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1" r:id="rId5"/>
    <p:sldId id="265" r:id="rId6"/>
    <p:sldId id="267" r:id="rId7"/>
    <p:sldId id="268" r:id="rId8"/>
    <p:sldId id="266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7" autoAdjust="0"/>
    <p:restoredTop sz="94686"/>
  </p:normalViewPr>
  <p:slideViewPr>
    <p:cSldViewPr>
      <p:cViewPr varScale="1">
        <p:scale>
          <a:sx n="93" d="100"/>
          <a:sy n="93" d="100"/>
        </p:scale>
        <p:origin x="16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B60-CCAC-48D4-B23C-E4BEBBBBD665}" type="datetimeFigureOut">
              <a:rPr lang="es-ES" smtClean="0"/>
              <a:t>9/11/19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D0F7-A8B0-4EF0-9BE4-61926DE729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74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B60-CCAC-48D4-B23C-E4BEBBBBD665}" type="datetimeFigureOut">
              <a:rPr lang="es-ES" smtClean="0"/>
              <a:t>9/11/19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D0F7-A8B0-4EF0-9BE4-61926DE729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74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B60-CCAC-48D4-B23C-E4BEBBBBD665}" type="datetimeFigureOut">
              <a:rPr lang="es-ES" smtClean="0"/>
              <a:t>9/11/19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D0F7-A8B0-4EF0-9BE4-61926DE729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76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B60-CCAC-48D4-B23C-E4BEBBBBD665}" type="datetimeFigureOut">
              <a:rPr lang="es-ES" smtClean="0"/>
              <a:t>9/11/19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D0F7-A8B0-4EF0-9BE4-61926DE729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30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B60-CCAC-48D4-B23C-E4BEBBBBD665}" type="datetimeFigureOut">
              <a:rPr lang="es-ES" smtClean="0"/>
              <a:t>9/11/19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D0F7-A8B0-4EF0-9BE4-61926DE729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2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B60-CCAC-48D4-B23C-E4BEBBBBD665}" type="datetimeFigureOut">
              <a:rPr lang="es-ES" smtClean="0"/>
              <a:t>9/11/19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D0F7-A8B0-4EF0-9BE4-61926DE729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84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B60-CCAC-48D4-B23C-E4BEBBBBD665}" type="datetimeFigureOut">
              <a:rPr lang="es-ES" smtClean="0"/>
              <a:t>9/11/19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D0F7-A8B0-4EF0-9BE4-61926DE729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49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B60-CCAC-48D4-B23C-E4BEBBBBD665}" type="datetimeFigureOut">
              <a:rPr lang="es-ES" smtClean="0"/>
              <a:t>9/11/19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D0F7-A8B0-4EF0-9BE4-61926DE729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83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B60-CCAC-48D4-B23C-E4BEBBBBD665}" type="datetimeFigureOut">
              <a:rPr lang="es-ES" smtClean="0"/>
              <a:t>9/11/19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D0F7-A8B0-4EF0-9BE4-61926DE729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33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B60-CCAC-48D4-B23C-E4BEBBBBD665}" type="datetimeFigureOut">
              <a:rPr lang="es-ES" smtClean="0"/>
              <a:t>9/11/19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D0F7-A8B0-4EF0-9BE4-61926DE729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42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7B60-CCAC-48D4-B23C-E4BEBBBBD665}" type="datetimeFigureOut">
              <a:rPr lang="es-ES" smtClean="0"/>
              <a:t>9/11/19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D0F7-A8B0-4EF0-9BE4-61926DE729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73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7B60-CCAC-48D4-B23C-E4BEBBBBD665}" type="datetimeFigureOut">
              <a:rPr lang="es-ES" smtClean="0"/>
              <a:t>9/11/19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0D0F7-A8B0-4EF0-9BE4-61926DE729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37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9104" y="1971997"/>
            <a:ext cx="74307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dirty="0">
                <a:solidFill>
                  <a:srgbClr val="3333CC"/>
                </a:solidFill>
                <a:latin typeface="Comic Zine OT" pitchFamily="50" charset="0"/>
              </a:rPr>
              <a:t>MAPAS MENTALES 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Rectángulo redondeado 2"/>
          <p:cNvSpPr/>
          <p:nvPr/>
        </p:nvSpPr>
        <p:spPr>
          <a:xfrm>
            <a:off x="323528" y="260648"/>
            <a:ext cx="8280920" cy="6192688"/>
          </a:xfrm>
          <a:prstGeom prst="roundRect">
            <a:avLst>
              <a:gd name="adj" fmla="val 4469"/>
            </a:avLst>
          </a:prstGeom>
          <a:noFill/>
          <a:ln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8" y="5186834"/>
            <a:ext cx="5976664" cy="106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3"/>
          <a:stretch/>
        </p:blipFill>
        <p:spPr bwMode="auto">
          <a:xfrm>
            <a:off x="6732239" y="5716907"/>
            <a:ext cx="1764339" cy="550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472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"/>
          <p:cNvSpPr/>
          <p:nvPr/>
        </p:nvSpPr>
        <p:spPr>
          <a:xfrm>
            <a:off x="323528" y="260648"/>
            <a:ext cx="8280920" cy="6192688"/>
          </a:xfrm>
          <a:prstGeom prst="roundRect">
            <a:avLst>
              <a:gd name="adj" fmla="val 4469"/>
            </a:avLst>
          </a:prstGeom>
          <a:noFill/>
          <a:ln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6" descr="para_ser_fel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9" y="512676"/>
            <a:ext cx="769031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7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"/>
          <p:cNvSpPr/>
          <p:nvPr/>
        </p:nvSpPr>
        <p:spPr>
          <a:xfrm>
            <a:off x="323528" y="260648"/>
            <a:ext cx="8280920" cy="6192688"/>
          </a:xfrm>
          <a:prstGeom prst="roundRect">
            <a:avLst>
              <a:gd name="adj" fmla="val 4469"/>
            </a:avLst>
          </a:prstGeom>
          <a:noFill/>
          <a:ln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8" descr="mapas mentales para niñ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48682"/>
            <a:ext cx="7776864" cy="5560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58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"/>
          <p:cNvSpPr/>
          <p:nvPr/>
        </p:nvSpPr>
        <p:spPr>
          <a:xfrm>
            <a:off x="323528" y="260648"/>
            <a:ext cx="8280920" cy="6192688"/>
          </a:xfrm>
          <a:prstGeom prst="roundRect">
            <a:avLst>
              <a:gd name="adj" fmla="val 4469"/>
            </a:avLst>
          </a:prstGeom>
          <a:noFill/>
          <a:ln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1 Título"/>
          <p:cNvSpPr>
            <a:spLocks/>
          </p:cNvSpPr>
          <p:nvPr/>
        </p:nvSpPr>
        <p:spPr bwMode="auto">
          <a:xfrm>
            <a:off x="774638" y="260648"/>
            <a:ext cx="7378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br>
              <a:rPr lang="es-ES" sz="2400" b="1" dirty="0">
                <a:solidFill>
                  <a:srgbClr val="660066"/>
                </a:solidFill>
                <a:latin typeface="Calibri" pitchFamily="34" charset="0"/>
              </a:rPr>
            </a:br>
            <a:r>
              <a:rPr lang="es-ES" sz="2400" b="1" dirty="0">
                <a:solidFill>
                  <a:srgbClr val="660066"/>
                </a:solidFill>
                <a:latin typeface="Calibri" pitchFamily="34" charset="0"/>
              </a:rPr>
              <a:t>	</a:t>
            </a:r>
            <a:endParaRPr lang="es-ES" sz="40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5" name="1 Título"/>
          <p:cNvSpPr>
            <a:spLocks/>
          </p:cNvSpPr>
          <p:nvPr/>
        </p:nvSpPr>
        <p:spPr bwMode="auto">
          <a:xfrm>
            <a:off x="496928" y="549275"/>
            <a:ext cx="7819489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s-ES" sz="3600" dirty="0">
                <a:solidFill>
                  <a:srgbClr val="3333CC"/>
                </a:solidFill>
              </a:rPr>
              <a:t>Cómo se elaboran los Mapas Mentales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00750" y="1438057"/>
            <a:ext cx="4087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1200"/>
              </a:spcAft>
            </a:pPr>
            <a:r>
              <a:rPr lang="es-ES" sz="2400" dirty="0">
                <a:solidFill>
                  <a:srgbClr val="CC0099"/>
                </a:solidFill>
                <a:latin typeface="Calibri" pitchFamily="34" charset="0"/>
              </a:rPr>
              <a:t>Diseño en papel </a:t>
            </a:r>
            <a:r>
              <a:rPr lang="es-ES" sz="2400" b="1" dirty="0">
                <a:solidFill>
                  <a:srgbClr val="CC0099"/>
                </a:solidFill>
                <a:latin typeface="Calibri" pitchFamily="34" charset="0"/>
              </a:rPr>
              <a:t>horizontal</a:t>
            </a:r>
            <a:r>
              <a:rPr lang="es-ES" sz="2400" b="1" dirty="0">
                <a:solidFill>
                  <a:schemeClr val="tx2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68" y="1340744"/>
            <a:ext cx="1728152" cy="143244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37115" y="2773959"/>
            <a:ext cx="7253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CC0099"/>
                </a:solidFill>
                <a:latin typeface="Calibri" pitchFamily="34" charset="0"/>
              </a:rPr>
              <a:t>Se desarrolla desde </a:t>
            </a:r>
            <a:r>
              <a:rPr lang="es-ES" sz="2400" b="1" dirty="0">
                <a:solidFill>
                  <a:srgbClr val="CC0099"/>
                </a:solidFill>
                <a:latin typeface="Calibri" pitchFamily="34" charset="0"/>
              </a:rPr>
              <a:t>el centro hacia afuera </a:t>
            </a:r>
            <a:r>
              <a:rPr lang="es-ES" sz="2400" dirty="0">
                <a:solidFill>
                  <a:srgbClr val="CC0099"/>
                </a:solidFill>
                <a:latin typeface="Calibri" pitchFamily="34" charset="0"/>
              </a:rPr>
              <a:t>y permite una visión global de la información.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06" y="3248020"/>
            <a:ext cx="3079632" cy="272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6" y="5709857"/>
            <a:ext cx="3571016" cy="53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3"/>
          <a:stretch/>
        </p:blipFill>
        <p:spPr bwMode="auto">
          <a:xfrm>
            <a:off x="7092280" y="6000479"/>
            <a:ext cx="1421099" cy="323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746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"/>
          <p:cNvSpPr/>
          <p:nvPr/>
        </p:nvSpPr>
        <p:spPr>
          <a:xfrm>
            <a:off x="323528" y="260648"/>
            <a:ext cx="8280920" cy="6192688"/>
          </a:xfrm>
          <a:prstGeom prst="roundRect">
            <a:avLst>
              <a:gd name="adj" fmla="val 4469"/>
            </a:avLst>
          </a:prstGeom>
          <a:noFill/>
          <a:ln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1 Título"/>
          <p:cNvSpPr>
            <a:spLocks/>
          </p:cNvSpPr>
          <p:nvPr/>
        </p:nvSpPr>
        <p:spPr bwMode="auto">
          <a:xfrm>
            <a:off x="496928" y="549275"/>
            <a:ext cx="7819489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s-ES" sz="3600" dirty="0">
                <a:solidFill>
                  <a:srgbClr val="3333CC"/>
                </a:solidFill>
              </a:rPr>
              <a:t>Cómo se elaboran los Mapas Mentales.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71598" y="1357283"/>
            <a:ext cx="7488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CC0099"/>
                </a:solidFill>
                <a:latin typeface="Calibri" pitchFamily="34" charset="0"/>
              </a:rPr>
              <a:t>Las </a:t>
            </a:r>
            <a:r>
              <a:rPr lang="es-ES" sz="2400" b="1" dirty="0">
                <a:solidFill>
                  <a:srgbClr val="CC0099"/>
                </a:solidFill>
                <a:latin typeface="Calibri" pitchFamily="34" charset="0"/>
              </a:rPr>
              <a:t>ideas secundarias </a:t>
            </a:r>
            <a:r>
              <a:rPr lang="es-ES" sz="2400" dirty="0">
                <a:solidFill>
                  <a:srgbClr val="CC0099"/>
                </a:solidFill>
                <a:latin typeface="Calibri" pitchFamily="34" charset="0"/>
              </a:rPr>
              <a:t>son irradiadas desde la idea central</a:t>
            </a:r>
            <a:r>
              <a:rPr lang="es-ES" sz="2000" dirty="0">
                <a:solidFill>
                  <a:srgbClr val="CC0099"/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022600"/>
            <a:ext cx="2736957" cy="234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78364" y="4739951"/>
            <a:ext cx="4359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500"/>
              </a:spcBef>
              <a:spcAft>
                <a:spcPts val="1200"/>
              </a:spcAft>
            </a:pPr>
            <a:r>
              <a:rPr lang="es-ES" sz="2400" dirty="0">
                <a:solidFill>
                  <a:srgbClr val="CC0099"/>
                </a:solidFill>
                <a:latin typeface="Calibri" pitchFamily="34" charset="0"/>
              </a:rPr>
              <a:t>Un </a:t>
            </a:r>
            <a:r>
              <a:rPr lang="es-ES" sz="2400" b="1" dirty="0">
                <a:solidFill>
                  <a:srgbClr val="CC0099"/>
                </a:solidFill>
                <a:latin typeface="Calibri" pitchFamily="34" charset="0"/>
              </a:rPr>
              <a:t>color</a:t>
            </a:r>
            <a:r>
              <a:rPr lang="es-ES" sz="2400" dirty="0">
                <a:solidFill>
                  <a:srgbClr val="CC0099"/>
                </a:solidFill>
                <a:latin typeface="Calibri" pitchFamily="34" charset="0"/>
              </a:rPr>
              <a:t> por bloque informativo</a:t>
            </a:r>
            <a:r>
              <a:rPr lang="es-ES" sz="2400" dirty="0">
                <a:solidFill>
                  <a:schemeClr val="tx2"/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96" y="3192632"/>
            <a:ext cx="3549536" cy="290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7" y="5517232"/>
            <a:ext cx="4440835" cy="7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3"/>
          <a:stretch/>
        </p:blipFill>
        <p:spPr bwMode="auto">
          <a:xfrm>
            <a:off x="5292079" y="5882105"/>
            <a:ext cx="1512649" cy="494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192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"/>
          <p:cNvSpPr/>
          <p:nvPr/>
        </p:nvSpPr>
        <p:spPr>
          <a:xfrm>
            <a:off x="323528" y="260648"/>
            <a:ext cx="8280920" cy="6192688"/>
          </a:xfrm>
          <a:prstGeom prst="roundRect">
            <a:avLst>
              <a:gd name="adj" fmla="val 4469"/>
            </a:avLst>
          </a:prstGeom>
          <a:noFill/>
          <a:ln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283968" y="1436098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CC0099"/>
                </a:solidFill>
                <a:latin typeface="Calibri" pitchFamily="34" charset="0"/>
              </a:rPr>
              <a:t>Partiendo de esta idea central identifica aspectos principales con </a:t>
            </a:r>
            <a:r>
              <a:rPr lang="es-ES" sz="2400" b="1" dirty="0">
                <a:solidFill>
                  <a:srgbClr val="CC0099"/>
                </a:solidFill>
                <a:latin typeface="Calibri" pitchFamily="34" charset="0"/>
              </a:rPr>
              <a:t>palabras clave </a:t>
            </a:r>
            <a:r>
              <a:rPr lang="es-ES" sz="2400" dirty="0">
                <a:solidFill>
                  <a:srgbClr val="CC0099"/>
                </a:solidFill>
                <a:latin typeface="Calibri" pitchFamily="34" charset="0"/>
              </a:rPr>
              <a:t>que consideres tienen relación con el concepto principal.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4" y="1268760"/>
            <a:ext cx="3594325" cy="237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64019" y="4523009"/>
            <a:ext cx="380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CC0099"/>
                </a:solidFill>
                <a:latin typeface="Calibri" pitchFamily="34" charset="0"/>
              </a:rPr>
              <a:t>Añade dibujos </a:t>
            </a:r>
            <a:r>
              <a:rPr lang="es-ES" sz="2400" dirty="0">
                <a:solidFill>
                  <a:srgbClr val="CC0099"/>
                </a:solidFill>
                <a:latin typeface="Calibri" pitchFamily="34" charset="0"/>
              </a:rPr>
              <a:t>a estas ideas.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51" y="3646389"/>
            <a:ext cx="3981177" cy="233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/>
          </p:cNvSpPr>
          <p:nvPr/>
        </p:nvSpPr>
        <p:spPr bwMode="auto">
          <a:xfrm>
            <a:off x="496928" y="549275"/>
            <a:ext cx="7819489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s-ES" sz="3600" dirty="0">
                <a:solidFill>
                  <a:srgbClr val="3333CC"/>
                </a:solidFill>
              </a:rPr>
              <a:t>Cómo se elaboran los Mapas Mentales</a:t>
            </a:r>
            <a:r>
              <a:rPr lang="es-ES" sz="3600" b="1" dirty="0">
                <a:solidFill>
                  <a:srgbClr val="3333CC"/>
                </a:solidFill>
              </a:rPr>
              <a:t>.</a:t>
            </a:r>
          </a:p>
        </p:txBody>
      </p:sp>
      <p:pic>
        <p:nvPicPr>
          <p:cNvPr id="9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4" y="5589239"/>
            <a:ext cx="3117140" cy="705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3"/>
          <a:stretch/>
        </p:blipFill>
        <p:spPr bwMode="auto">
          <a:xfrm>
            <a:off x="6592199" y="5924089"/>
            <a:ext cx="1764339" cy="550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123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323528" y="260648"/>
            <a:ext cx="8280920" cy="6192688"/>
          </a:xfrm>
          <a:prstGeom prst="roundRect">
            <a:avLst>
              <a:gd name="adj" fmla="val 4469"/>
            </a:avLst>
          </a:prstGeom>
          <a:noFill/>
          <a:ln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1 Título"/>
          <p:cNvSpPr>
            <a:spLocks/>
          </p:cNvSpPr>
          <p:nvPr/>
        </p:nvSpPr>
        <p:spPr bwMode="auto">
          <a:xfrm>
            <a:off x="496928" y="549275"/>
            <a:ext cx="7819489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s-ES" sz="3600" dirty="0">
                <a:solidFill>
                  <a:srgbClr val="3333CC"/>
                </a:solidFill>
              </a:rPr>
              <a:t>Cómo se elaboran los Mapas Mentales.</a:t>
            </a:r>
          </a:p>
        </p:txBody>
      </p:sp>
      <p:pic>
        <p:nvPicPr>
          <p:cNvPr id="5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8" y="5716906"/>
            <a:ext cx="3643024" cy="53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3"/>
          <a:stretch/>
        </p:blipFill>
        <p:spPr bwMode="auto">
          <a:xfrm>
            <a:off x="6555838" y="5724769"/>
            <a:ext cx="1764339" cy="550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38238" y="1326505"/>
            <a:ext cx="6912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500"/>
              </a:spcBef>
              <a:spcAft>
                <a:spcPts val="1200"/>
              </a:spcAft>
            </a:pPr>
            <a:r>
              <a:rPr lang="es-ES" sz="2400" dirty="0">
                <a:solidFill>
                  <a:srgbClr val="CC0099"/>
                </a:solidFill>
                <a:latin typeface="Calibri" pitchFamily="34" charset="0"/>
              </a:rPr>
              <a:t>Se lee en sentido de las agujas del reloj.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56743"/>
            <a:ext cx="5094776" cy="337656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1" y="2780928"/>
            <a:ext cx="259863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"/>
          <p:cNvSpPr/>
          <p:nvPr/>
        </p:nvSpPr>
        <p:spPr>
          <a:xfrm>
            <a:off x="323528" y="260648"/>
            <a:ext cx="8280920" cy="6192688"/>
          </a:xfrm>
          <a:prstGeom prst="roundRect">
            <a:avLst>
              <a:gd name="adj" fmla="val 4469"/>
            </a:avLst>
          </a:prstGeom>
          <a:noFill/>
          <a:ln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8" y="5589240"/>
            <a:ext cx="3967060" cy="65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3"/>
          <a:stretch/>
        </p:blipFill>
        <p:spPr bwMode="auto">
          <a:xfrm>
            <a:off x="6555838" y="5724769"/>
            <a:ext cx="1764339" cy="550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27584" y="324433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rgbClr val="C00000"/>
                </a:solidFill>
                <a:latin typeface="Bradley Hand ITC" pitchFamily="66" charset="0"/>
              </a:rPr>
              <a:t>ALGUNOS    EJEMPLOS….. </a:t>
            </a:r>
          </a:p>
        </p:txBody>
      </p:sp>
    </p:spTree>
    <p:extLst>
      <p:ext uri="{BB962C8B-B14F-4D97-AF65-F5344CB8AC3E}">
        <p14:creationId xmlns:p14="http://schemas.microsoft.com/office/powerpoint/2010/main" val="63825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pas mentales tony buz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8332"/>
            <a:ext cx="5832648" cy="60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2"/>
          <p:cNvSpPr/>
          <p:nvPr/>
        </p:nvSpPr>
        <p:spPr>
          <a:xfrm>
            <a:off x="323528" y="260648"/>
            <a:ext cx="8280920" cy="6192688"/>
          </a:xfrm>
          <a:prstGeom prst="roundRect">
            <a:avLst>
              <a:gd name="adj" fmla="val 4469"/>
            </a:avLst>
          </a:prstGeom>
          <a:noFill/>
          <a:ln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8" y="5716906"/>
            <a:ext cx="3787040" cy="53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3"/>
          <a:stretch/>
        </p:blipFill>
        <p:spPr bwMode="auto">
          <a:xfrm>
            <a:off x="6555838" y="5724769"/>
            <a:ext cx="1764339" cy="550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996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"/>
          <p:cNvSpPr/>
          <p:nvPr/>
        </p:nvSpPr>
        <p:spPr>
          <a:xfrm>
            <a:off x="323528" y="260648"/>
            <a:ext cx="8280920" cy="6192688"/>
          </a:xfrm>
          <a:prstGeom prst="roundRect">
            <a:avLst>
              <a:gd name="adj" fmla="val 4469"/>
            </a:avLst>
          </a:prstGeom>
          <a:noFill/>
          <a:ln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8" y="5716906"/>
            <a:ext cx="3643024" cy="53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3"/>
          <a:stretch/>
        </p:blipFill>
        <p:spPr bwMode="auto">
          <a:xfrm>
            <a:off x="6555838" y="5724769"/>
            <a:ext cx="1764339" cy="550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://www.12manage.com/images/picture_mind_mapp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84" y="451304"/>
            <a:ext cx="5400600" cy="53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8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apa mental 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0" y="547813"/>
            <a:ext cx="6751536" cy="561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23528" y="260648"/>
            <a:ext cx="8280920" cy="6192688"/>
          </a:xfrm>
          <a:prstGeom prst="roundRect">
            <a:avLst>
              <a:gd name="adj" fmla="val 4469"/>
            </a:avLst>
          </a:prstGeom>
          <a:noFill/>
          <a:ln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305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107</Words>
  <Application>Microsoft Macintosh PowerPoint</Application>
  <PresentationFormat>Presentación en pantalla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Comic Zine OT</vt:lpstr>
      <vt:lpstr>Arial</vt:lpstr>
      <vt:lpstr>Bradley Hand ITC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</dc:creator>
  <cp:lastModifiedBy>M.J. S.S.</cp:lastModifiedBy>
  <cp:revision>17</cp:revision>
  <dcterms:created xsi:type="dcterms:W3CDTF">2015-01-15T21:23:32Z</dcterms:created>
  <dcterms:modified xsi:type="dcterms:W3CDTF">2019-11-09T18:55:11Z</dcterms:modified>
</cp:coreProperties>
</file>