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88" r:id="rId4"/>
    <p:sldId id="272" r:id="rId5"/>
    <p:sldId id="289" r:id="rId6"/>
    <p:sldId id="265" r:id="rId7"/>
    <p:sldId id="293" r:id="rId8"/>
    <p:sldId id="294" r:id="rId9"/>
    <p:sldId id="295" r:id="rId10"/>
    <p:sldId id="287" r:id="rId11"/>
    <p:sldId id="297" r:id="rId12"/>
    <p:sldId id="281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2" r:id="rId21"/>
    <p:sldId id="296" r:id="rId22"/>
    <p:sldId id="267" r:id="rId23"/>
    <p:sldId id="268" r:id="rId24"/>
    <p:sldId id="291" r:id="rId25"/>
    <p:sldId id="290" r:id="rId26"/>
    <p:sldId id="270" r:id="rId27"/>
    <p:sldId id="271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4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3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0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6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7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2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61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20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9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132AB3-3E84-44B7-A849-D74866E4C23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3196B6-AEE5-4823-A377-33B41214DF1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usal.es/" TargetMode="External"/><Relationship Id="rId2" Type="http://schemas.openxmlformats.org/officeDocument/2006/relationships/hyperlink" Target="http://gmail.usal.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yaccount.google.com/intro/dashboar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icpd.usal.es/servicios/docencia,herramientas-colaborativas/videoconferenci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icpd.usal.es/servicios/docencia,herramientas-colaborativas/videoconferenc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icpd.usal.es/servicios/docencia,herramientas-colaborativas/videoconferenci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l.es/docenciaonline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ciononline.usal.es/pdi/examenes-orales/" TargetMode="External"/><Relationship Id="rId2" Type="http://schemas.openxmlformats.org/officeDocument/2006/relationships/hyperlink" Target="https://evaluaciononline.usal.es/estudiantes/recomendaciones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s.usal.es/basesdatosform" TargetMode="External"/><Relationship Id="rId2" Type="http://schemas.openxmlformats.org/officeDocument/2006/relationships/hyperlink" Target="https://bibliotecas.usal.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bliotecas.usal.es/?q=bibliotecas" TargetMode="External"/><Relationship Id="rId4" Type="http://schemas.openxmlformats.org/officeDocument/2006/relationships/hyperlink" Target="https://gredos.usal.e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bnopac.aytosalamanca.es/cgi-bin/abnetcl/O7017/ID66c564be?ACC=101" TargetMode="External"/><Relationship Id="rId2" Type="http://schemas.openxmlformats.org/officeDocument/2006/relationships/hyperlink" Target="http://bibliotecas.usal.es/brumarioform-mobil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bliotecas.jcyl.e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tra.wordpres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cpd.usal.es/atencion-al-usuario/soy-nuevo-en-la-usa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cpd.usal.es/servicios/comunicaciones-y-red/red-inalambrica-wifi" TargetMode="External"/><Relationship Id="rId2" Type="http://schemas.openxmlformats.org/officeDocument/2006/relationships/hyperlink" Target="https://cat.eduroam.org/?lang=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um.usal.es/course/view.php?id=4249" TargetMode="External"/><Relationship Id="rId2" Type="http://schemas.openxmlformats.org/officeDocument/2006/relationships/hyperlink" Target="https://studium.usal.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ium.usal.es/course/view.php?id=425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studium.usal.es/course/view.php?id=425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udium.usal.es/course/view.php?id=425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tudium.usal.es/course/view.php?id=425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ebidentidad.usal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548641" y="483326"/>
            <a:ext cx="11160760" cy="2233748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rgbClr val="C00000"/>
                </a:solidFill>
              </a:rPr>
              <a:t>RECURSOS ELECTRÓNICOS PARA LA </a:t>
            </a:r>
            <a:r>
              <a:rPr lang="es-ES" sz="4800" b="1" dirty="0" smtClean="0">
                <a:solidFill>
                  <a:srgbClr val="C00000"/>
                </a:solidFill>
              </a:rPr>
              <a:t>ENSEÑANZA/APRENDIZAJE</a:t>
            </a:r>
            <a:r>
              <a:rPr lang="es-ES" sz="4800" b="1" dirty="0">
                <a:solidFill>
                  <a:srgbClr val="C00000"/>
                </a:solidFill>
              </a:rPr>
              <a:t>, LA EVALUACIÓN Y LA INVESTIGACIÓN</a:t>
            </a:r>
            <a:endParaRPr lang="es-ES" sz="4800" b="1" i="1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70217" y="2717074"/>
            <a:ext cx="764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Máster Universitario en Traducción y Mediación Intercultural, 2020-21</a:t>
            </a:r>
          </a:p>
          <a:p>
            <a:pPr algn="r"/>
            <a:r>
              <a:rPr lang="es-ES" sz="2800" b="1" dirty="0" smtClean="0"/>
              <a:t>Jueves, 1 de octubre de 2020</a:t>
            </a:r>
          </a:p>
          <a:p>
            <a:pPr algn="r"/>
            <a:r>
              <a:rPr lang="es-ES" sz="2800" b="1" dirty="0" smtClean="0"/>
              <a:t>DANIEL LINDER, Director</a:t>
            </a:r>
            <a:endParaRPr lang="es-E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705894"/>
            <a:ext cx="2133600" cy="1600200"/>
          </a:xfrm>
          <a:prstGeom prst="rect">
            <a:avLst/>
          </a:prstGeom>
        </p:spPr>
      </p:pic>
      <p:pic>
        <p:nvPicPr>
          <p:cNvPr id="6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918DC19-1369-484C-87B3-F4A25001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655" y="5113856"/>
            <a:ext cx="3066860" cy="1068879"/>
          </a:xfrm>
          <a:prstGeom prst="rect">
            <a:avLst/>
          </a:prstGeom>
        </p:spPr>
      </p:pic>
      <p:pic>
        <p:nvPicPr>
          <p:cNvPr id="7" name="Picture 5" descr="Diagram&#10;&#10;Description automatically generated">
            <a:extLst>
              <a:ext uri="{FF2B5EF4-FFF2-40B4-BE49-F238E27FC236}">
                <a16:creationId xmlns:a16="http://schemas.microsoft.com/office/drawing/2014/main" id="{F6E0C0D0-3C67-474A-909D-C6610DAE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17" y="5133973"/>
            <a:ext cx="2410929" cy="10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2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5393" y="1907176"/>
            <a:ext cx="10894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Universidad de Salamanca está suscrita a la plataforma Google y por lo tanto todos los miembros de la comunidad universitario pueden acceder a las </a:t>
            </a:r>
            <a:r>
              <a:rPr lang="es-ES" sz="2800" b="1" dirty="0"/>
              <a:t>herramientas de Google </a:t>
            </a:r>
            <a:r>
              <a:rPr lang="es-ES" sz="2800" b="1" dirty="0" smtClean="0"/>
              <a:t>como son el</a:t>
            </a:r>
            <a:r>
              <a:rPr lang="es-ES" sz="2800" b="1" dirty="0"/>
              <a:t> </a:t>
            </a:r>
            <a:r>
              <a:rPr lang="es-ES" sz="2800" b="1" dirty="0">
                <a:hlinkClick r:id="rId2"/>
              </a:rPr>
              <a:t>correo electrónico</a:t>
            </a:r>
            <a:r>
              <a:rPr lang="es-ES" sz="2800" b="1" dirty="0"/>
              <a:t>, </a:t>
            </a:r>
            <a:r>
              <a:rPr lang="es-ES" sz="2800" b="1" dirty="0" smtClean="0"/>
              <a:t>el almacenamiento </a:t>
            </a:r>
            <a:r>
              <a:rPr lang="es-ES" sz="2800" b="1" dirty="0"/>
              <a:t>ilimitado en </a:t>
            </a:r>
            <a:r>
              <a:rPr lang="es-ES" sz="2800" b="1" dirty="0">
                <a:hlinkClick r:id="rId3"/>
              </a:rPr>
              <a:t>Drive</a:t>
            </a:r>
            <a:r>
              <a:rPr lang="es-ES" sz="2800" b="1" dirty="0"/>
              <a:t> u otras en </a:t>
            </a:r>
            <a:r>
              <a:rPr lang="es-ES" sz="2800" b="1" dirty="0">
                <a:hlinkClick r:id="rId4"/>
              </a:rPr>
              <a:t>tu panel de </a:t>
            </a:r>
            <a:r>
              <a:rPr lang="es-ES" sz="2800" b="1" dirty="0" smtClean="0">
                <a:hlinkClick r:id="rId4"/>
              </a:rPr>
              <a:t>acceso</a:t>
            </a:r>
            <a:r>
              <a:rPr lang="es-ES" sz="2800" b="1" dirty="0" smtClean="0"/>
              <a:t>.</a:t>
            </a:r>
          </a:p>
          <a:p>
            <a:endParaRPr lang="es-ES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 smtClean="0"/>
              <a:t>Herramientas de procesamiento de texto y datos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 smtClean="0"/>
              <a:t>Calendario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 smtClean="0"/>
              <a:t>Google </a:t>
            </a:r>
            <a:r>
              <a:rPr lang="es-ES" sz="2800" b="1" dirty="0" err="1" smtClean="0"/>
              <a:t>Meet</a:t>
            </a:r>
            <a:endParaRPr lang="es-ES" sz="2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 smtClean="0"/>
              <a:t>Formularios…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21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5393" y="1907176"/>
            <a:ext cx="10894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Google </a:t>
            </a:r>
            <a:r>
              <a:rPr lang="es-ES" sz="2400" b="1" dirty="0" err="1" smtClean="0"/>
              <a:t>Meet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is</a:t>
            </a:r>
            <a:r>
              <a:rPr lang="es-ES" sz="2400" b="1" dirty="0" smtClean="0"/>
              <a:t> una herramienta especialmente útil para la docencia y evaluación virtuales: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Para empezar: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Programar e invitar desde Google Calendar</a:t>
            </a:r>
            <a:endParaRPr lang="es-E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Abrir reunión inmediata desde el icono Google </a:t>
            </a:r>
            <a:r>
              <a:rPr lang="es-ES" sz="2400" b="1" dirty="0" err="1" smtClean="0"/>
              <a:t>Meet</a:t>
            </a:r>
            <a:r>
              <a:rPr lang="es-ES" sz="2400" b="1" dirty="0" smtClean="0"/>
              <a:t> y compartir el </a:t>
            </a:r>
            <a:r>
              <a:rPr lang="es-ES" sz="2400" b="1" dirty="0" err="1" smtClean="0"/>
              <a:t>url</a:t>
            </a:r>
            <a:endParaRPr lang="es-E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Abrir desde el calendario, desde una invitación o desde un </a:t>
            </a:r>
            <a:r>
              <a:rPr lang="es-ES" sz="2400" b="1" dirty="0" err="1" smtClean="0"/>
              <a:t>url</a:t>
            </a:r>
            <a:r>
              <a:rPr lang="es-ES" sz="2400" b="1" dirty="0" smtClean="0"/>
              <a:t> compartido</a:t>
            </a:r>
          </a:p>
          <a:p>
            <a:endParaRPr lang="es-ES" sz="2400" b="1" dirty="0"/>
          </a:p>
          <a:p>
            <a:r>
              <a:rPr lang="es-ES" sz="2400" b="1" dirty="0" smtClean="0"/>
              <a:t>Para participar: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Entrar sin micro ni cámara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Utilizar el chat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Presentar</a:t>
            </a:r>
          </a:p>
        </p:txBody>
      </p:sp>
    </p:spTree>
    <p:extLst>
      <p:ext uri="{BB962C8B-B14F-4D97-AF65-F5344CB8AC3E}">
        <p14:creationId xmlns:p14="http://schemas.microsoft.com/office/powerpoint/2010/main" val="404987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40526" y="365126"/>
            <a:ext cx="9098824" cy="1228630"/>
          </a:xfrm>
        </p:spPr>
        <p:txBody>
          <a:bodyPr>
            <a:normAutofit/>
          </a:bodyPr>
          <a:lstStyle/>
          <a:p>
            <a:r>
              <a:rPr lang="es-ES" dirty="0" smtClean="0"/>
              <a:t>Entrar sin </a:t>
            </a:r>
            <a:r>
              <a:rPr lang="es-ES" dirty="0"/>
              <a:t>video ni micrófono</a:t>
            </a:r>
            <a:endParaRPr lang="es-ES_tradnl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9348B0-F084-429A-9B7A-F323B39EA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1998663"/>
            <a:ext cx="7428088" cy="4178300"/>
          </a:xfrm>
        </p:spPr>
      </p:pic>
    </p:spTree>
    <p:extLst>
      <p:ext uri="{BB962C8B-B14F-4D97-AF65-F5344CB8AC3E}">
        <p14:creationId xmlns:p14="http://schemas.microsoft.com/office/powerpoint/2010/main" val="390028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40526" y="365126"/>
            <a:ext cx="9238897" cy="1217986"/>
          </a:xfrm>
        </p:spPr>
        <p:txBody>
          <a:bodyPr>
            <a:normAutofit/>
          </a:bodyPr>
          <a:lstStyle/>
          <a:p>
            <a:r>
              <a:rPr lang="es-ES_tradnl" dirty="0"/>
              <a:t>Para encender el micrófono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152650" y="1999130"/>
            <a:ext cx="7886700" cy="417783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https://sicpd.usal.es/servicios/docencia,herramientas-colaborativas/videoconferencia</a:t>
            </a:r>
            <a:endParaRPr lang="en-GB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4532F38-C168-434D-B537-47C84EB0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77" y="1791120"/>
            <a:ext cx="8166847" cy="45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F111-76CB-40A6-822B-8E9BEF3D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encender</a:t>
            </a:r>
            <a:r>
              <a:rPr lang="en-GB" dirty="0"/>
              <a:t> el video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821C5E-9851-4F43-B131-0E7B31B98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98900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F6B9-BDCF-4DE7-A78C-A5A3A4E4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ver</a:t>
            </a:r>
            <a:r>
              <a:rPr lang="en-GB" dirty="0"/>
              <a:t> los </a:t>
            </a:r>
            <a:r>
              <a:rPr lang="en-GB" dirty="0" err="1"/>
              <a:t>participantes</a:t>
            </a:r>
            <a:endParaRPr lang="en-GB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0F5B12DF-4EEC-4D8C-A914-217122613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9610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A030-87D3-4B5B-A0EF-E3B2139B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 acceder al chat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BE34995-D989-40F8-96B3-390369C3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6855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25DF-AAA6-4B34-880D-E30E062B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cambiar</a:t>
            </a:r>
            <a:r>
              <a:rPr lang="en-GB" dirty="0"/>
              <a:t> el </a:t>
            </a:r>
            <a:r>
              <a:rPr lang="en-GB" dirty="0" err="1"/>
              <a:t>diseño</a:t>
            </a:r>
            <a:r>
              <a:rPr lang="en-GB" dirty="0"/>
              <a:t> (Grid View)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B34695-F8D7-4F02-9925-0E0E9D127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9965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36469" y="365126"/>
            <a:ext cx="8902881" cy="1228630"/>
          </a:xfrm>
        </p:spPr>
        <p:txBody>
          <a:bodyPr>
            <a:normAutofit/>
          </a:bodyPr>
          <a:lstStyle/>
          <a:p>
            <a:r>
              <a:rPr lang="es-ES" dirty="0" smtClean="0"/>
              <a:t>Para presentar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152650" y="1999130"/>
            <a:ext cx="7886700" cy="417783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https://sicpd.usal.es/servicios/docencia,herramientas-colaborativas/videoconferencia</a:t>
            </a:r>
            <a:endParaRPr lang="en-GB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354A1C-620A-4451-BB33-D5DC20EC3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41" y="1769969"/>
            <a:ext cx="7521388" cy="4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4BE-B405-41BE-BA99-BD6BE4C0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pruebas</a:t>
            </a:r>
            <a:r>
              <a:rPr lang="en-GB" dirty="0" smtClean="0"/>
              <a:t> de </a:t>
            </a:r>
            <a:r>
              <a:rPr lang="en-GB" dirty="0" err="1" smtClean="0"/>
              <a:t>evaluación</a:t>
            </a:r>
            <a:r>
              <a:rPr lang="en-GB" dirty="0" smtClean="0"/>
              <a:t> se </a:t>
            </a:r>
            <a:r>
              <a:rPr lang="en-GB" dirty="0" err="1" smtClean="0"/>
              <a:t>graban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D4FC432-58A3-4586-8BF1-B37E8088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4984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5000" y="400050"/>
            <a:ext cx="1024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C00000"/>
                </a:solidFill>
              </a:rPr>
              <a:t>¿De qué hablaremos en esta sesión de recursos electrónicos para la enseñanza/aprendizaje, la evaluación y la investigación?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1D74F-40BF-49F2-BDC7-9CF1147F20D1}"/>
              </a:ext>
            </a:extLst>
          </p:cNvPr>
          <p:cNvSpPr/>
          <p:nvPr/>
        </p:nvSpPr>
        <p:spPr>
          <a:xfrm>
            <a:off x="635000" y="2849525"/>
            <a:ext cx="10444126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indent="-342900">
              <a:buFont typeface="+mj-lt"/>
              <a:buAutoNum type="arabicPeriod"/>
            </a:pPr>
            <a:r>
              <a:rPr lang="es-ES" sz="3200" b="1" i="1" dirty="0">
                <a:solidFill>
                  <a:srgbClr val="222222"/>
                </a:solidFill>
              </a:rPr>
              <a:t>Ordenador portátil personal</a:t>
            </a:r>
            <a:endParaRPr lang="es-ES" sz="3200" b="1" dirty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>
                <a:solidFill>
                  <a:srgbClr val="222222"/>
                </a:solidFill>
              </a:rPr>
              <a:t>Correo electrónico </a:t>
            </a:r>
            <a:r>
              <a:rPr lang="es-ES" sz="3200" b="1" dirty="0"/>
              <a:t>@</a:t>
            </a:r>
            <a:r>
              <a:rPr lang="es-ES" sz="3200" b="1" dirty="0" smtClean="0"/>
              <a:t>usal.es</a:t>
            </a: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 err="1" smtClean="0">
                <a:solidFill>
                  <a:srgbClr val="222222"/>
                </a:solidFill>
              </a:rPr>
              <a:t>Eduroam</a:t>
            </a:r>
            <a:endParaRPr lang="es-ES" sz="3200" b="1" i="1" dirty="0" smtClean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 smtClean="0">
                <a:solidFill>
                  <a:srgbClr val="222222"/>
                </a:solidFill>
              </a:rPr>
              <a:t>Google</a:t>
            </a:r>
            <a:endParaRPr lang="es-ES" sz="3200" b="1" i="1" dirty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 err="1">
                <a:solidFill>
                  <a:srgbClr val="222222"/>
                </a:solidFill>
              </a:rPr>
              <a:t>Studium</a:t>
            </a:r>
            <a:r>
              <a:rPr lang="es-ES" sz="3200" b="1" i="1" dirty="0">
                <a:solidFill>
                  <a:srgbClr val="222222"/>
                </a:solidFill>
              </a:rPr>
              <a:t> (Moodle)</a:t>
            </a:r>
            <a:endParaRPr lang="es-ES" sz="3200" b="1" dirty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 smtClean="0">
                <a:solidFill>
                  <a:srgbClr val="222222"/>
                </a:solidFill>
              </a:rPr>
              <a:t>Docencia</a:t>
            </a:r>
            <a:endParaRPr lang="es-ES" sz="3200" b="1" dirty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>
                <a:solidFill>
                  <a:srgbClr val="222222"/>
                </a:solidFill>
              </a:rPr>
              <a:t>Evaluación</a:t>
            </a:r>
            <a:endParaRPr lang="es-ES" sz="3200" b="1" dirty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smtClean="0">
                <a:solidFill>
                  <a:srgbClr val="222222"/>
                </a:solidFill>
              </a:rPr>
              <a:t>Bibliotecas</a:t>
            </a:r>
            <a:endParaRPr lang="es-ES" sz="3200" b="1" i="1" dirty="0" smtClean="0">
              <a:solidFill>
                <a:srgbClr val="222222"/>
              </a:solidFill>
            </a:endParaRPr>
          </a:p>
          <a:p>
            <a:pPr marL="800100" indent="-342900">
              <a:buFont typeface="+mj-lt"/>
              <a:buAutoNum type="arabicPeriod"/>
            </a:pPr>
            <a:r>
              <a:rPr lang="es-ES" sz="3200" b="1" i="1" dirty="0" smtClean="0">
                <a:solidFill>
                  <a:srgbClr val="222222"/>
                </a:solidFill>
                <a:effectLst/>
              </a:rPr>
              <a:t>Preguntas</a:t>
            </a:r>
            <a:endParaRPr lang="es-ES" sz="3200" b="1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14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D49C-9F3D-4BC0-9F3B-4260F020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salir</a:t>
            </a:r>
            <a:r>
              <a:rPr lang="en-GB" dirty="0"/>
              <a:t> de la </a:t>
            </a:r>
            <a:r>
              <a:rPr lang="en-GB" dirty="0" err="1"/>
              <a:t>reunión</a:t>
            </a:r>
            <a:endParaRPr lang="en-GB" dirty="0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DA7B88B-E40B-4E75-8A5C-F7A1F5A44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7488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5393" y="1907176"/>
            <a:ext cx="1089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Recordad: </a:t>
            </a:r>
            <a:r>
              <a:rPr lang="es-ES" sz="3200" b="1" dirty="0"/>
              <a:t>Las/los alumnas/os pueden comunicar entre sí utilizando la plataforma de Google </a:t>
            </a:r>
            <a:r>
              <a:rPr lang="es-ES" sz="3200" b="1" dirty="0" err="1"/>
              <a:t>Meet</a:t>
            </a:r>
            <a:endParaRPr lang="es-ES" sz="3200" b="1" dirty="0"/>
          </a:p>
          <a:p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9183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4034" y="365126"/>
            <a:ext cx="8785316" cy="862783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Más </a:t>
            </a:r>
            <a:r>
              <a:rPr lang="es-ES_tradnl" b="1" dirty="0" smtClean="0">
                <a:solidFill>
                  <a:srgbClr val="FF0000"/>
                </a:solidFill>
              </a:rPr>
              <a:t>información sobre Google </a:t>
            </a:r>
            <a:r>
              <a:rPr lang="es-ES_tradnl" b="1" dirty="0" err="1" smtClean="0">
                <a:solidFill>
                  <a:srgbClr val="FF0000"/>
                </a:solidFill>
              </a:rPr>
              <a:t>Meet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580606" y="2103120"/>
            <a:ext cx="8458744" cy="4073842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/>
              <a:t>Google </a:t>
            </a:r>
            <a:r>
              <a:rPr lang="es-ES" sz="3200" b="1" dirty="0" err="1"/>
              <a:t>Meet</a:t>
            </a:r>
            <a:r>
              <a:rPr lang="es-ES" sz="3200" b="1" dirty="0"/>
              <a:t>: Herramienta de videoconferencias de Google para la USAL:</a:t>
            </a:r>
          </a:p>
          <a:p>
            <a:pPr marL="0" indent="0" algn="ctr">
              <a:buNone/>
            </a:pPr>
            <a:r>
              <a:rPr lang="en-GB" sz="3200" b="1" dirty="0">
                <a:hlinkClick r:id="rId2"/>
              </a:rPr>
              <a:t>https://sicpd.usal.es/servicios/docencia,herramientas-colaborativas/videoconferencia</a:t>
            </a:r>
            <a:endParaRPr lang="en-GB" sz="3200" b="1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52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867" y="128599"/>
            <a:ext cx="102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Docencia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4067" y="931333"/>
            <a:ext cx="1126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40081" y="679270"/>
            <a:ext cx="10984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Para el trabajo </a:t>
            </a:r>
            <a:r>
              <a:rPr lang="es-ES" sz="2000" b="1" dirty="0"/>
              <a:t>en parejas y grupos </a:t>
            </a:r>
            <a:r>
              <a:rPr lang="es-ES" sz="2000" b="1" dirty="0" smtClean="0"/>
              <a:t>pequeños, se usarán preferiblemente Google </a:t>
            </a:r>
            <a:r>
              <a:rPr lang="es-ES" sz="2000" b="1" dirty="0" err="1" smtClean="0"/>
              <a:t>Meet</a:t>
            </a:r>
            <a:r>
              <a:rPr lang="es-ES" sz="2000" b="1" dirty="0" smtClean="0"/>
              <a:t> y </a:t>
            </a:r>
            <a:r>
              <a:rPr lang="es-ES" sz="2000" b="1" dirty="0" err="1" smtClean="0"/>
              <a:t>Blackboard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Collaborate</a:t>
            </a:r>
            <a:r>
              <a:rPr lang="es-ES" sz="2000" b="1" dirty="0" smtClean="0"/>
              <a:t>, aunque el profesorado puede usar otras herramientas como Zoom.</a:t>
            </a:r>
          </a:p>
          <a:p>
            <a:endParaRPr lang="es-ES" sz="2000" b="1" dirty="0"/>
          </a:p>
          <a:p>
            <a:r>
              <a:rPr lang="es-ES" sz="2000" b="1" dirty="0" smtClean="0"/>
              <a:t>Por eso es muy importante traer el </a:t>
            </a:r>
            <a:r>
              <a:rPr lang="es-ES" sz="2000" b="1" dirty="0"/>
              <a:t>ordenador </a:t>
            </a:r>
            <a:r>
              <a:rPr lang="es-ES" sz="2000" b="1" dirty="0" smtClean="0"/>
              <a:t>personal todos </a:t>
            </a:r>
            <a:r>
              <a:rPr lang="es-ES" sz="2000" b="1" dirty="0"/>
              <a:t>los días y </a:t>
            </a:r>
            <a:r>
              <a:rPr lang="es-ES" sz="2000" b="1" dirty="0" smtClean="0"/>
              <a:t>a todas </a:t>
            </a:r>
            <a:r>
              <a:rPr lang="es-ES" sz="2000" b="1" dirty="0"/>
              <a:t>las clases</a:t>
            </a:r>
          </a:p>
          <a:p>
            <a:endParaRPr lang="es-ES" sz="2000" b="1" dirty="0"/>
          </a:p>
          <a:p>
            <a:r>
              <a:rPr lang="es-ES" sz="2000" b="1" dirty="0"/>
              <a:t>Tutorías presenciales y/o </a:t>
            </a:r>
            <a:r>
              <a:rPr lang="es-ES" sz="2000" b="1" dirty="0" smtClean="0"/>
              <a:t>virtuales, dependiendo del/la profesor/a</a:t>
            </a:r>
          </a:p>
          <a:p>
            <a:endParaRPr lang="es-ES" sz="2000" b="1" dirty="0"/>
          </a:p>
          <a:p>
            <a:r>
              <a:rPr lang="es-ES" sz="2000" b="1" dirty="0" smtClean="0"/>
              <a:t>El profesorado sigue empeñado en formarse a través de los cursos impartidos desde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Vicerrectorados de Docencia y Postgrado y colaboración con el Delegado</a:t>
            </a:r>
            <a:r>
              <a:rPr lang="es-ES" sz="2000" b="1" dirty="0"/>
              <a:t> del Rector para la Docencia </a:t>
            </a:r>
            <a:r>
              <a:rPr lang="es-ES" sz="2000" b="1" dirty="0" smtClean="0"/>
              <a:t>Virtual, </a:t>
            </a:r>
            <a:r>
              <a:rPr lang="es-ES" sz="2000" b="1" dirty="0"/>
              <a:t>Francisco José </a:t>
            </a:r>
            <a:r>
              <a:rPr lang="es-ES" sz="2000" b="1" dirty="0" smtClean="0"/>
              <a:t>García-</a:t>
            </a:r>
            <a:r>
              <a:rPr lang="es-ES" sz="2000" b="1" dirty="0" err="1" smtClean="0"/>
              <a:t>Peñalvo</a:t>
            </a:r>
            <a:endParaRPr lang="es-E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Instituto de ciencias de la educación (IUCE)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la facultad y el departamento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Grupos de trabajo por áreas en el departamento (traducción directa, traducción inversa, lengua española, grupos grandes…)</a:t>
            </a:r>
          </a:p>
          <a:p>
            <a:r>
              <a:rPr lang="es-ES" sz="2000" b="1" dirty="0" smtClean="0"/>
              <a:t> </a:t>
            </a:r>
            <a:endParaRPr lang="es-ES" sz="2000" b="1" dirty="0"/>
          </a:p>
          <a:p>
            <a:r>
              <a:rPr lang="es-ES" sz="2000" b="1" dirty="0" smtClean="0"/>
              <a:t>Durante esta fase de </a:t>
            </a:r>
            <a:r>
              <a:rPr lang="es-ES" sz="2000" b="1" dirty="0" err="1" smtClean="0"/>
              <a:t>presencialidad</a:t>
            </a:r>
            <a:r>
              <a:rPr lang="es-ES" sz="2000" b="1" dirty="0" smtClean="0"/>
              <a:t> segura, el profesorado intentará implementar mejoras en la docencia </a:t>
            </a:r>
          </a:p>
          <a:p>
            <a:endParaRPr lang="es-ES" sz="2000" b="1" dirty="0"/>
          </a:p>
          <a:p>
            <a:r>
              <a:rPr lang="en-GB" sz="2000" b="1" dirty="0" err="1"/>
              <a:t>Recomendaciones</a:t>
            </a:r>
            <a:r>
              <a:rPr lang="en-GB" sz="2000" b="1" dirty="0"/>
              <a:t> al </a:t>
            </a:r>
            <a:r>
              <a:rPr lang="en-GB" sz="2000" b="1" dirty="0" err="1"/>
              <a:t>profesorado</a:t>
            </a:r>
            <a:r>
              <a:rPr lang="en-GB" sz="2000" b="1" dirty="0"/>
              <a:t>: </a:t>
            </a:r>
            <a:r>
              <a:rPr lang="en-GB" sz="2000" b="1" dirty="0">
                <a:hlinkClick r:id="rId2"/>
              </a:rPr>
              <a:t>https://www.usal.es/docenciaonline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3183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867" y="128599"/>
            <a:ext cx="102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Evaluación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4067" y="931333"/>
            <a:ext cx="1126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85179" y="1069832"/>
            <a:ext cx="9337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79929" y="774930"/>
            <a:ext cx="10844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Es muy importante que el alumnado conozca los </a:t>
            </a:r>
            <a:r>
              <a:rPr lang="es-ES" sz="2400" b="1" dirty="0" smtClean="0">
                <a:hlinkClick r:id="rId2"/>
              </a:rPr>
              <a:t>tipos de evaluación más comunes para la enseñanza virtual</a:t>
            </a:r>
            <a:r>
              <a:rPr lang="es-ES" sz="24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Examenes</a:t>
            </a:r>
            <a:r>
              <a:rPr lang="es-ES" sz="2400" b="1" dirty="0" smtClean="0"/>
              <a:t> orales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Tareas basadas en la elaboración de trabajos, proyectos y portafolios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Examenes</a:t>
            </a:r>
            <a:r>
              <a:rPr lang="es-ES" sz="2400" b="1" dirty="0" smtClean="0"/>
              <a:t> tipo test</a:t>
            </a:r>
          </a:p>
          <a:p>
            <a:pPr lvl="1"/>
            <a:endParaRPr lang="es-ES" sz="2400" b="1" dirty="0" smtClean="0"/>
          </a:p>
          <a:p>
            <a:pPr lvl="1"/>
            <a:r>
              <a:rPr lang="es-ES" sz="2400" b="1" dirty="0" smtClean="0"/>
              <a:t>Las pruebas orales de evaluación se grabarán con cámara. El profesorado informará a los alumnos de las </a:t>
            </a:r>
            <a:r>
              <a:rPr lang="es-ES" sz="2400" b="1" dirty="0" smtClean="0">
                <a:hlinkClick r:id="rId3"/>
              </a:rPr>
              <a:t>políticas de privacidad de los datos</a:t>
            </a:r>
            <a:r>
              <a:rPr lang="es-ES" sz="2400" b="1" dirty="0" smtClean="0"/>
              <a:t>.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Así como las </a:t>
            </a:r>
            <a:r>
              <a:rPr lang="es-ES" sz="2400" b="1" dirty="0" smtClean="0">
                <a:hlinkClick r:id="rId2"/>
              </a:rPr>
              <a:t>recomendaciones para el alumnado</a:t>
            </a:r>
            <a:r>
              <a:rPr lang="es-ES" sz="2400" b="1" dirty="0" smtClean="0"/>
              <a:t>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Para más información:</a:t>
            </a:r>
            <a:endParaRPr lang="es-ES" sz="2400" b="1" dirty="0"/>
          </a:p>
          <a:p>
            <a:r>
              <a:rPr lang="es-ES" sz="2400" b="1" dirty="0" smtClean="0">
                <a:hlinkClick r:id="rId2"/>
              </a:rPr>
              <a:t>https</a:t>
            </a:r>
            <a:r>
              <a:rPr lang="es-ES" sz="2400" b="1" dirty="0">
                <a:hlinkClick r:id="rId2"/>
              </a:rPr>
              <a:t>://evaluaciononline.usal.es/estudiantes/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482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867" y="128599"/>
            <a:ext cx="102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BIBLIOTECAS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364067" y="931333"/>
            <a:ext cx="1126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85179" y="1069832"/>
            <a:ext cx="933738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hlinkClick r:id="rId2"/>
              </a:rPr>
              <a:t>Sitio Principal: https://bibliotecas.usal.es/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Recursos electrónicos: </a:t>
            </a:r>
            <a:r>
              <a:rPr lang="es-ES" sz="2800" dirty="0">
                <a:hlinkClick r:id="rId3"/>
              </a:rPr>
              <a:t>https://bibliotecas.usal.es/basesdatosform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Repositorio Gredos: </a:t>
            </a:r>
            <a:r>
              <a:rPr lang="es-ES" sz="2800" dirty="0">
                <a:hlinkClick r:id="rId4"/>
              </a:rPr>
              <a:t>https://gredos.usal.es/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Bibliotecas físicas: </a:t>
            </a:r>
            <a:r>
              <a:rPr lang="es-ES" sz="2800" dirty="0">
                <a:hlinkClick r:id="rId5"/>
              </a:rPr>
              <a:t>https://bibliotecas.usal.es/?q=bibliotecas</a:t>
            </a:r>
            <a:endParaRPr lang="es-ES" sz="28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86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867" y="128599"/>
            <a:ext cx="102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BIBLIOTECAS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364067" y="931333"/>
            <a:ext cx="1126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85179" y="1069832"/>
            <a:ext cx="933738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Bibliotecas no universitarias: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Bibliotecas USAL: </a:t>
            </a:r>
            <a:r>
              <a:rPr lang="es-ES" sz="3200" u="sng" dirty="0">
                <a:hlinkClick r:id="rId2"/>
              </a:rPr>
              <a:t>http://bibliotecas.usal.es/brumarioform-mobile</a:t>
            </a:r>
            <a:r>
              <a:rPr lang="es-ES" sz="32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Red de bibliotecas municipales (Torrente Ballester y otras): </a:t>
            </a:r>
            <a:r>
              <a:rPr lang="es-ES" sz="3200" u="sng" dirty="0">
                <a:hlinkClick r:id="rId3"/>
              </a:rPr>
              <a:t>http://abnopac.aytosalamanca.es/cgi-bin/abnetcl/O7017/ID66c564be?ACC=101</a:t>
            </a:r>
            <a:r>
              <a:rPr lang="es-ES" sz="32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3200" dirty="0"/>
              <a:t>Bibliotecas públicas del estado (Casa de las Conchas): </a:t>
            </a:r>
            <a:r>
              <a:rPr lang="es-ES" sz="3200" u="sng" dirty="0">
                <a:hlinkClick r:id="rId4"/>
              </a:rPr>
              <a:t>http://www.bibliotecas.jcyl.es</a:t>
            </a:r>
            <a:r>
              <a:rPr lang="es-ES" sz="3200" dirty="0"/>
              <a:t>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251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867" y="128599"/>
            <a:ext cx="102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BIBLIOTECAS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364067" y="931333"/>
            <a:ext cx="1126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85179" y="1069832"/>
            <a:ext cx="933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87867" y="1193799"/>
            <a:ext cx="105748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Blog </a:t>
            </a:r>
            <a:r>
              <a:rPr lang="es-ES" sz="2800" b="1" dirty="0"/>
              <a:t>de Traducción e Interpretación de la biblioteca de la USAL: </a:t>
            </a:r>
            <a:r>
              <a:rPr lang="es-ES" sz="2800" b="1" dirty="0">
                <a:hlinkClick r:id="rId2"/>
              </a:rPr>
              <a:t>https://infotra.wordpress.com/</a:t>
            </a:r>
            <a:endParaRPr lang="es-ES" sz="2800" b="1" dirty="0"/>
          </a:p>
          <a:p>
            <a:r>
              <a:rPr lang="es-ES" sz="2800" b="1" dirty="0"/>
              <a:t>	</a:t>
            </a:r>
            <a:r>
              <a:rPr lang="es-ES" sz="2800" dirty="0"/>
              <a:t>Suscribir a la lista de distribución </a:t>
            </a:r>
            <a:r>
              <a:rPr lang="es-ES" sz="2800" b="1" dirty="0"/>
              <a:t>Empleo para Traductores e 	Intérpretes </a:t>
            </a:r>
            <a:r>
              <a:rPr lang="es-ES" sz="2800" dirty="0"/>
              <a:t>y otras listas (Julio Arévalo Alonso, Bibliotecario)</a:t>
            </a:r>
          </a:p>
        </p:txBody>
      </p:sp>
    </p:spTree>
    <p:extLst>
      <p:ext uri="{BB962C8B-B14F-4D97-AF65-F5344CB8AC3E}">
        <p14:creationId xmlns:p14="http://schemas.microsoft.com/office/powerpoint/2010/main" val="347127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CDBD-1E32-4135-B644-D3944DC0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Preguntas</a:t>
            </a:r>
            <a:r>
              <a:rPr lang="en-GB" dirty="0"/>
              <a:t> o </a:t>
            </a:r>
            <a:r>
              <a:rPr lang="en-GB" dirty="0" err="1"/>
              <a:t>comentarios</a:t>
            </a:r>
            <a:r>
              <a:rPr lang="en-GB" dirty="0"/>
              <a:t>?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FA0E-CE67-4541-BA60-C699E778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Daniel Linder</a:t>
            </a:r>
          </a:p>
          <a:p>
            <a:pPr marL="0" indent="0" algn="ctr">
              <a:buNone/>
            </a:pPr>
            <a:r>
              <a:rPr lang="en-GB" sz="4000" dirty="0"/>
              <a:t>mastertrad@usal.es</a:t>
            </a:r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F6E0C0D0-3C67-474A-909D-C6610DAE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14" y="12381260"/>
            <a:ext cx="539411" cy="2391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74" y="4563667"/>
            <a:ext cx="1981372" cy="1072989"/>
          </a:xfrm>
          <a:prstGeom prst="rect">
            <a:avLst/>
          </a:prstGeom>
        </p:spPr>
      </p:pic>
      <p:pic>
        <p:nvPicPr>
          <p:cNvPr id="6" name="Picture 8" descr="Shape, icon&#10;&#10;Description automatically generated">
            <a:extLst>
              <a:ext uri="{FF2B5EF4-FFF2-40B4-BE49-F238E27FC236}">
                <a16:creationId xmlns:a16="http://schemas.microsoft.com/office/drawing/2014/main" id="{BEBD442A-0613-4F19-866B-D629A6133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579" y="4163881"/>
            <a:ext cx="1571844" cy="1705213"/>
          </a:xfrm>
          <a:prstGeom prst="rect">
            <a:avLst/>
          </a:prstGeom>
        </p:spPr>
      </p:pic>
      <p:pic>
        <p:nvPicPr>
          <p:cNvPr id="1026" name="Picture 2" descr="VIIICentenar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1" y="4366368"/>
            <a:ext cx="3786938" cy="16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iagram&#10;&#10;Description automatically generated">
            <a:extLst>
              <a:ext uri="{FF2B5EF4-FFF2-40B4-BE49-F238E27FC236}">
                <a16:creationId xmlns:a16="http://schemas.microsoft.com/office/drawing/2014/main" id="{F6E0C0D0-3C67-474A-909D-C6610DAE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645" y="4708843"/>
            <a:ext cx="2410929" cy="10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0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5000" y="400050"/>
            <a:ext cx="1024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C00000"/>
                </a:solidFill>
              </a:rPr>
              <a:t>Ordenador portátil personal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1D74F-40BF-49F2-BDC7-9CF1147F20D1}"/>
              </a:ext>
            </a:extLst>
          </p:cNvPr>
          <p:cNvSpPr/>
          <p:nvPr/>
        </p:nvSpPr>
        <p:spPr>
          <a:xfrm>
            <a:off x="209006" y="1606731"/>
            <a:ext cx="10870120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/>
            <a:r>
              <a:rPr lang="es-ES" sz="2400" b="1" dirty="0" smtClean="0"/>
              <a:t>Es obligatorio </a:t>
            </a:r>
            <a:r>
              <a:rPr lang="es-ES" sz="2400" b="1" dirty="0"/>
              <a:t>es </a:t>
            </a:r>
            <a:r>
              <a:rPr lang="es-ES" sz="2400" b="1" u="sng" dirty="0"/>
              <a:t>traer ordenador portátil a todas las clases y todos los días</a:t>
            </a:r>
            <a:r>
              <a:rPr lang="es-ES" sz="2400" b="1" dirty="0"/>
              <a:t>. </a:t>
            </a:r>
            <a:endParaRPr lang="es-ES" sz="2400" b="1" dirty="0" smtClean="0"/>
          </a:p>
          <a:p>
            <a:pPr marL="457200"/>
            <a:endParaRPr lang="es-ES" sz="2400" b="1" dirty="0"/>
          </a:p>
          <a:p>
            <a:pPr marL="914400" lvl="1"/>
            <a:r>
              <a:rPr lang="es-ES" sz="2400" b="1" dirty="0" smtClean="0"/>
              <a:t>En </a:t>
            </a:r>
            <a:r>
              <a:rPr lang="es-ES" sz="2400" b="1" dirty="0"/>
              <a:t>el plan de contingencia de la Facultad de Traducción y Documentación se establece la recomendación de que los profesores evitemos el uso de fotocopias. </a:t>
            </a:r>
            <a:endParaRPr lang="es-ES" sz="2400" b="1" dirty="0" smtClean="0"/>
          </a:p>
          <a:p>
            <a:pPr marL="800100" indent="-342900">
              <a:buFont typeface="+mj-lt"/>
              <a:buAutoNum type="arabicPeriod"/>
            </a:pPr>
            <a:endParaRPr lang="es-ES" sz="2400" b="1" i="1" dirty="0" smtClean="0">
              <a:solidFill>
                <a:srgbClr val="222222"/>
              </a:solidFill>
            </a:endParaRPr>
          </a:p>
          <a:p>
            <a:pPr marL="457200"/>
            <a:r>
              <a:rPr lang="es-ES" sz="2400" b="1" dirty="0">
                <a:solidFill>
                  <a:srgbClr val="222222"/>
                </a:solidFill>
              </a:rPr>
              <a:t>Os </a:t>
            </a:r>
            <a:r>
              <a:rPr lang="es-ES" sz="2400" b="1" dirty="0" smtClean="0">
                <a:solidFill>
                  <a:srgbClr val="222222"/>
                </a:solidFill>
              </a:rPr>
              <a:t>pedimos, además, que </a:t>
            </a:r>
            <a:r>
              <a:rPr lang="es-ES" sz="2400" b="1" dirty="0">
                <a:solidFill>
                  <a:srgbClr val="222222"/>
                </a:solidFill>
              </a:rPr>
              <a:t>también traigáis </a:t>
            </a:r>
            <a:r>
              <a:rPr lang="es-ES" sz="2400" b="1" u="sng" dirty="0">
                <a:solidFill>
                  <a:srgbClr val="222222"/>
                </a:solidFill>
              </a:rPr>
              <a:t>auriculares con micrófono </a:t>
            </a:r>
            <a:r>
              <a:rPr lang="es-ES" sz="2400" b="1" u="sng" dirty="0"/>
              <a:t>a todas las clases y todos los días </a:t>
            </a:r>
            <a:r>
              <a:rPr lang="es-ES" sz="2400" b="1" dirty="0"/>
              <a:t>ya que </a:t>
            </a:r>
            <a:r>
              <a:rPr lang="es-ES" sz="2400" b="1" dirty="0">
                <a:solidFill>
                  <a:srgbClr val="222222"/>
                </a:solidFill>
              </a:rPr>
              <a:t>facilitará este tipo de tareas</a:t>
            </a:r>
            <a:r>
              <a:rPr lang="es-ES" sz="2400" b="1" dirty="0" smtClean="0">
                <a:solidFill>
                  <a:srgbClr val="222222"/>
                </a:solidFill>
              </a:rPr>
              <a:t>.</a:t>
            </a:r>
          </a:p>
          <a:p>
            <a:pPr marL="457200"/>
            <a:endParaRPr lang="es-ES" sz="2400" b="1" dirty="0">
              <a:solidFill>
                <a:srgbClr val="222222"/>
              </a:solidFill>
            </a:endParaRPr>
          </a:p>
          <a:p>
            <a:pPr marL="914400" lvl="1"/>
            <a:r>
              <a:rPr lang="es-ES" sz="2400" b="1" dirty="0">
                <a:solidFill>
                  <a:srgbClr val="222222"/>
                </a:solidFill>
              </a:rPr>
              <a:t>M</a:t>
            </a:r>
            <a:r>
              <a:rPr lang="es-ES" sz="2400" b="1" dirty="0" smtClean="0">
                <a:solidFill>
                  <a:srgbClr val="222222"/>
                </a:solidFill>
              </a:rPr>
              <a:t>uchos profesores van a plantear que los alumnos realicen el trabajo en parejas o grupos pequeños en el aula en entornos virtuales</a:t>
            </a:r>
          </a:p>
          <a:p>
            <a:pPr marL="457200"/>
            <a:endParaRPr lang="es-ES" sz="2400" b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5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5000" y="400050"/>
            <a:ext cx="1024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C00000"/>
                </a:solidFill>
              </a:rPr>
              <a:t>Correo electrónico @usal.es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5000" y="1436913"/>
            <a:ext cx="85090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2"/>
              </a:rPr>
              <a:t>https://</a:t>
            </a:r>
            <a:r>
              <a:rPr lang="es-ES" sz="2800" b="1" dirty="0" smtClean="0">
                <a:hlinkClick r:id="rId2"/>
              </a:rPr>
              <a:t>sicpd.usal.es/atencion-al-usuario/soy-nuevo-en-la-usal</a:t>
            </a:r>
            <a:endParaRPr lang="es-ES" sz="2800" b="1" dirty="0" smtClean="0"/>
          </a:p>
          <a:p>
            <a:endParaRPr lang="es-ES" sz="2800" b="1" dirty="0" smtClean="0"/>
          </a:p>
          <a:p>
            <a:r>
              <a:rPr lang="es-ES" sz="2800" b="1" dirty="0" smtClean="0"/>
              <a:t>Comprueba tu cuenta </a:t>
            </a:r>
            <a:r>
              <a:rPr lang="es-ES" sz="2800" b="1" dirty="0"/>
              <a:t>de correo alternativa, </a:t>
            </a:r>
            <a:r>
              <a:rPr lang="es-ES" sz="2800" b="1" dirty="0" smtClean="0"/>
              <a:t>la que diste </a:t>
            </a:r>
            <a:r>
              <a:rPr lang="es-ES" sz="2800" b="1" dirty="0"/>
              <a:t>al realizar la </a:t>
            </a:r>
            <a:r>
              <a:rPr lang="es-ES" sz="2800" b="1" dirty="0" smtClean="0"/>
              <a:t>preinscripción/matrícula. Tiene tus credenciales para crear una identidad en la USAL.</a:t>
            </a:r>
          </a:p>
          <a:p>
            <a:endParaRPr lang="es-ES" sz="2800" b="1" dirty="0"/>
          </a:p>
          <a:p>
            <a:r>
              <a:rPr lang="es-ES" sz="2800" b="1" dirty="0" smtClean="0"/>
              <a:t>Los Servicios Informáticos CPD pueden resolver problemas con el correo electrónico </a:t>
            </a:r>
            <a:r>
              <a:rPr lang="es-ES" sz="2800" b="1" dirty="0" smtClean="0">
                <a:hlinkClick r:id="rId2"/>
              </a:rPr>
              <a:t>telefónicamente y por correo electrónico</a:t>
            </a:r>
            <a:endParaRPr lang="es-ES" sz="2800" b="1" dirty="0"/>
          </a:p>
          <a:p>
            <a:r>
              <a:rPr lang="es-ES" dirty="0" smtClean="0"/>
              <a:t>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444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5000" y="400050"/>
            <a:ext cx="1024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C00000"/>
                </a:solidFill>
              </a:rPr>
              <a:t>Eduroam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5000" y="1410789"/>
            <a:ext cx="850900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Te permite estar </a:t>
            </a:r>
            <a:r>
              <a:rPr lang="es-ES" sz="2600" b="1" dirty="0"/>
              <a:t>conectado a la red de manera </a:t>
            </a:r>
            <a:r>
              <a:rPr lang="es-ES" sz="2600" b="1" dirty="0" smtClean="0"/>
              <a:t>inalámbrica. También te permite contactarte a las redes inalámbricas de otras universidades que utilizan </a:t>
            </a:r>
            <a:r>
              <a:rPr lang="es-ES" sz="2600" b="1" dirty="0" err="1" smtClean="0"/>
              <a:t>Eduroam</a:t>
            </a:r>
            <a:endParaRPr lang="es-ES" sz="2600" b="1" dirty="0" smtClean="0"/>
          </a:p>
          <a:p>
            <a:endParaRPr lang="es-ES" sz="2600" b="1" dirty="0"/>
          </a:p>
          <a:p>
            <a:pPr algn="ctr"/>
            <a:r>
              <a:rPr lang="es-ES" sz="2600" b="1" dirty="0">
                <a:hlinkClick r:id="rId2"/>
              </a:rPr>
              <a:t>https://cat.eduroam.org/?</a:t>
            </a:r>
            <a:r>
              <a:rPr lang="es-ES" sz="2600" b="1" dirty="0" smtClean="0">
                <a:hlinkClick r:id="rId2"/>
              </a:rPr>
              <a:t>lang=es</a:t>
            </a:r>
            <a:endParaRPr lang="es-ES" sz="2600" b="1" dirty="0" smtClean="0"/>
          </a:p>
          <a:p>
            <a:endParaRPr lang="es-ES" sz="2600" b="1" dirty="0"/>
          </a:p>
          <a:p>
            <a:r>
              <a:rPr lang="es-ES" sz="2600" b="1" dirty="0" smtClean="0"/>
              <a:t>Tendrás que realizar la instalación empleando la dirección de correo electrónico en @usal.es y tu contraseña.</a:t>
            </a:r>
          </a:p>
          <a:p>
            <a:endParaRPr lang="es-ES" sz="2600" b="1" dirty="0"/>
          </a:p>
          <a:p>
            <a:r>
              <a:rPr lang="es-ES" sz="2600" b="1" dirty="0" smtClean="0"/>
              <a:t> </a:t>
            </a:r>
            <a:r>
              <a:rPr lang="es-ES" sz="2600" b="1" dirty="0" smtClean="0">
                <a:hlinkClick r:id="rId3"/>
              </a:rPr>
              <a:t>Esta página </a:t>
            </a:r>
            <a:r>
              <a:rPr lang="es-ES" sz="2600" b="1" dirty="0" smtClean="0"/>
              <a:t>tiene videos que pueden resultar útiles para instalar </a:t>
            </a:r>
            <a:r>
              <a:rPr lang="es-ES" sz="2600" b="1" dirty="0" err="1" smtClean="0"/>
              <a:t>Eduroam</a:t>
            </a:r>
            <a:r>
              <a:rPr lang="es-ES" sz="2600" b="1" dirty="0" smtClean="0"/>
              <a:t> en </a:t>
            </a:r>
            <a:r>
              <a:rPr lang="es-ES" sz="2600" b="1" dirty="0" err="1" smtClean="0"/>
              <a:t>Windowns</a:t>
            </a:r>
            <a:r>
              <a:rPr lang="es-ES" sz="2600" b="1" dirty="0" smtClean="0"/>
              <a:t>, Mac y </a:t>
            </a:r>
            <a:r>
              <a:rPr lang="es-ES" sz="2600" b="1" dirty="0"/>
              <a:t>A</a:t>
            </a:r>
            <a:r>
              <a:rPr lang="es-ES" sz="2600" b="1" dirty="0" smtClean="0"/>
              <a:t>ndroid</a:t>
            </a:r>
          </a:p>
          <a:p>
            <a:endParaRPr lang="es-ES" sz="2800" b="1" dirty="0" smtClean="0"/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2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389" y="400050"/>
            <a:ext cx="943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C00000"/>
                </a:solidFill>
              </a:rPr>
              <a:t>Studium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389" y="1107937"/>
            <a:ext cx="10920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linkClick r:id="rId2"/>
              </a:rPr>
              <a:t>https://studium.usal.es</a:t>
            </a:r>
            <a:r>
              <a:rPr lang="es-ES" sz="2000" b="1" dirty="0" smtClean="0">
                <a:hlinkClick r:id="rId2"/>
              </a:rPr>
              <a:t>/</a:t>
            </a:r>
            <a:endParaRPr lang="es-ES" sz="2000" b="1" dirty="0" smtClean="0"/>
          </a:p>
          <a:p>
            <a:endParaRPr lang="es-ES" sz="2000" b="1" dirty="0" smtClean="0"/>
          </a:p>
          <a:p>
            <a:r>
              <a:rPr lang="es-ES" sz="2000" b="1" dirty="0" err="1" smtClean="0"/>
              <a:t>Studium</a:t>
            </a:r>
            <a:r>
              <a:rPr lang="es-ES" sz="2000" b="1" dirty="0" smtClean="0"/>
              <a:t> es la plataforma de Moodle utilizado en la Universidad de Salamanca para la docencia y evaluación online.</a:t>
            </a:r>
          </a:p>
          <a:p>
            <a:endParaRPr lang="es-ES" sz="2000" b="1" dirty="0"/>
          </a:p>
          <a:p>
            <a:r>
              <a:rPr lang="es-ES" sz="2000" b="1" dirty="0" smtClean="0"/>
              <a:t>La versión de </a:t>
            </a:r>
            <a:r>
              <a:rPr lang="es-ES" sz="2000" b="1" dirty="0" err="1" smtClean="0"/>
              <a:t>Studium</a:t>
            </a:r>
            <a:r>
              <a:rPr lang="es-ES" sz="2000" b="1" dirty="0" smtClean="0"/>
              <a:t> empleado desde Septiembre 2020 es nueva y tienen muchas ventajas sobre la versión anterior. </a:t>
            </a:r>
          </a:p>
          <a:p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Si no podéis ver las páginas </a:t>
            </a:r>
            <a:r>
              <a:rPr lang="es-ES" sz="2000" b="1" dirty="0" err="1">
                <a:hlinkClick r:id="rId3"/>
              </a:rPr>
              <a:t>Mastertrad</a:t>
            </a:r>
            <a:r>
              <a:rPr lang="es-ES" sz="2000" b="1" dirty="0">
                <a:hlinkClick r:id="rId3"/>
              </a:rPr>
              <a:t> </a:t>
            </a:r>
            <a:r>
              <a:rPr lang="es-ES" sz="2000" b="1" dirty="0" smtClean="0">
                <a:hlinkClick r:id="rId3"/>
              </a:rPr>
              <a:t>2020-21</a:t>
            </a:r>
            <a:r>
              <a:rPr lang="es-ES" sz="2000" b="1" dirty="0" smtClean="0"/>
              <a:t> ni </a:t>
            </a:r>
            <a:r>
              <a:rPr lang="es-ES" sz="2000" b="1" dirty="0" smtClean="0">
                <a:hlinkClick r:id="rId4"/>
              </a:rPr>
              <a:t>TFM </a:t>
            </a:r>
            <a:r>
              <a:rPr lang="es-ES" sz="2000" b="1" dirty="0" err="1">
                <a:hlinkClick r:id="rId4"/>
              </a:rPr>
              <a:t>Mastertrad</a:t>
            </a:r>
            <a:r>
              <a:rPr lang="es-ES" sz="2000" b="1" dirty="0">
                <a:hlinkClick r:id="rId4"/>
              </a:rPr>
              <a:t> </a:t>
            </a:r>
            <a:r>
              <a:rPr lang="es-ES" sz="2000" b="1" dirty="0" smtClean="0">
                <a:hlinkClick r:id="rId4"/>
              </a:rPr>
              <a:t>2020-21</a:t>
            </a:r>
            <a:r>
              <a:rPr lang="es-ES" sz="2000" b="1" dirty="0" smtClean="0"/>
              <a:t>, poneos en contacto con el director del máster inmediatamente (Daniel </a:t>
            </a:r>
            <a:r>
              <a:rPr lang="es-ES" sz="2000" b="1" dirty="0" err="1" smtClean="0"/>
              <a:t>Linder</a:t>
            </a:r>
            <a:r>
              <a:rPr lang="es-ES" sz="2000" b="1" dirty="0" smtClean="0"/>
              <a:t>, mastertrad@usal.es)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Si no podéis ver la página de </a:t>
            </a:r>
            <a:r>
              <a:rPr lang="es-ES" sz="2000" b="1" dirty="0" err="1" smtClean="0"/>
              <a:t>Studium</a:t>
            </a:r>
            <a:r>
              <a:rPr lang="es-ES" sz="2000" b="1" dirty="0" smtClean="0"/>
              <a:t> de alguna asignatura, poneos en contacto con la(s) persona(s) docente(s) inmediatamente.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/>
          </a:p>
          <a:p>
            <a:r>
              <a:rPr lang="es-ES" sz="2000" b="1" dirty="0"/>
              <a:t>Log in: arriba a la derecha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0925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389" y="400050"/>
            <a:ext cx="943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C00000"/>
                </a:solidFill>
                <a:hlinkClick r:id="rId2"/>
              </a:rPr>
              <a:t>Studium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389" y="927579"/>
            <a:ext cx="1116874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Área personal contiene los cursos                Se puede volver a esta página haciendo clic en Área personal.</a:t>
            </a:r>
          </a:p>
          <a:p>
            <a:endParaRPr lang="es-ES" sz="2200" b="1" dirty="0"/>
          </a:p>
          <a:p>
            <a:r>
              <a:rPr lang="es-ES" sz="2200" b="1" dirty="0" smtClean="0"/>
              <a:t>Los contenidos se sitúan en la parte central de cada curso.</a:t>
            </a:r>
          </a:p>
          <a:p>
            <a:endParaRPr lang="es-ES" sz="2200" b="1" dirty="0"/>
          </a:p>
          <a:p>
            <a:r>
              <a:rPr lang="es-ES" sz="2200" b="1" dirty="0"/>
              <a:t>T</a:t>
            </a:r>
            <a:r>
              <a:rPr lang="es-ES" sz="2200" b="1" dirty="0" smtClean="0"/>
              <a:t>odos los cursos tienen un foro de novedades.           Todos los alumnos matriculados están suscrito y no se pueden dar de baja. </a:t>
            </a:r>
          </a:p>
          <a:p>
            <a:endParaRPr lang="es-ES" sz="2200" b="1" dirty="0"/>
          </a:p>
          <a:p>
            <a:r>
              <a:rPr lang="es-ES" sz="2200" b="1" dirty="0" smtClean="0"/>
              <a:t>Elementos docentes:</a:t>
            </a:r>
          </a:p>
          <a:p>
            <a:pPr lvl="1"/>
            <a:r>
              <a:rPr lang="es-ES" sz="2200" b="1" dirty="0" smtClean="0"/>
              <a:t>Archivos, carpetas con archivos, </a:t>
            </a:r>
            <a:r>
              <a:rPr lang="es-ES" sz="2200" b="1" dirty="0" err="1" smtClean="0"/>
              <a:t>pdfs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PowerPoints</a:t>
            </a:r>
            <a:r>
              <a:rPr lang="es-ES" sz="2200" b="1" dirty="0" smtClean="0"/>
              <a:t>, audios, </a:t>
            </a:r>
            <a:r>
              <a:rPr lang="es-ES" sz="2200" b="1" dirty="0" err="1" smtClean="0"/>
              <a:t>urls</a:t>
            </a:r>
            <a:r>
              <a:rPr lang="es-ES" sz="2200" b="1" dirty="0" smtClean="0"/>
              <a:t>         … </a:t>
            </a:r>
          </a:p>
          <a:p>
            <a:pPr lvl="1"/>
            <a:r>
              <a:rPr lang="es-ES" sz="2200" b="1" dirty="0" smtClean="0"/>
              <a:t>Haciendo clic en Recursos         se pueden ver todos los archivos subido por la/el profesor/a.</a:t>
            </a:r>
          </a:p>
          <a:p>
            <a:endParaRPr lang="es-ES" sz="2200" b="1" dirty="0"/>
          </a:p>
          <a:p>
            <a:r>
              <a:rPr lang="es-ES" sz="2200" b="1" dirty="0" smtClean="0"/>
              <a:t>Elementos de evaluación:</a:t>
            </a:r>
          </a:p>
          <a:p>
            <a:pPr lvl="1"/>
            <a:r>
              <a:rPr lang="es-ES" sz="2200" b="1" dirty="0" smtClean="0"/>
              <a:t>Tareas        , cuestionarios         , consultas        , wikis        y otras actividades</a:t>
            </a:r>
            <a:endParaRPr lang="es-ES" sz="2200" b="1" dirty="0"/>
          </a:p>
          <a:p>
            <a:endParaRPr lang="es-ES" sz="2000" b="1" dirty="0"/>
          </a:p>
        </p:txBody>
      </p:sp>
      <p:pic>
        <p:nvPicPr>
          <p:cNvPr id="5" name="Picture 2" descr="icon-mortar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61788" y="977424"/>
            <a:ext cx="550685" cy="3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02" y="2412826"/>
            <a:ext cx="655035" cy="7330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34" y="5641110"/>
            <a:ext cx="398309" cy="4779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98" y="5596598"/>
            <a:ext cx="476316" cy="4667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55" y="5639467"/>
            <a:ext cx="543001" cy="4477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69" y="3975575"/>
            <a:ext cx="314369" cy="3143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36561" y="4262627"/>
            <a:ext cx="394009" cy="4477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38" y="5639467"/>
            <a:ext cx="30484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389" y="400050"/>
            <a:ext cx="943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C00000"/>
                </a:solidFill>
                <a:hlinkClick r:id="rId2"/>
              </a:rPr>
              <a:t>Studium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389" y="1254034"/>
            <a:ext cx="101062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Por lo general, las/los profesoras/es usarán las siguientes funcionalidades de </a:t>
            </a:r>
            <a:r>
              <a:rPr lang="es-ES" sz="2400" b="1" dirty="0" err="1" smtClean="0"/>
              <a:t>Studium</a:t>
            </a:r>
            <a:r>
              <a:rPr lang="es-ES" sz="2400" b="1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Elementos docentes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Elementos de evaluación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Libro de calificaciones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Los profesores pueden utilizar </a:t>
            </a:r>
            <a:r>
              <a:rPr lang="es-ES" sz="2400" b="1" dirty="0" err="1" smtClean="0"/>
              <a:t>Blackboard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Collaborate</a:t>
            </a:r>
            <a:r>
              <a:rPr lang="es-ES" sz="2400" b="1" dirty="0" smtClean="0"/>
              <a:t>         para la docencia y evaluación virtual síncrona. Hace una función similar a Google </a:t>
            </a:r>
            <a:r>
              <a:rPr lang="es-ES" sz="2400" b="1" dirty="0" err="1" smtClean="0"/>
              <a:t>Meet</a:t>
            </a:r>
            <a:r>
              <a:rPr lang="es-ES" sz="2400" b="1" dirty="0" smtClean="0"/>
              <a:t>, Skype, Zoom o Microsoft </a:t>
            </a:r>
            <a:r>
              <a:rPr lang="es-ES" sz="2400" b="1" dirty="0" err="1" smtClean="0"/>
              <a:t>Teams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b="1" dirty="0" err="1" smtClean="0"/>
              <a:t>Studium</a:t>
            </a:r>
            <a:r>
              <a:rPr lang="es-ES" sz="2400" b="1" dirty="0" smtClean="0"/>
              <a:t> registra fecha y hora de entrega de todas las tareas: todo lo que hagáis deja rastro. Se eliminan las probabilidades de deshonestidad académica, pues se sabe quién ha entregado qué y cuándo, ¡las fechas de entrega quedan muy claras!</a:t>
            </a:r>
          </a:p>
          <a:p>
            <a:endParaRPr lang="es-ES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4" y="3508298"/>
            <a:ext cx="314369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389" y="400050"/>
            <a:ext cx="943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C00000"/>
                </a:solidFill>
                <a:hlinkClick r:id="rId2"/>
              </a:rPr>
              <a:t>Studium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389" y="1254034"/>
            <a:ext cx="10136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Las calificaciones de todas las tareas evaluables pueden verse en el libro de calificaciones de </a:t>
            </a:r>
            <a:r>
              <a:rPr lang="es-ES" sz="2800" b="1" dirty="0" err="1" smtClean="0"/>
              <a:t>Studium</a:t>
            </a:r>
            <a:r>
              <a:rPr lang="es-ES" sz="2800" b="1" dirty="0" smtClean="0"/>
              <a:t>        , si la/el profesor/a decide utilizarlo. </a:t>
            </a:r>
            <a:r>
              <a:rPr lang="es-ES" sz="2800" b="1" dirty="0"/>
              <a:t>Las calificaciones que aparecen en </a:t>
            </a:r>
            <a:r>
              <a:rPr lang="es-ES" sz="2800" b="1" dirty="0" err="1"/>
              <a:t>Studium</a:t>
            </a:r>
            <a:r>
              <a:rPr lang="es-ES" sz="2800" b="1" dirty="0"/>
              <a:t> son generadas por la plataforma y tienen valor informativo.</a:t>
            </a:r>
          </a:p>
          <a:p>
            <a:endParaRPr lang="es-ES" sz="2800" b="1" dirty="0"/>
          </a:p>
          <a:p>
            <a:r>
              <a:rPr lang="es-ES" sz="2800" b="1" dirty="0" smtClean="0"/>
              <a:t>La </a:t>
            </a:r>
            <a:r>
              <a:rPr lang="es-ES" sz="2800" b="1" dirty="0"/>
              <a:t>calificación final de una asignatura es la que aparece en las actas de cada asignatura y que podréis ver en Mi </a:t>
            </a:r>
            <a:r>
              <a:rPr lang="es-ES" sz="2800" b="1" dirty="0" smtClean="0"/>
              <a:t>USAL</a:t>
            </a:r>
          </a:p>
          <a:p>
            <a:endParaRPr lang="es-ES" sz="2800" b="1" dirty="0"/>
          </a:p>
          <a:p>
            <a:r>
              <a:rPr lang="es-ES" sz="2800" b="1" dirty="0" smtClean="0"/>
              <a:t>Podéis instalar la aplicación                       para que os avise si hay actividad nueva en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35" y="1642352"/>
            <a:ext cx="314369" cy="438211"/>
          </a:xfrm>
          <a:prstGeom prst="rect">
            <a:avLst/>
          </a:prstGeom>
        </p:spPr>
      </p:pic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21" y="3898990"/>
            <a:ext cx="1819529" cy="609685"/>
          </a:xfrm>
          <a:prstGeom prst="rect">
            <a:avLst/>
          </a:prstGeom>
        </p:spPr>
      </p:pic>
      <p:pic>
        <p:nvPicPr>
          <p:cNvPr id="6" name="Imagen 5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86" y="4503554"/>
            <a:ext cx="1657581" cy="8668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46" y="5208002"/>
            <a:ext cx="1819529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07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1016</TotalTime>
  <Words>976</Words>
  <Application>Microsoft Office PowerPoint</Application>
  <PresentationFormat>Panorámica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Google</vt:lpstr>
      <vt:lpstr>Google</vt:lpstr>
      <vt:lpstr>Entrar sin video ni micrófono</vt:lpstr>
      <vt:lpstr>Para encender el micrófono</vt:lpstr>
      <vt:lpstr>Para encender el video</vt:lpstr>
      <vt:lpstr>Para ver los participantes</vt:lpstr>
      <vt:lpstr>Para acceder al chat</vt:lpstr>
      <vt:lpstr>Para cambiar el diseño (Grid View)</vt:lpstr>
      <vt:lpstr>Para presentar</vt:lpstr>
      <vt:lpstr>Las pruebas de evaluación se graban </vt:lpstr>
      <vt:lpstr>Para salir de la reunión</vt:lpstr>
      <vt:lpstr>Google</vt:lpstr>
      <vt:lpstr>Más información sobre Google Meet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 o comentarios?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BIENVENIDA CURSO 2016/2017</dc:title>
  <dc:creator>UsuarioUSAL</dc:creator>
  <cp:lastModifiedBy>Usuario</cp:lastModifiedBy>
  <cp:revision>49</cp:revision>
  <dcterms:created xsi:type="dcterms:W3CDTF">2016-09-14T08:07:15Z</dcterms:created>
  <dcterms:modified xsi:type="dcterms:W3CDTF">2020-10-01T16:33:10Z</dcterms:modified>
</cp:coreProperties>
</file>