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  <p:sldMasterId id="2147483788" r:id="rId2"/>
  </p:sldMasterIdLst>
  <p:sldIdLst>
    <p:sldId id="257" r:id="rId3"/>
    <p:sldId id="256" r:id="rId4"/>
    <p:sldId id="277" r:id="rId5"/>
    <p:sldId id="294" r:id="rId6"/>
    <p:sldId id="293" r:id="rId7"/>
    <p:sldId id="290" r:id="rId8"/>
    <p:sldId id="295" r:id="rId9"/>
    <p:sldId id="278" r:id="rId10"/>
    <p:sldId id="296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97" r:id="rId21"/>
    <p:sldId id="289" r:id="rId22"/>
    <p:sldId id="292" r:id="rId23"/>
    <p:sldId id="276" r:id="rId2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7895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341521"/>
            <a:ext cx="6858000" cy="470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Clic para editar Nombre Apellido Apellido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3669475" y="2576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121150"/>
            <a:ext cx="6858000" cy="593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s-ES_tradnl" dirty="0"/>
              <a:t>Clic para añadir DD de MM de AAAA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206750"/>
            <a:ext cx="6858000" cy="5572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s-ES_tradnl" dirty="0"/>
              <a:t>Clic para añadir Centro o Facultad</a:t>
            </a:r>
          </a:p>
        </p:txBody>
      </p:sp>
    </p:spTree>
    <p:extLst>
      <p:ext uri="{BB962C8B-B14F-4D97-AF65-F5344CB8AC3E}">
        <p14:creationId xmlns:p14="http://schemas.microsoft.com/office/powerpoint/2010/main" val="204715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1318160"/>
            <a:ext cx="2949575" cy="739239"/>
          </a:xfrm>
        </p:spPr>
        <p:txBody>
          <a:bodyPr anchor="ctr"/>
          <a:lstStyle>
            <a:lvl1pPr>
              <a:defRPr sz="22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061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nario U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18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83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70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32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8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00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27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36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1330036"/>
            <a:ext cx="2949575" cy="727364"/>
          </a:xfrm>
        </p:spPr>
        <p:txBody>
          <a:bodyPr anchor="ctr">
            <a:normAutofit/>
          </a:bodyPr>
          <a:lstStyle>
            <a:lvl1pPr>
              <a:defRPr sz="22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019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2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137558" y="365125"/>
            <a:ext cx="637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F76D-1CCB-5D41-AE10-468FAFF5F4CF}" type="datetimeFigureOut">
              <a:rPr lang="es-ES_tradnl" smtClean="0"/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80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F5F5F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rgbClr val="5F5F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arium.usal.es/mastertrad/files/2018/07/Previsi%C3%B3n-curso-2020-21-Master-Universitario-en-Traducci%C3%B3n-y-Mediaci%C3%B3n-Intercultural-v3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arium.usal.es/mastertrad/files/2020/06/Horario-master-1r-cuatrimestre-2020-21_DEF2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l.es/docenciaonline" TargetMode="External"/><Relationship Id="rId2" Type="http://schemas.openxmlformats.org/officeDocument/2006/relationships/hyperlink" Target="https://usal.es/master-traduccion-y-mediacion-intercultura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uaciononline.usal.es/" TargetMode="External"/><Relationship Id="rId2" Type="http://schemas.openxmlformats.org/officeDocument/2006/relationships/hyperlink" Target="https://diarium.usal.es/mastertrad/files/2018/07/Previsi%C3%B3n-curso-2020-21-Master-Universitario-en-Traducci%C3%B3n-y-Mediaci%C3%B3n-Intercultural-v3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OBrR_UB7mTeBoxCZL76flzi25Dv16l3XQiYfUHhOQEHGlhA/viewform" TargetMode="External"/><Relationship Id="rId2" Type="http://schemas.openxmlformats.org/officeDocument/2006/relationships/hyperlink" Target="https://traduccioneinterpretacion.org/profesorado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uccioneinterpretacion.org/profesorado/" TargetMode="External"/><Relationship Id="rId2" Type="http://schemas.openxmlformats.org/officeDocument/2006/relationships/hyperlink" Target="https://radio.usal.es/programa/don-de-lengua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anguagecareers.un.org/dgacm/Langs.nsf/page.xsp?key=Outreach-StJerome-SJTC1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atus.usal.es/es/" TargetMode="External"/><Relationship Id="rId2" Type="http://schemas.openxmlformats.org/officeDocument/2006/relationships/hyperlink" Target="https://bienvenida2020.usal.e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arium.usal.es/mastertrad/" TargetMode="External"/><Relationship Id="rId2" Type="http://schemas.openxmlformats.org/officeDocument/2006/relationships/hyperlink" Target="https://usal.es/master-traduccion-y-mediacion-intercultura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udium.usal.es/course/view.php?id=4251" TargetMode="External"/><Relationship Id="rId4" Type="http://schemas.openxmlformats.org/officeDocument/2006/relationships/hyperlink" Target="https://studium.usal.es/course/view.php?id=424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stertrad@usal.es" TargetMode="External"/><Relationship Id="rId2" Type="http://schemas.openxmlformats.org/officeDocument/2006/relationships/hyperlink" Target="mailto:...@usal.e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radydoc@usal.e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8369" y="441789"/>
            <a:ext cx="7312631" cy="791110"/>
          </a:xfrm>
        </p:spPr>
        <p:txBody>
          <a:bodyPr>
            <a:normAutofit/>
          </a:bodyPr>
          <a:lstStyle/>
          <a:p>
            <a:r>
              <a:rPr lang="es-ES_tradnl" dirty="0"/>
              <a:t>Sesión de bienvenida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43000" y="1397285"/>
            <a:ext cx="6858000" cy="1415084"/>
          </a:xfrm>
        </p:spPr>
        <p:txBody>
          <a:bodyPr/>
          <a:lstStyle/>
          <a:p>
            <a:r>
              <a:rPr lang="es-ES" sz="3200" dirty="0"/>
              <a:t>Reunión informativa sobre el Máster Universitario en Traducción y Mediación Intercultural, 2020-21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1143000" y="2976754"/>
            <a:ext cx="6858000" cy="1068878"/>
          </a:xfrm>
        </p:spPr>
        <p:txBody>
          <a:bodyPr/>
          <a:lstStyle/>
          <a:p>
            <a:r>
              <a:rPr lang="es-ES" dirty="0"/>
              <a:t>Jueves, 1 de octubre de 2020</a:t>
            </a:r>
          </a:p>
          <a:p>
            <a:endParaRPr lang="es-ES_trad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BBDB8-A1C2-478B-86A8-C1156EF499D5}"/>
              </a:ext>
            </a:extLst>
          </p:cNvPr>
          <p:cNvSpPr txBox="1"/>
          <p:nvPr/>
        </p:nvSpPr>
        <p:spPr>
          <a:xfrm>
            <a:off x="2496620" y="4345969"/>
            <a:ext cx="22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Daniel Linder, Director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6E0C0D0-3C67-474A-909D-C6610DAE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051" y="5347331"/>
            <a:ext cx="2410929" cy="106887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918DC19-1369-484C-87B3-F4A250016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712" y="5347332"/>
            <a:ext cx="3066860" cy="10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Datos prácticos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8320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s-ES" sz="2200" b="1" dirty="0"/>
              <a:t>Facultad de Traducción y Documentación: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b="1" dirty="0" smtClean="0"/>
              <a:t>Salón </a:t>
            </a:r>
            <a:r>
              <a:rPr lang="es-ES" sz="2200" b="1" dirty="0"/>
              <a:t>de actos, aula informática 3, Secretaría de la Facultad en planta </a:t>
            </a:r>
            <a:r>
              <a:rPr lang="es-ES" sz="2200" b="1" dirty="0" smtClean="0"/>
              <a:t>baja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b="1" dirty="0" smtClean="0"/>
              <a:t>Aulas en primera planta</a:t>
            </a:r>
            <a:endParaRPr lang="es-ES" sz="2200" b="1" dirty="0"/>
          </a:p>
          <a:p>
            <a:pPr lvl="0"/>
            <a:endParaRPr lang="es-ES" sz="2200" b="1" dirty="0"/>
          </a:p>
          <a:p>
            <a:pPr lvl="0"/>
            <a:r>
              <a:rPr lang="en-GB" sz="2200" b="1" dirty="0" err="1"/>
              <a:t>Departamento</a:t>
            </a:r>
            <a:r>
              <a:rPr lang="en-GB" sz="2200" b="1" dirty="0"/>
              <a:t> de </a:t>
            </a:r>
            <a:r>
              <a:rPr lang="en-GB" sz="2200" b="1" dirty="0" err="1"/>
              <a:t>Traducción</a:t>
            </a:r>
            <a:r>
              <a:rPr lang="en-GB" sz="2200" b="1" dirty="0"/>
              <a:t> e </a:t>
            </a:r>
            <a:r>
              <a:rPr lang="en-GB" sz="2200" b="1" dirty="0" err="1"/>
              <a:t>Intepretación</a:t>
            </a:r>
            <a:r>
              <a:rPr lang="en-GB" sz="2200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b="1" dirty="0" err="1"/>
              <a:t>Dirección</a:t>
            </a:r>
            <a:r>
              <a:rPr lang="en-GB" sz="2200" b="1" dirty="0"/>
              <a:t> </a:t>
            </a:r>
            <a:r>
              <a:rPr lang="en-GB" sz="2200" b="1" dirty="0" smtClean="0"/>
              <a:t>y </a:t>
            </a:r>
            <a:r>
              <a:rPr lang="en-GB" sz="2200" b="1" dirty="0" err="1"/>
              <a:t>Secretaría</a:t>
            </a:r>
            <a:r>
              <a:rPr lang="en-GB" sz="2200" b="1" dirty="0"/>
              <a:t> del </a:t>
            </a:r>
            <a:r>
              <a:rPr lang="en-GB" sz="2200" b="1" dirty="0" err="1"/>
              <a:t>departamento</a:t>
            </a:r>
            <a:r>
              <a:rPr lang="en-GB" sz="2200" b="1" dirty="0"/>
              <a:t> </a:t>
            </a:r>
            <a:r>
              <a:rPr lang="en-GB" sz="2200" b="1" dirty="0" err="1"/>
              <a:t>en</a:t>
            </a:r>
            <a:r>
              <a:rPr lang="en-GB" sz="2200" b="1" dirty="0"/>
              <a:t> </a:t>
            </a:r>
            <a:r>
              <a:rPr lang="en-GB" sz="2200" b="1" dirty="0" err="1"/>
              <a:t>segunda</a:t>
            </a:r>
            <a:r>
              <a:rPr lang="en-GB" sz="2200" b="1" dirty="0"/>
              <a:t> planta</a:t>
            </a:r>
          </a:p>
          <a:p>
            <a:pPr lvl="0"/>
            <a:endParaRPr lang="es-ES" sz="2200" b="1" dirty="0"/>
          </a:p>
          <a:p>
            <a:pPr lvl="0"/>
            <a:r>
              <a:rPr lang="es-ES" sz="2200" b="1" dirty="0"/>
              <a:t>Biblioteca: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b="1" dirty="0"/>
              <a:t>Acceso desde la planta baja o desde la primera </a:t>
            </a:r>
            <a:r>
              <a:rPr lang="es-ES" sz="2200" b="1" dirty="0" smtClean="0"/>
              <a:t>planta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200" b="1" dirty="0"/>
          </a:p>
          <a:p>
            <a:r>
              <a:rPr lang="es-ES" sz="2200" b="1" dirty="0"/>
              <a:t>Despachos profesores en segunda </a:t>
            </a:r>
            <a:r>
              <a:rPr lang="es-ES" sz="2200" b="1" dirty="0" smtClean="0"/>
              <a:t>planta</a:t>
            </a:r>
            <a:endParaRPr lang="es-ES" sz="2200" b="1" dirty="0"/>
          </a:p>
          <a:p>
            <a:pPr lvl="0"/>
            <a:endParaRPr lang="es-ES" sz="2200" b="1" dirty="0"/>
          </a:p>
          <a:p>
            <a:pPr lvl="0"/>
            <a:r>
              <a:rPr lang="es-ES" sz="2200" b="1" dirty="0"/>
              <a:t>Acceder a los espacios según indicaciones </a:t>
            </a:r>
          </a:p>
        </p:txBody>
      </p:sp>
    </p:spTree>
    <p:extLst>
      <p:ext uri="{BB962C8B-B14F-4D97-AF65-F5344CB8AC3E}">
        <p14:creationId xmlns:p14="http://schemas.microsoft.com/office/powerpoint/2010/main" val="35000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  <a:hlinkClick r:id="rId2"/>
              </a:rPr>
              <a:t>Calendario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2400" b="1" dirty="0" smtClean="0"/>
              <a:t>Fechas de docencia, primer cuatrimestre: 5 de octubre al 22 de diciembre de 2020</a:t>
            </a:r>
          </a:p>
          <a:p>
            <a:endParaRPr lang="es-ES" sz="2400" b="1" dirty="0"/>
          </a:p>
          <a:p>
            <a:r>
              <a:rPr lang="es-ES" sz="2400" b="1" dirty="0" smtClean="0"/>
              <a:t>Primeras dos semanas de enero de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11-15 de enero: </a:t>
            </a:r>
            <a:r>
              <a:rPr lang="es-ES" sz="2400" dirty="0"/>
              <a:t>tutorías, reuniones y otras actividades </a:t>
            </a:r>
            <a:r>
              <a:rPr lang="es-ES" sz="2400" dirty="0" smtClean="0"/>
              <a:t>académicas virtuales</a:t>
            </a:r>
            <a:endParaRPr lang="es-E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18-22 </a:t>
            </a:r>
            <a:r>
              <a:rPr lang="es-ES" sz="2400" b="1" dirty="0"/>
              <a:t>de </a:t>
            </a:r>
            <a:r>
              <a:rPr lang="es-ES" sz="2400" b="1" dirty="0" smtClean="0"/>
              <a:t>enero: </a:t>
            </a:r>
            <a:r>
              <a:rPr lang="es-ES" sz="2400" dirty="0"/>
              <a:t>periodo sin docencia </a:t>
            </a:r>
            <a:r>
              <a:rPr lang="es-ES" sz="2400" dirty="0" smtClean="0"/>
              <a:t>para finalizar las </a:t>
            </a:r>
            <a:r>
              <a:rPr lang="es-ES" sz="2400" dirty="0"/>
              <a:t>entregas correspondientes a las asignaturas de primer cuatrimestre en primera </a:t>
            </a:r>
            <a:r>
              <a:rPr lang="es-ES" sz="2400" dirty="0" smtClean="0"/>
              <a:t>convocatoria</a:t>
            </a:r>
          </a:p>
          <a:p>
            <a:endParaRPr lang="es-ES" sz="2400" dirty="0"/>
          </a:p>
          <a:p>
            <a:r>
              <a:rPr lang="es-ES" sz="2400" b="1" dirty="0" smtClean="0"/>
              <a:t>Límite de entrega de trabajos (primera y segunda convocatoria, </a:t>
            </a:r>
            <a:r>
              <a:rPr lang="es-ES" sz="2400" b="1" dirty="0"/>
              <a:t>ver </a:t>
            </a:r>
            <a:r>
              <a:rPr lang="es-ES" sz="2400" b="1" dirty="0">
                <a:hlinkClick r:id="rId2"/>
              </a:rPr>
              <a:t>calendario</a:t>
            </a:r>
            <a:r>
              <a:rPr lang="es-ES" sz="2400" b="1" dirty="0" smtClean="0"/>
              <a:t>)</a:t>
            </a:r>
          </a:p>
          <a:p>
            <a:r>
              <a:rPr lang="es-ES" sz="2400" b="1" dirty="0" smtClean="0"/>
              <a:t>Actas (primera y segunda convocatoria, </a:t>
            </a:r>
            <a:r>
              <a:rPr lang="es-ES" sz="2400" b="1" dirty="0"/>
              <a:t>ver </a:t>
            </a:r>
            <a:r>
              <a:rPr lang="es-ES" sz="2400" b="1" dirty="0">
                <a:hlinkClick r:id="rId2"/>
              </a:rPr>
              <a:t>calendario</a:t>
            </a:r>
            <a:r>
              <a:rPr lang="es-ES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20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  <a:hlinkClick r:id="rId2"/>
              </a:rPr>
              <a:t>Horario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357745"/>
            <a:ext cx="8397411" cy="53860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GB" sz="2800" b="1" dirty="0"/>
              <a:t>Primer </a:t>
            </a:r>
            <a:r>
              <a:rPr lang="en-GB" sz="2800" b="1" dirty="0" err="1" smtClean="0"/>
              <a:t>cuatrimestre</a:t>
            </a:r>
            <a:r>
              <a:rPr lang="en-GB" sz="2800" b="1" dirty="0" smtClean="0"/>
              <a:t>, 2020-21. Segundo </a:t>
            </a:r>
            <a:r>
              <a:rPr lang="en-GB" sz="2800" b="1" dirty="0" err="1" smtClean="0"/>
              <a:t>cuatrimestre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más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adelante</a:t>
            </a:r>
            <a:endParaRPr lang="en-GB" sz="2800" b="1" dirty="0"/>
          </a:p>
          <a:p>
            <a:endParaRPr lang="en-GB" sz="2800" b="1" dirty="0"/>
          </a:p>
          <a:p>
            <a:r>
              <a:rPr lang="en-GB" sz="2800" b="1" dirty="0" err="1" smtClean="0"/>
              <a:t>Abreviaturas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asignaturas</a:t>
            </a:r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TEDM </a:t>
            </a:r>
            <a:r>
              <a:rPr lang="en-GB" sz="2800" b="1" dirty="0" smtClean="0"/>
              <a:t>A se </a:t>
            </a:r>
            <a:r>
              <a:rPr lang="en-GB" sz="2800" b="1" dirty="0" err="1" smtClean="0"/>
              <a:t>impartirá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en</a:t>
            </a:r>
            <a:r>
              <a:rPr lang="en-GB" sz="2800" b="1" dirty="0" smtClean="0"/>
              <a:t> primer </a:t>
            </a:r>
            <a:r>
              <a:rPr lang="en-GB" sz="2800" b="1" dirty="0" err="1" smtClean="0"/>
              <a:t>cuatrimestre</a:t>
            </a:r>
            <a:endParaRPr lang="en-GB" sz="2800" b="1" dirty="0"/>
          </a:p>
          <a:p>
            <a:endParaRPr lang="en-GB" sz="2800" b="1" dirty="0"/>
          </a:p>
          <a:p>
            <a:r>
              <a:rPr lang="en-GB" sz="2800" b="1" dirty="0" err="1"/>
              <a:t>Sesiones</a:t>
            </a:r>
            <a:r>
              <a:rPr lang="en-GB" sz="2800" b="1" dirty="0"/>
              <a:t> </a:t>
            </a:r>
            <a:r>
              <a:rPr lang="en-GB" sz="2800" b="1" dirty="0" err="1"/>
              <a:t>virtuales</a:t>
            </a:r>
            <a:r>
              <a:rPr lang="en-GB" sz="2800" b="1" dirty="0"/>
              <a:t> TFM, </a:t>
            </a:r>
            <a:r>
              <a:rPr lang="en-GB" sz="2800" b="1" dirty="0" err="1"/>
              <a:t>viernes</a:t>
            </a:r>
            <a:r>
              <a:rPr lang="en-GB" sz="2800" b="1" dirty="0"/>
              <a:t> por la </a:t>
            </a:r>
            <a:r>
              <a:rPr lang="en-GB" sz="2800" b="1" dirty="0" err="1" smtClean="0"/>
              <a:t>mañana</a:t>
            </a:r>
            <a:r>
              <a:rPr lang="en-GB" sz="2800" b="1" dirty="0" smtClean="0"/>
              <a:t> (13:15-14:30): 23 de </a:t>
            </a:r>
            <a:r>
              <a:rPr lang="en-GB" sz="2800" b="1" dirty="0" err="1" smtClean="0"/>
              <a:t>octubre</a:t>
            </a:r>
            <a:r>
              <a:rPr lang="en-GB" sz="2800" b="1" dirty="0" smtClean="0"/>
              <a:t> y 27 de </a:t>
            </a:r>
            <a:r>
              <a:rPr lang="en-GB" sz="2800" b="1" dirty="0" err="1" smtClean="0"/>
              <a:t>noviembre</a:t>
            </a:r>
            <a:endParaRPr lang="en-GB" sz="2800" b="1" dirty="0" smtClean="0"/>
          </a:p>
          <a:p>
            <a:endParaRPr lang="en-GB" sz="2800" b="1" dirty="0"/>
          </a:p>
          <a:p>
            <a:r>
              <a:rPr lang="en-GB" sz="2800" b="1" dirty="0" err="1" smtClean="0"/>
              <a:t>Otras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actividades</a:t>
            </a:r>
            <a:endParaRPr lang="en-GB" sz="2800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1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Docencia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60016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2400" b="1" dirty="0"/>
              <a:t>Asistencia obligatoria</a:t>
            </a:r>
          </a:p>
          <a:p>
            <a:endParaRPr lang="es-ES" sz="2400" b="1" dirty="0"/>
          </a:p>
          <a:p>
            <a:r>
              <a:rPr lang="es-ES" sz="2400" b="1" dirty="0"/>
              <a:t>Guía </a:t>
            </a:r>
            <a:r>
              <a:rPr lang="es-ES" sz="2400" b="1" dirty="0" smtClean="0"/>
              <a:t>académica en la </a:t>
            </a:r>
            <a:r>
              <a:rPr lang="es-ES" sz="2400" b="1" dirty="0" smtClean="0">
                <a:hlinkClick r:id="rId2"/>
              </a:rPr>
              <a:t>página institucional del máster</a:t>
            </a:r>
            <a:endParaRPr lang="es-ES" sz="2400" b="1" dirty="0"/>
          </a:p>
          <a:p>
            <a:endParaRPr lang="es-ES" sz="2400" b="1" dirty="0"/>
          </a:p>
          <a:p>
            <a:r>
              <a:rPr lang="es-ES" sz="2400" b="1" dirty="0"/>
              <a:t>Modalidad de trabajo </a:t>
            </a:r>
            <a:r>
              <a:rPr lang="es-ES" sz="2400" b="1" dirty="0" smtClean="0"/>
              <a:t>intenso con evaluación continua</a:t>
            </a:r>
          </a:p>
          <a:p>
            <a:endParaRPr lang="es-ES" sz="2400" b="1" dirty="0"/>
          </a:p>
          <a:p>
            <a:r>
              <a:rPr lang="es-ES" sz="2400" b="1" dirty="0" smtClean="0"/>
              <a:t>Trabajo en parejas y grupos pequeños; uso del ordenador en el aula todos los días y todas las clases</a:t>
            </a:r>
          </a:p>
          <a:p>
            <a:endParaRPr lang="es-ES" sz="2400" b="1" dirty="0"/>
          </a:p>
          <a:p>
            <a:r>
              <a:rPr lang="es-ES" sz="2400" b="1" dirty="0" smtClean="0"/>
              <a:t>Tutorías presenciales y/o virtuales</a:t>
            </a:r>
          </a:p>
          <a:p>
            <a:endParaRPr lang="es-ES" sz="2400" b="1" dirty="0"/>
          </a:p>
          <a:p>
            <a:r>
              <a:rPr lang="en-GB" sz="2400" b="1" dirty="0" err="1" smtClean="0"/>
              <a:t>Recomendaciones</a:t>
            </a:r>
            <a:r>
              <a:rPr lang="en-GB" sz="2400" b="1" dirty="0" smtClean="0"/>
              <a:t> al </a:t>
            </a:r>
            <a:r>
              <a:rPr lang="en-GB" sz="2400" b="1" dirty="0" err="1" smtClean="0"/>
              <a:t>profesorado</a:t>
            </a:r>
            <a:r>
              <a:rPr lang="en-GB" sz="2400" b="1" dirty="0" smtClean="0"/>
              <a:t>: </a:t>
            </a:r>
            <a:r>
              <a:rPr lang="en-GB" sz="2400" b="1" dirty="0" smtClean="0">
                <a:hlinkClick r:id="rId3"/>
              </a:rPr>
              <a:t>https</a:t>
            </a:r>
            <a:r>
              <a:rPr lang="en-GB" sz="2400" b="1" dirty="0">
                <a:hlinkClick r:id="rId3"/>
              </a:rPr>
              <a:t>://www.usal.es/docenciaonline</a:t>
            </a:r>
            <a:endParaRPr lang="en-GB" sz="2400" b="1" dirty="0"/>
          </a:p>
          <a:p>
            <a:endParaRPr lang="en-GB" dirty="0"/>
          </a:p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Evaluación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98598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2200" b="1" dirty="0"/>
              <a:t>P</a:t>
            </a:r>
            <a:r>
              <a:rPr lang="es-ES" sz="2200" b="1" dirty="0" smtClean="0"/>
              <a:t>redomina la evaluación </a:t>
            </a:r>
            <a:r>
              <a:rPr lang="es-ES" sz="2200" b="1" dirty="0"/>
              <a:t>continua, </a:t>
            </a:r>
            <a:r>
              <a:rPr lang="es-ES" sz="2200" b="1" dirty="0" smtClean="0"/>
              <a:t>aunque puede </a:t>
            </a:r>
            <a:r>
              <a:rPr lang="es-ES" sz="2200" b="1" dirty="0"/>
              <a:t>haber </a:t>
            </a:r>
            <a:r>
              <a:rPr lang="es-ES" sz="2200" b="1" dirty="0"/>
              <a:t>pruebas o exámenes presenciales o </a:t>
            </a:r>
            <a:r>
              <a:rPr lang="es-ES" sz="2200" b="1" dirty="0" smtClean="0"/>
              <a:t>virtuales</a:t>
            </a:r>
          </a:p>
          <a:p>
            <a:endParaRPr lang="es-ES" sz="2200" b="1" dirty="0"/>
          </a:p>
          <a:p>
            <a:r>
              <a:rPr lang="es-ES" sz="2200" b="1" dirty="0"/>
              <a:t>Tareas basadas en la elaboración de trabajos, proyectos y </a:t>
            </a:r>
            <a:r>
              <a:rPr lang="es-ES" sz="2200" b="1" dirty="0" smtClean="0"/>
              <a:t>portfolios</a:t>
            </a:r>
          </a:p>
          <a:p>
            <a:endParaRPr lang="es-ES" sz="2200" b="1" dirty="0"/>
          </a:p>
          <a:p>
            <a:r>
              <a:rPr lang="es-ES" sz="2200" b="1" dirty="0" smtClean="0"/>
              <a:t>2 </a:t>
            </a:r>
            <a:r>
              <a:rPr lang="es-ES" sz="2200" b="1" dirty="0"/>
              <a:t>oportunidades para </a:t>
            </a:r>
            <a:r>
              <a:rPr lang="es-ES" sz="2200" b="1" dirty="0" smtClean="0"/>
              <a:t>cada asignatura (primera </a:t>
            </a:r>
            <a:r>
              <a:rPr lang="es-ES" sz="2200" b="1" dirty="0"/>
              <a:t>convocatoria, segunda </a:t>
            </a:r>
            <a:r>
              <a:rPr lang="es-ES" sz="2200" b="1" dirty="0" smtClean="0"/>
              <a:t>convocatoria; ver </a:t>
            </a:r>
            <a:r>
              <a:rPr lang="es-ES" sz="2200" b="1" dirty="0" smtClean="0">
                <a:hlinkClick r:id="rId2"/>
              </a:rPr>
              <a:t>calendario</a:t>
            </a:r>
            <a:r>
              <a:rPr lang="es-ES" sz="2200" b="1" dirty="0" smtClean="0"/>
              <a:t>)</a:t>
            </a:r>
          </a:p>
          <a:p>
            <a:endParaRPr lang="en-GB" sz="2200" b="1" dirty="0"/>
          </a:p>
          <a:p>
            <a:r>
              <a:rPr lang="es-ES" sz="2200" b="1" dirty="0" smtClean="0"/>
              <a:t>Recomendación: Hacer un esfuerzo para terminar los trabajos del primer cuatrimestre en primera convocatoria. </a:t>
            </a:r>
          </a:p>
          <a:p>
            <a:endParaRPr lang="es-ES" sz="2200" b="1" dirty="0"/>
          </a:p>
          <a:p>
            <a:r>
              <a:rPr lang="en-GB" sz="2200" b="1" dirty="0" err="1" smtClean="0"/>
              <a:t>Recomendaciones</a:t>
            </a:r>
            <a:r>
              <a:rPr lang="en-GB" sz="2200" b="1" dirty="0" smtClean="0"/>
              <a:t> </a:t>
            </a:r>
            <a:r>
              <a:rPr lang="en-GB" sz="2200" b="1" dirty="0"/>
              <a:t>al </a:t>
            </a:r>
            <a:r>
              <a:rPr lang="en-GB" sz="2200" b="1" dirty="0" err="1" smtClean="0"/>
              <a:t>alumnado</a:t>
            </a:r>
            <a:r>
              <a:rPr lang="en-GB" sz="2200" b="1" dirty="0" smtClean="0"/>
              <a:t>: </a:t>
            </a:r>
            <a:r>
              <a:rPr lang="en-GB" sz="2200" b="1" dirty="0" smtClean="0">
                <a:hlinkClick r:id="rId3"/>
              </a:rPr>
              <a:t>https</a:t>
            </a:r>
            <a:r>
              <a:rPr lang="en-GB" sz="2200" b="1" dirty="0">
                <a:hlinkClick r:id="rId3"/>
              </a:rPr>
              <a:t>://evaluaciononline.usal.es/</a:t>
            </a:r>
            <a:endParaRPr lang="en-GB" sz="2200" b="1" dirty="0"/>
          </a:p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50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Trabajo fin de máster (TFM)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67820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2000" b="1" dirty="0" smtClean="0"/>
              <a:t>Trabajo </a:t>
            </a:r>
            <a:r>
              <a:rPr lang="es-ES" sz="2000" b="1" dirty="0"/>
              <a:t>de iniciación a la investigación o aplicado, con aparato crítico y fundamentación teórica. </a:t>
            </a:r>
            <a:endParaRPr lang="es-ES" sz="2000" b="1" dirty="0" smtClean="0"/>
          </a:p>
          <a:p>
            <a:endParaRPr lang="es-ES" sz="2000" b="1" dirty="0"/>
          </a:p>
          <a:p>
            <a:r>
              <a:rPr lang="es-ES" sz="2000" b="1" dirty="0" smtClean="0"/>
              <a:t>Asignación </a:t>
            </a:r>
            <a:r>
              <a:rPr lang="es-ES" sz="2000" b="1" dirty="0"/>
              <a:t>de tutores conciliando intereses de profesores y alumnos y ratio de disposición antes de finales del primer cuatrimestre</a:t>
            </a:r>
            <a:r>
              <a:rPr lang="es-ES" sz="2000" b="1" dirty="0" smtClean="0"/>
              <a:t>.</a:t>
            </a:r>
          </a:p>
          <a:p>
            <a:endParaRPr lang="en-GB" sz="2000" b="1" dirty="0"/>
          </a:p>
          <a:p>
            <a:pPr lvl="0"/>
            <a:r>
              <a:rPr lang="es-ES" sz="2000" b="1" dirty="0" smtClean="0"/>
              <a:t>Tutorización con profesor/a</a:t>
            </a:r>
          </a:p>
          <a:p>
            <a:pPr lvl="0"/>
            <a:endParaRPr lang="es-ES" sz="2000" b="1" dirty="0"/>
          </a:p>
          <a:p>
            <a:pPr lvl="0"/>
            <a:r>
              <a:rPr lang="es-ES" sz="2000" b="1" dirty="0" smtClean="0"/>
              <a:t>Proceso: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Asignación tutor/a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Elaboración del TFM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Visto Bueno del/la tutor/a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Depósito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Defensa oral</a:t>
            </a:r>
            <a:endParaRPr lang="es-E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47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Trabajo fin de máster (TFM)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s-ES" sz="2400" b="1" dirty="0" smtClean="0"/>
              <a:t>Plazos: </a:t>
            </a:r>
            <a:endParaRPr lang="es-E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Primera convocatoria: Depósito: 30 de junio; Defensas: 7 y /o 8 de julio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Segunda convocatoria: Depósito: 14 de julio; Defensas: 21 y/o 22 de </a:t>
            </a:r>
            <a:r>
              <a:rPr lang="es-ES" sz="2400" b="1" dirty="0" smtClean="0"/>
              <a:t>julio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u="sng" dirty="0" smtClean="0"/>
              <a:t>No hay plazos en septiembre</a:t>
            </a:r>
            <a:endParaRPr lang="en-GB" sz="2400" b="1" u="sng" dirty="0"/>
          </a:p>
          <a:p>
            <a:endParaRPr lang="es-ES" sz="2400" b="1" dirty="0" smtClean="0"/>
          </a:p>
          <a:p>
            <a:r>
              <a:rPr lang="es-ES" sz="2400" b="1" dirty="0" smtClean="0"/>
              <a:t>Actividades académicas: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S</a:t>
            </a:r>
            <a:r>
              <a:rPr lang="es-ES" sz="2400" b="1" dirty="0" smtClean="0"/>
              <a:t>esión </a:t>
            </a:r>
            <a:r>
              <a:rPr lang="es-ES" sz="2400" b="1" dirty="0"/>
              <a:t>informativa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Sesión formativa</a:t>
            </a:r>
            <a:endParaRPr lang="en-GB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err="1"/>
              <a:t>M</a:t>
            </a:r>
            <a:r>
              <a:rPr lang="es-ES" sz="2400" b="1" dirty="0" err="1" smtClean="0"/>
              <a:t>inipresentaciones</a:t>
            </a:r>
            <a:endParaRPr lang="en-GB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S</a:t>
            </a:r>
            <a:r>
              <a:rPr lang="es-ES" sz="2400" b="1" dirty="0" smtClean="0"/>
              <a:t>esión </a:t>
            </a:r>
            <a:r>
              <a:rPr lang="es-ES" sz="2400" b="1" dirty="0"/>
              <a:t>informativa </a:t>
            </a:r>
            <a:r>
              <a:rPr lang="es-ES" sz="2400" b="1" dirty="0" smtClean="0"/>
              <a:t>defensa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37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Prácticas profesionales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452829" cy="553997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2000" b="1" dirty="0" smtClean="0"/>
              <a:t>Comisión </a:t>
            </a:r>
            <a:r>
              <a:rPr lang="es-ES" sz="2000" b="1" dirty="0"/>
              <a:t>de </a:t>
            </a:r>
            <a:r>
              <a:rPr lang="es-ES" sz="2000" b="1" dirty="0" smtClean="0"/>
              <a:t>prácticas (Departamento de Traducción e Interpretación)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Presidente </a:t>
            </a:r>
            <a:r>
              <a:rPr lang="es-ES" sz="2000" b="1" dirty="0" smtClean="0">
                <a:hlinkClick r:id="rId2"/>
              </a:rPr>
              <a:t>Laura González Fernández</a:t>
            </a:r>
            <a:endParaRPr lang="es-ES" sz="2000" b="1" dirty="0" smtClean="0"/>
          </a:p>
          <a:p>
            <a:endParaRPr lang="en-GB" sz="2000" b="1" dirty="0"/>
          </a:p>
          <a:p>
            <a:r>
              <a:rPr lang="es-ES" sz="2000" b="1" dirty="0" smtClean="0"/>
              <a:t>Entidades 2019-20: Revista </a:t>
            </a:r>
            <a:r>
              <a:rPr lang="es-ES" sz="2000" b="1" dirty="0" smtClean="0"/>
              <a:t>Target, </a:t>
            </a:r>
            <a:r>
              <a:rPr lang="es-ES" sz="2000" b="1" dirty="0" err="1" smtClean="0"/>
              <a:t>Umoya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Onusida</a:t>
            </a:r>
            <a:r>
              <a:rPr lang="es-ES" sz="2000" b="1" dirty="0" smtClean="0"/>
              <a:t>, </a:t>
            </a:r>
            <a:r>
              <a:rPr lang="es-ES" sz="2000" b="1" dirty="0"/>
              <a:t>Conservatorio superior de </a:t>
            </a:r>
            <a:r>
              <a:rPr lang="es-ES" sz="2000" b="1" dirty="0" smtClean="0"/>
              <a:t>música, </a:t>
            </a:r>
            <a:r>
              <a:rPr lang="es-ES" sz="2000" b="1" dirty="0" err="1" smtClean="0"/>
              <a:t>Fastionline</a:t>
            </a:r>
            <a:r>
              <a:rPr lang="es-ES" sz="2000" b="1" dirty="0" smtClean="0"/>
              <a:t>, localización web USAL, Revista Clina, proyectos </a:t>
            </a:r>
            <a:r>
              <a:rPr lang="es-ES" sz="2000" b="1" dirty="0" err="1" smtClean="0"/>
              <a:t>mentorizados</a:t>
            </a:r>
            <a:r>
              <a:rPr lang="es-ES" sz="2000" b="1" dirty="0" smtClean="0"/>
              <a:t> por traductores profesionales…</a:t>
            </a:r>
            <a:endParaRPr lang="en-GB" sz="2000" b="1" dirty="0"/>
          </a:p>
          <a:p>
            <a:endParaRPr lang="es-ES" sz="2000" b="1" dirty="0" smtClean="0"/>
          </a:p>
          <a:p>
            <a:r>
              <a:rPr lang="es-ES" sz="2000" b="1" dirty="0" smtClean="0"/>
              <a:t>Tipos: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Curriculares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Extracurriculares</a:t>
            </a:r>
          </a:p>
          <a:p>
            <a:endParaRPr lang="en-GB" sz="2000" b="1" dirty="0"/>
          </a:p>
          <a:p>
            <a:r>
              <a:rPr lang="es-ES" sz="2000" b="1" dirty="0" smtClean="0"/>
              <a:t>Otras lenguas: IT, JP…</a:t>
            </a:r>
          </a:p>
          <a:p>
            <a:endParaRPr lang="es-ES" sz="2000" b="1" dirty="0"/>
          </a:p>
          <a:p>
            <a:r>
              <a:rPr lang="es-ES" sz="2000" b="1" dirty="0" smtClean="0">
                <a:hlinkClick r:id="rId3"/>
              </a:rPr>
              <a:t>Formulario de recogida de información</a:t>
            </a:r>
            <a:endParaRPr lang="es-E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Rellenar antes del lunes, 5 de octubre de 2020 a las 12 horas</a:t>
            </a:r>
          </a:p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44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Oportunidades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7D47A-E503-4D82-8D28-4621241D6811}"/>
              </a:ext>
            </a:extLst>
          </p:cNvPr>
          <p:cNvSpPr txBox="1"/>
          <p:nvPr/>
        </p:nvSpPr>
        <p:spPr>
          <a:xfrm>
            <a:off x="559940" y="1459524"/>
            <a:ext cx="79773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Movilidad*: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Prácticas </a:t>
            </a:r>
            <a:r>
              <a:rPr lang="es-ES" b="1" dirty="0"/>
              <a:t>EMT (2)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Asistencia TEF (1)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i="1" dirty="0" err="1"/>
              <a:t>Linguists</a:t>
            </a:r>
            <a:r>
              <a:rPr lang="es-ES" b="1" i="1" dirty="0"/>
              <a:t> in International </a:t>
            </a:r>
            <a:r>
              <a:rPr lang="es-ES" b="1" i="1" dirty="0" err="1"/>
              <a:t>Organizations</a:t>
            </a:r>
            <a:r>
              <a:rPr lang="es-ES" b="1" i="1" dirty="0"/>
              <a:t> </a:t>
            </a:r>
            <a:r>
              <a:rPr lang="es-ES" b="1" dirty="0" smtClean="0"/>
              <a:t>UCG</a:t>
            </a:r>
            <a:r>
              <a:rPr lang="es-ES" b="1" i="1" dirty="0" smtClean="0"/>
              <a:t> </a:t>
            </a:r>
            <a:r>
              <a:rPr lang="es-ES" b="1" dirty="0" smtClean="0"/>
              <a:t>(1)</a:t>
            </a:r>
          </a:p>
          <a:p>
            <a:pPr lvl="1"/>
            <a:r>
              <a:rPr lang="es-ES" b="1" i="1" dirty="0" smtClean="0"/>
              <a:t>Los alumnos seleccionados no podrán participar en más de una de estas actividades</a:t>
            </a:r>
          </a:p>
          <a:p>
            <a:endParaRPr lang="es-ES" b="1" dirty="0"/>
          </a:p>
          <a:p>
            <a:r>
              <a:rPr lang="es-ES" b="1" dirty="0" smtClean="0"/>
              <a:t>USAL: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Voluntarios </a:t>
            </a:r>
            <a:r>
              <a:rPr lang="es-ES" b="1" dirty="0" smtClean="0"/>
              <a:t>programa de radio </a:t>
            </a:r>
            <a:r>
              <a:rPr lang="es-ES" b="1" dirty="0" smtClean="0">
                <a:hlinkClick r:id="rId2"/>
              </a:rPr>
              <a:t>Don de lenguas </a:t>
            </a:r>
            <a:r>
              <a:rPr lang="es-ES" b="1" dirty="0" smtClean="0"/>
              <a:t>(Radio USAL)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Coordinador: </a:t>
            </a:r>
            <a:r>
              <a:rPr lang="es-ES" b="1" dirty="0" smtClean="0">
                <a:hlinkClick r:id="rId3"/>
              </a:rPr>
              <a:t>Manuel de la Cruz Recio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Voluntarios </a:t>
            </a:r>
            <a:r>
              <a:rPr lang="es-ES" b="1" dirty="0" smtClean="0"/>
              <a:t>actividades*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b="1" i="1" dirty="0" smtClean="0"/>
              <a:t>Como lo oyes*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Conferencias, seminarios, talleres…*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r>
              <a:rPr lang="en-GB" b="1" dirty="0" err="1" smtClean="0">
                <a:hlinkClick r:id="rId4"/>
              </a:rPr>
              <a:t>Concurso</a:t>
            </a:r>
            <a:r>
              <a:rPr lang="en-GB" b="1" dirty="0" smtClean="0">
                <a:hlinkClick r:id="rId4"/>
              </a:rPr>
              <a:t> de </a:t>
            </a:r>
            <a:r>
              <a:rPr lang="en-GB" b="1" dirty="0" err="1">
                <a:hlinkClick r:id="rId4"/>
              </a:rPr>
              <a:t>T</a:t>
            </a:r>
            <a:r>
              <a:rPr lang="en-GB" b="1" dirty="0" err="1" smtClean="0">
                <a:hlinkClick r:id="rId4"/>
              </a:rPr>
              <a:t>raducción</a:t>
            </a:r>
            <a:r>
              <a:rPr lang="en-GB" b="1" dirty="0" smtClean="0">
                <a:hlinkClick r:id="rId4"/>
              </a:rPr>
              <a:t> San </a:t>
            </a:r>
            <a:r>
              <a:rPr lang="en-GB" b="1" dirty="0" err="1" smtClean="0">
                <a:hlinkClick r:id="rId4"/>
              </a:rPr>
              <a:t>J</a:t>
            </a:r>
            <a:r>
              <a:rPr lang="en-GB" b="1" dirty="0" err="1" smtClean="0">
                <a:hlinkClick r:id="rId4"/>
              </a:rPr>
              <a:t>erónimo</a:t>
            </a:r>
            <a:r>
              <a:rPr lang="en-GB" b="1" dirty="0" smtClean="0"/>
              <a:t> (</a:t>
            </a:r>
            <a:r>
              <a:rPr lang="en-GB" b="1" dirty="0" err="1" smtClean="0"/>
              <a:t>MoU</a:t>
            </a:r>
            <a:r>
              <a:rPr lang="en-GB" b="1" dirty="0" smtClean="0"/>
              <a:t> ONU)</a:t>
            </a:r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*</a:t>
            </a:r>
            <a:r>
              <a:rPr lang="en-GB" b="1" dirty="0" err="1" smtClean="0"/>
              <a:t>Disponibilidad</a:t>
            </a:r>
            <a:r>
              <a:rPr lang="en-GB" b="1" dirty="0" smtClean="0"/>
              <a:t> </a:t>
            </a:r>
            <a:r>
              <a:rPr lang="en-GB" b="1" dirty="0" err="1" smtClean="0"/>
              <a:t>sujeta</a:t>
            </a:r>
            <a:r>
              <a:rPr lang="en-GB" b="1" dirty="0" smtClean="0"/>
              <a:t> a </a:t>
            </a:r>
            <a:r>
              <a:rPr lang="en-GB" b="1" dirty="0" err="1" smtClean="0"/>
              <a:t>situación</a:t>
            </a:r>
            <a:r>
              <a:rPr lang="en-GB" b="1" dirty="0" smtClean="0"/>
              <a:t> COVID-19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8963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Oportunidades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7D47A-E503-4D82-8D28-4621241D6811}"/>
              </a:ext>
            </a:extLst>
          </p:cNvPr>
          <p:cNvSpPr txBox="1"/>
          <p:nvPr/>
        </p:nvSpPr>
        <p:spPr>
          <a:xfrm>
            <a:off x="441789" y="1398446"/>
            <a:ext cx="79773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hlinkClick r:id="rId2"/>
              </a:rPr>
              <a:t>Feria de bienvenida</a:t>
            </a:r>
            <a:r>
              <a:rPr lang="es-ES" sz="2400" b="1" dirty="0" smtClean="0"/>
              <a:t>, 28 de septiembre al 9 de octubre de 2020</a:t>
            </a:r>
          </a:p>
          <a:p>
            <a:endParaRPr lang="es-E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Alumni</a:t>
            </a:r>
            <a:endParaRPr lang="es-E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Servicio de actividades culturales</a:t>
            </a:r>
            <a:endParaRPr lang="es-E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Servicio de educación física y deportes</a:t>
            </a:r>
          </a:p>
          <a:p>
            <a:endParaRPr lang="es-ES" sz="2400" b="1" dirty="0"/>
          </a:p>
          <a:p>
            <a:r>
              <a:rPr lang="en-GB" sz="2400" b="1" dirty="0" err="1" smtClean="0">
                <a:hlinkClick r:id="rId3"/>
              </a:rPr>
              <a:t>Mercatus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tienda</a:t>
            </a:r>
            <a:r>
              <a:rPr lang="en-GB" sz="2400" b="1" dirty="0" smtClean="0"/>
              <a:t> official de la USAL</a:t>
            </a:r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788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¿De qué hablaremos en esta sesión de bienvenida?</a:t>
            </a:r>
            <a:endParaRPr lang="es-ES_trad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195209" y="1695234"/>
            <a:ext cx="8460213" cy="45336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Presentación</a:t>
            </a:r>
            <a:r>
              <a:rPr 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del master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Información y comunicación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Descripción del plan de estudios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Datos prácticos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Calendario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Horario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Docencia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Trabajo fin de máster (TFM)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Prácticas profesionales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Oportunidades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Delegada/o</a:t>
            </a: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endParaRPr lang="en-GB" sz="28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2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Delegadas/os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7D47A-E503-4D82-8D28-4621241D6811}"/>
              </a:ext>
            </a:extLst>
          </p:cNvPr>
          <p:cNvSpPr txBox="1"/>
          <p:nvPr/>
        </p:nvSpPr>
        <p:spPr>
          <a:xfrm>
            <a:off x="678095" y="1695234"/>
            <a:ext cx="78701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Comisión </a:t>
            </a:r>
            <a:r>
              <a:rPr lang="es-ES" sz="2400" b="1" dirty="0"/>
              <a:t>académica del máster </a:t>
            </a:r>
            <a:endParaRPr lang="es-ES" sz="2400" b="1" dirty="0" smtClean="0"/>
          </a:p>
          <a:p>
            <a:endParaRPr lang="es-ES" sz="2400" b="1" dirty="0"/>
          </a:p>
          <a:p>
            <a:r>
              <a:rPr lang="es-ES" sz="2400" b="1" dirty="0" smtClean="0"/>
              <a:t>Las persona </a:t>
            </a:r>
            <a:r>
              <a:rPr lang="es-ES" sz="2400" b="1" dirty="0"/>
              <a:t>que </a:t>
            </a:r>
            <a:r>
              <a:rPr lang="es-ES" sz="2400" b="1" dirty="0" smtClean="0"/>
              <a:t>asume esta responsabilidad representativa </a:t>
            </a:r>
            <a:r>
              <a:rPr lang="es-ES" sz="2400" b="1" dirty="0"/>
              <a:t>también </a:t>
            </a:r>
            <a:r>
              <a:rPr lang="es-ES" sz="2400" b="1" dirty="0" smtClean="0"/>
              <a:t>realizará </a:t>
            </a:r>
            <a:r>
              <a:rPr lang="es-ES" sz="2400" b="1" dirty="0"/>
              <a:t>las funciones de delegados/as del alumnado ante la dirección del programa. </a:t>
            </a:r>
            <a:endParaRPr lang="es-ES" sz="2400" b="1" dirty="0" smtClean="0"/>
          </a:p>
          <a:p>
            <a:endParaRPr lang="es-ES" sz="2400" b="1" dirty="0"/>
          </a:p>
          <a:p>
            <a:r>
              <a:rPr lang="es-ES" sz="2400" b="1" dirty="0" smtClean="0"/>
              <a:t>Manifestar interés </a:t>
            </a:r>
            <a:r>
              <a:rPr lang="es-ES" sz="2400" b="1" dirty="0" smtClean="0"/>
              <a:t>antes </a:t>
            </a:r>
            <a:r>
              <a:rPr lang="es-ES" sz="2400" b="1" dirty="0"/>
              <a:t>del 9 de octubre a las 10 </a:t>
            </a:r>
            <a:r>
              <a:rPr lang="es-ES" sz="2400" b="1" dirty="0" smtClean="0"/>
              <a:t>horas</a:t>
            </a:r>
          </a:p>
          <a:p>
            <a:endParaRPr lang="es-ES" sz="2400" b="1" dirty="0"/>
          </a:p>
          <a:p>
            <a:r>
              <a:rPr lang="es-ES" sz="2400" b="1" dirty="0" smtClean="0"/>
              <a:t>Se </a:t>
            </a:r>
            <a:r>
              <a:rPr lang="es-ES" sz="2400" b="1" dirty="0"/>
              <a:t>ha ofrecido una persona. Si se ofrecen más personas, haremos una elección entre los candidatos presentados.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4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Preguntas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7D47A-E503-4D82-8D28-4621241D6811}"/>
              </a:ext>
            </a:extLst>
          </p:cNvPr>
          <p:cNvSpPr txBox="1"/>
          <p:nvPr/>
        </p:nvSpPr>
        <p:spPr>
          <a:xfrm>
            <a:off x="678095" y="1695234"/>
            <a:ext cx="7487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11487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CDBD-1E32-4135-B644-D3944DC0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FA0E-CE67-4541-BA60-C699E778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Preguntas</a:t>
            </a:r>
            <a:r>
              <a:rPr lang="en-GB" b="1" dirty="0"/>
              <a:t> o </a:t>
            </a:r>
            <a:r>
              <a:rPr lang="en-GB" b="1" dirty="0" err="1"/>
              <a:t>comentarios</a:t>
            </a:r>
            <a:r>
              <a:rPr lang="en-GB" b="1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/>
              <a:t>Daniel Linder</a:t>
            </a:r>
          </a:p>
          <a:p>
            <a:pPr marL="0" indent="0" algn="ctr">
              <a:buNone/>
            </a:pPr>
            <a:r>
              <a:rPr lang="en-GB" sz="4000" dirty="0"/>
              <a:t>mastertrad@usal.es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8FCE67B-21FE-4104-A95F-1BAD31758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7" y="5028480"/>
            <a:ext cx="3597702" cy="159502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731D014-7C74-4C1A-9403-D2ECCE2F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09" y="5416841"/>
            <a:ext cx="1981506" cy="1076033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BEBD442A-0613-4F19-866B-D629A6133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710" y="5152787"/>
            <a:ext cx="1571844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Presentación del máster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5"/>
            <a:ext cx="8549811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s-ES" sz="3200" b="1" dirty="0"/>
              <a:t>Universidad de Salamanca: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b="1" dirty="0"/>
              <a:t>Institución centenaria (800 años en 2018)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b="1" dirty="0"/>
              <a:t>V</a:t>
            </a:r>
            <a:r>
              <a:rPr lang="es-ES" sz="3200" b="1" dirty="0" smtClean="0"/>
              <a:t>iveza </a:t>
            </a:r>
            <a:r>
              <a:rPr lang="es-ES" sz="3200" b="1" dirty="0"/>
              <a:t>y capacidad de adaptación al presente (</a:t>
            </a:r>
            <a:r>
              <a:rPr lang="es-ES" sz="3200" b="1" i="1" dirty="0"/>
              <a:t>Decíamos ayer, diremos mañana</a:t>
            </a:r>
            <a:r>
              <a:rPr lang="es-ES" sz="3200" b="1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b="1" dirty="0"/>
              <a:t>Facultad de Traducción y Documentación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b="1" dirty="0"/>
              <a:t>Departamento de Traducción e </a:t>
            </a:r>
            <a:r>
              <a:rPr lang="es-ES" sz="3200" b="1" dirty="0" smtClean="0"/>
              <a:t>Interpretación, órgano académicamente responsable</a:t>
            </a:r>
            <a:endParaRPr lang="es-ES" sz="3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b="1" dirty="0"/>
              <a:t>Convenios </a:t>
            </a:r>
            <a:r>
              <a:rPr lang="es-ES" sz="3200" b="1" dirty="0" smtClean="0"/>
              <a:t>internacionales de colaboración y de prácticas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6294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Presentación del máster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s-ES" sz="2400" b="1" dirty="0"/>
              <a:t>Excelencia: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R</a:t>
            </a:r>
            <a:r>
              <a:rPr lang="es-ES" sz="2400" b="1" dirty="0" smtClean="0"/>
              <a:t>ed </a:t>
            </a:r>
            <a:r>
              <a:rPr lang="es-ES" sz="2400" b="1" dirty="0"/>
              <a:t>EMT (Comisión europea, Dirección General de Traducción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C</a:t>
            </a:r>
            <a:r>
              <a:rPr lang="es-ES" sz="2400" b="1" dirty="0" smtClean="0"/>
              <a:t>onsorcio </a:t>
            </a:r>
            <a:r>
              <a:rPr lang="es-ES" sz="2400" b="1" dirty="0"/>
              <a:t>METS (</a:t>
            </a:r>
            <a:r>
              <a:rPr lang="es-ES" sz="2400" b="1" dirty="0" err="1"/>
              <a:t>Mobility</a:t>
            </a:r>
            <a:r>
              <a:rPr lang="es-ES" sz="2400" b="1" dirty="0"/>
              <a:t> in </a:t>
            </a:r>
            <a:r>
              <a:rPr lang="es-ES" sz="2400" b="1" dirty="0" err="1"/>
              <a:t>Europe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Translation</a:t>
            </a:r>
            <a:r>
              <a:rPr lang="es-ES" sz="2400" b="1" dirty="0"/>
              <a:t> </a:t>
            </a:r>
            <a:r>
              <a:rPr lang="es-ES" sz="2400" b="1" dirty="0" err="1"/>
              <a:t>Specialisation</a:t>
            </a:r>
            <a:r>
              <a:rPr lang="es-ES" sz="2400" b="1" dirty="0"/>
              <a:t>) con 11 socios, Salamanca es la única en España;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Red de universidades </a:t>
            </a:r>
            <a:r>
              <a:rPr lang="es-ES" sz="2400" b="1" dirty="0" err="1"/>
              <a:t>MoU</a:t>
            </a:r>
            <a:r>
              <a:rPr lang="es-ES" sz="2400" b="1" dirty="0"/>
              <a:t> (</a:t>
            </a:r>
            <a:r>
              <a:rPr lang="es-ES" sz="2400" b="1" dirty="0" err="1"/>
              <a:t>Memorandum</a:t>
            </a:r>
            <a:r>
              <a:rPr lang="es-ES" sz="2400" b="1" dirty="0"/>
              <a:t> </a:t>
            </a:r>
            <a:r>
              <a:rPr lang="es-ES" sz="2400" b="1" dirty="0" err="1"/>
              <a:t>of</a:t>
            </a:r>
            <a:r>
              <a:rPr lang="es-ES" sz="2400" b="1" dirty="0"/>
              <a:t> </a:t>
            </a:r>
            <a:r>
              <a:rPr lang="es-ES" sz="2400" b="1" dirty="0" err="1"/>
              <a:t>Understanding</a:t>
            </a:r>
            <a:r>
              <a:rPr lang="es-ES" sz="2400" b="1" dirty="0"/>
              <a:t>) con la Organización de las Naciones Unidas (ONU)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Máster en Traducción Especializada y Mediación Intercultural (MATEM) </a:t>
            </a:r>
            <a:r>
              <a:rPr lang="es-ES" sz="2400" b="1" dirty="0"/>
              <a:t>Universidad de Heidelberg, Instituto de Traducción e Interpretación (IÜD)</a:t>
            </a:r>
          </a:p>
        </p:txBody>
      </p:sp>
    </p:spTree>
    <p:extLst>
      <p:ext uri="{BB962C8B-B14F-4D97-AF65-F5344CB8AC3E}">
        <p14:creationId xmlns:p14="http://schemas.microsoft.com/office/powerpoint/2010/main" val="208676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Presentación del máster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4012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s-ES" sz="2800" b="1" dirty="0"/>
              <a:t>Calidad del programa: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Combina lo profesionalizante (prácticas) con la dimensión teórica e investigadora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Internacionalización: Calidad profesional y académica del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Profesorado con renombre nacional e internacional, como investigadores y profesionales (traductores profesionales premiados, investigadores de primera línea)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Diversidad de estudiantes: MUTMI, METS, MATEM…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6775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Información y comunicación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7D47A-E503-4D82-8D28-4621241D6811}"/>
              </a:ext>
            </a:extLst>
          </p:cNvPr>
          <p:cNvSpPr txBox="1"/>
          <p:nvPr/>
        </p:nvSpPr>
        <p:spPr>
          <a:xfrm>
            <a:off x="369870" y="1397288"/>
            <a:ext cx="81063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Información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P</a:t>
            </a:r>
            <a:r>
              <a:rPr lang="es-ES" sz="2800" b="1" dirty="0" err="1"/>
              <a:t>ágina</a:t>
            </a:r>
            <a:r>
              <a:rPr lang="es-ES" sz="2800" b="1" dirty="0"/>
              <a:t> web institucional del master</a:t>
            </a:r>
            <a:r>
              <a:rPr lang="en-GB" sz="2800" b="1" dirty="0"/>
              <a:t>: </a:t>
            </a:r>
            <a:r>
              <a:rPr lang="es-ES" sz="2800" b="1" dirty="0">
                <a:hlinkClick r:id="rId2"/>
              </a:rPr>
              <a:t>https://usal.es/master-traduccion-y-mediacion-intercultural</a:t>
            </a:r>
            <a:endParaRPr lang="es-E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Página web departamental del master: </a:t>
            </a:r>
            <a:r>
              <a:rPr lang="es-ES" sz="2800" b="1" dirty="0">
                <a:hlinkClick r:id="rId3"/>
              </a:rPr>
              <a:t>https://diarium.usal.es/mastertrad/</a:t>
            </a:r>
            <a:endParaRPr lang="es-ES" sz="2800" b="1" dirty="0"/>
          </a:p>
          <a:p>
            <a:endParaRPr lang="en-GB" sz="2800" b="1" dirty="0"/>
          </a:p>
          <a:p>
            <a:r>
              <a:rPr lang="es-ES" sz="2800" b="1" dirty="0"/>
              <a:t>Información exclusivamente para estudiantes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/>
              <a:t>Studium</a:t>
            </a:r>
            <a:r>
              <a:rPr lang="es-ES" sz="2800" b="1" dirty="0"/>
              <a:t>: Página general máster: </a:t>
            </a:r>
            <a:r>
              <a:rPr lang="es-ES" sz="2800" b="1" dirty="0" err="1">
                <a:hlinkClick r:id="rId4"/>
              </a:rPr>
              <a:t>Mastertrad</a:t>
            </a:r>
            <a:r>
              <a:rPr lang="es-ES" sz="2800" b="1" dirty="0">
                <a:hlinkClick r:id="rId4"/>
              </a:rPr>
              <a:t> 2020-21</a:t>
            </a:r>
            <a:endParaRPr lang="es-E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/>
              <a:t>Studium</a:t>
            </a:r>
            <a:r>
              <a:rPr lang="es-ES" sz="2800" b="1" dirty="0"/>
              <a:t>: Página trabajo fin de máster: </a:t>
            </a:r>
            <a:r>
              <a:rPr lang="es-ES" sz="2800" b="1" dirty="0">
                <a:hlinkClick r:id="rId5"/>
              </a:rPr>
              <a:t>TFM </a:t>
            </a:r>
            <a:r>
              <a:rPr lang="es-ES" sz="2800" b="1" dirty="0" err="1">
                <a:hlinkClick r:id="rId5"/>
              </a:rPr>
              <a:t>Mastertrad</a:t>
            </a:r>
            <a:r>
              <a:rPr lang="es-ES" sz="2800" b="1" dirty="0">
                <a:hlinkClick r:id="rId5"/>
              </a:rPr>
              <a:t> 2020-21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22005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Información y comunicación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7D47A-E503-4D82-8D28-4621241D6811}"/>
              </a:ext>
            </a:extLst>
          </p:cNvPr>
          <p:cNvSpPr txBox="1"/>
          <p:nvPr/>
        </p:nvSpPr>
        <p:spPr>
          <a:xfrm>
            <a:off x="369870" y="1695234"/>
            <a:ext cx="74877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Usar </a:t>
            </a:r>
            <a:r>
              <a:rPr lang="es-ES" sz="3200" b="1" dirty="0" smtClean="0"/>
              <a:t>siempre correo </a:t>
            </a:r>
            <a:r>
              <a:rPr lang="es-ES" sz="3200" b="1" dirty="0">
                <a:hlinkClick r:id="rId2"/>
              </a:rPr>
              <a:t>...@usal.es</a:t>
            </a:r>
            <a:endParaRPr lang="es-ES" sz="3200" b="1" dirty="0"/>
          </a:p>
          <a:p>
            <a:endParaRPr lang="en-GB" sz="3200" b="1" dirty="0"/>
          </a:p>
          <a:p>
            <a:r>
              <a:rPr lang="es-ES" sz="3200" b="1" dirty="0"/>
              <a:t>Consultas: Daniel Linder, </a:t>
            </a:r>
            <a:r>
              <a:rPr lang="es-ES" sz="3200" b="1" u="sng" dirty="0">
                <a:hlinkClick r:id="rId3"/>
              </a:rPr>
              <a:t>mastertrad@usal.es</a:t>
            </a:r>
            <a:endParaRPr lang="es-ES" sz="3200" b="1" u="sng" dirty="0"/>
          </a:p>
          <a:p>
            <a:endParaRPr lang="es-ES" sz="3200" b="1" u="sng" dirty="0"/>
          </a:p>
          <a:p>
            <a:r>
              <a:rPr lang="es-ES" sz="3200" b="1" dirty="0"/>
              <a:t>Delegada/o de estudiantes</a:t>
            </a:r>
          </a:p>
          <a:p>
            <a:endParaRPr lang="en-GB" sz="3200" b="1" dirty="0"/>
          </a:p>
          <a:p>
            <a:r>
              <a:rPr lang="es-ES" sz="3200" b="1" dirty="0"/>
              <a:t>Grupo de WhatsApp</a:t>
            </a:r>
            <a:endParaRPr lang="en-GB" sz="3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9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Descripción del plan de estudios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2400" b="1" u="sng" dirty="0"/>
              <a:t>Descripción del plan de estudios (MUTMI)</a:t>
            </a:r>
            <a:endParaRPr lang="en-GB" sz="2400" b="1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Programa intenso: 60 créditos en 1 curso académico (posibilidad de cursar a tiempo parcial)</a:t>
            </a:r>
            <a:endParaRPr lang="en-GB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30 </a:t>
            </a:r>
            <a:r>
              <a:rPr lang="es-ES" sz="2400" b="1" dirty="0" err="1"/>
              <a:t>cr</a:t>
            </a:r>
            <a:r>
              <a:rPr lang="es-ES" sz="2400" b="1" dirty="0"/>
              <a:t> obligatorios, incluido prácticas (6 </a:t>
            </a:r>
            <a:r>
              <a:rPr lang="es-ES" sz="2400" b="1" dirty="0" err="1"/>
              <a:t>crs</a:t>
            </a:r>
            <a:r>
              <a:rPr lang="es-ES" sz="2400" b="1" dirty="0"/>
              <a:t>) un intenso TFM (12 créditos)</a:t>
            </a:r>
            <a:endParaRPr lang="en-GB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30 </a:t>
            </a:r>
            <a:r>
              <a:rPr lang="es-ES" sz="2400" b="1" dirty="0" err="1"/>
              <a:t>cr</a:t>
            </a:r>
            <a:r>
              <a:rPr lang="es-ES" sz="2400" b="1" dirty="0"/>
              <a:t> optativos</a:t>
            </a:r>
            <a:endParaRPr lang="en-GB" sz="2400" b="1" dirty="0"/>
          </a:p>
          <a:p>
            <a:r>
              <a:rPr lang="es-ES" sz="2400" b="1" dirty="0"/>
              <a:t> </a:t>
            </a:r>
            <a:endParaRPr lang="en-GB" sz="2400" b="1" dirty="0"/>
          </a:p>
          <a:p>
            <a:r>
              <a:rPr lang="es-ES" sz="2400" b="1" u="sng" dirty="0"/>
              <a:t>Secuenciación de la materia</a:t>
            </a:r>
            <a:r>
              <a:rPr lang="es-ES" sz="2400" b="1" dirty="0"/>
              <a:t>:</a:t>
            </a:r>
            <a:endParaRPr lang="en-GB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1º bloque obligatorio</a:t>
            </a:r>
            <a:endParaRPr lang="en-GB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2º bloque optativo metodológico: Fundamentos (si no </a:t>
            </a:r>
            <a:r>
              <a:rPr lang="es-ES" sz="2400" b="1" dirty="0" err="1"/>
              <a:t>TeI</a:t>
            </a:r>
            <a:r>
              <a:rPr lang="es-ES" sz="2400" b="1" dirty="0"/>
              <a:t>) + investigación + construcción</a:t>
            </a:r>
            <a:endParaRPr lang="en-GB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3º bloque optativo de especialidad: 3 x 1 lengua, 2 x varias lenguas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4198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7557" y="365126"/>
            <a:ext cx="6517865" cy="121798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Descripción del plan de estudios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6020E-9F78-426A-92B0-EB7AA54AA178}"/>
              </a:ext>
            </a:extLst>
          </p:cNvPr>
          <p:cNvSpPr/>
          <p:nvPr/>
        </p:nvSpPr>
        <p:spPr>
          <a:xfrm>
            <a:off x="441789" y="1695234"/>
            <a:ext cx="8213633" cy="44935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GB" sz="2200" b="1" dirty="0"/>
              <a:t>TFM MUTMI 2020-21 o 2021-22?</a:t>
            </a:r>
          </a:p>
          <a:p>
            <a:endParaRPr lang="en-GB" sz="2200" b="1" dirty="0"/>
          </a:p>
          <a:p>
            <a:r>
              <a:rPr lang="en-GB" sz="2200" b="1" i="1" dirty="0" err="1"/>
              <a:t>Localización</a:t>
            </a:r>
            <a:r>
              <a:rPr lang="en-GB" sz="2200" b="1" dirty="0"/>
              <a:t> </a:t>
            </a:r>
            <a:r>
              <a:rPr lang="en-GB" sz="2200" b="1" dirty="0" smtClean="0"/>
              <a:t>(</a:t>
            </a:r>
            <a:r>
              <a:rPr lang="en-GB" sz="2200" b="1" dirty="0" err="1" smtClean="0"/>
              <a:t>requisito</a:t>
            </a:r>
            <a:r>
              <a:rPr lang="en-GB" sz="2200" b="1" dirty="0" smtClean="0"/>
              <a:t>: </a:t>
            </a:r>
            <a:r>
              <a:rPr lang="en-GB" sz="2200" b="1" i="1" dirty="0" err="1" smtClean="0"/>
              <a:t>Fundamentos</a:t>
            </a:r>
            <a:r>
              <a:rPr lang="en-GB" sz="2200" b="1" i="1" dirty="0" smtClean="0"/>
              <a:t> </a:t>
            </a:r>
            <a:r>
              <a:rPr lang="en-GB" sz="2200" b="1" i="1" dirty="0"/>
              <a:t>de la </a:t>
            </a:r>
            <a:r>
              <a:rPr lang="en-GB" sz="2200" b="1" i="1" dirty="0" err="1"/>
              <a:t>traducción</a:t>
            </a:r>
            <a:r>
              <a:rPr lang="en-GB" sz="2200" b="1" i="1" dirty="0"/>
              <a:t> </a:t>
            </a:r>
            <a:r>
              <a:rPr lang="en-GB" sz="2200" b="1" i="1" dirty="0" err="1"/>
              <a:t>científico-técnica</a:t>
            </a:r>
            <a:r>
              <a:rPr lang="en-GB" sz="2200" b="1" dirty="0"/>
              <a:t>)</a:t>
            </a:r>
          </a:p>
          <a:p>
            <a:endParaRPr lang="en-GB" sz="2200" b="1" dirty="0"/>
          </a:p>
          <a:p>
            <a:r>
              <a:rPr lang="en-GB" sz="2200" b="1" dirty="0" err="1" smtClean="0"/>
              <a:t>Sí</a:t>
            </a:r>
            <a:r>
              <a:rPr lang="en-GB" sz="2200" b="1" dirty="0" smtClean="0"/>
              <a:t>, se </a:t>
            </a:r>
            <a:r>
              <a:rPr lang="en-GB" sz="2200" b="1" dirty="0" err="1" smtClean="0"/>
              <a:t>puede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h</a:t>
            </a:r>
            <a:r>
              <a:rPr lang="en-GB" sz="2200" b="1" dirty="0" err="1" smtClean="0"/>
              <a:t>acer</a:t>
            </a:r>
            <a:r>
              <a:rPr lang="en-GB" sz="2200" b="1" dirty="0" smtClean="0"/>
              <a:t> </a:t>
            </a:r>
            <a:r>
              <a:rPr lang="en-GB" sz="2200" b="1" dirty="0" err="1"/>
              <a:t>más</a:t>
            </a:r>
            <a:r>
              <a:rPr lang="en-GB" sz="2200" b="1" dirty="0"/>
              <a:t> </a:t>
            </a:r>
            <a:r>
              <a:rPr lang="en-GB" sz="2200" b="1" dirty="0" err="1"/>
              <a:t>asignaturas</a:t>
            </a:r>
            <a:r>
              <a:rPr lang="en-GB" sz="2200" b="1" dirty="0"/>
              <a:t> de los 60 cr. </a:t>
            </a:r>
            <a:r>
              <a:rPr lang="en-GB" sz="2200" b="1" dirty="0" err="1"/>
              <a:t>m</a:t>
            </a:r>
            <a:r>
              <a:rPr lang="en-GB" sz="2200" b="1" dirty="0" err="1" smtClean="0"/>
              <a:t>ínimos</a:t>
            </a:r>
            <a:r>
              <a:rPr lang="en-GB" sz="2200" b="1" dirty="0" smtClean="0"/>
              <a:t>, no </a:t>
            </a:r>
            <a:r>
              <a:rPr lang="en-GB" sz="2200" b="1" dirty="0" err="1" smtClean="0"/>
              <a:t>menos</a:t>
            </a:r>
            <a:endParaRPr lang="en-GB" sz="2200" b="1" dirty="0"/>
          </a:p>
          <a:p>
            <a:endParaRPr lang="en-GB" sz="2200" b="1" dirty="0"/>
          </a:p>
          <a:p>
            <a:r>
              <a:rPr lang="en-GB" sz="2200" b="1" dirty="0" err="1"/>
              <a:t>Cambios</a:t>
            </a:r>
            <a:r>
              <a:rPr lang="en-GB" sz="2200" b="1" dirty="0"/>
              <a:t> de matricula: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b="1" dirty="0" err="1"/>
              <a:t>Secretaría</a:t>
            </a:r>
            <a:r>
              <a:rPr lang="en-GB" sz="2200" b="1" dirty="0"/>
              <a:t> del Centro, </a:t>
            </a:r>
            <a:r>
              <a:rPr lang="en-GB" sz="2200" b="1" dirty="0" err="1"/>
              <a:t>primera</a:t>
            </a:r>
            <a:r>
              <a:rPr lang="en-GB" sz="2200" b="1" dirty="0"/>
              <a:t> planta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b="1" dirty="0"/>
              <a:t>Carmen Martín Pascual: </a:t>
            </a:r>
            <a:r>
              <a:rPr lang="en-GB" sz="2200" b="1" dirty="0">
                <a:hlinkClick r:id="rId2"/>
              </a:rPr>
              <a:t>tradydoc@usal.es</a:t>
            </a:r>
            <a:r>
              <a:rPr lang="en-GB" sz="2200" b="1" dirty="0"/>
              <a:t> o 923-294500, Ext. 3156</a:t>
            </a:r>
          </a:p>
          <a:p>
            <a:endParaRPr lang="en-GB" sz="2200" b="1" dirty="0"/>
          </a:p>
          <a:p>
            <a:r>
              <a:rPr lang="en-GB" sz="2200" b="1" dirty="0" err="1"/>
              <a:t>Asistir</a:t>
            </a:r>
            <a:r>
              <a:rPr lang="en-GB" sz="2200" b="1" dirty="0"/>
              <a:t> de </a:t>
            </a:r>
            <a:r>
              <a:rPr lang="en-GB" sz="2200" b="1" dirty="0" err="1"/>
              <a:t>oyente</a:t>
            </a:r>
            <a:r>
              <a:rPr lang="en-GB" sz="2200" b="1" dirty="0"/>
              <a:t>, </a:t>
            </a:r>
            <a:r>
              <a:rPr lang="en-GB" sz="2200" b="1" dirty="0" err="1"/>
              <a:t>foro</a:t>
            </a:r>
            <a:r>
              <a:rPr lang="en-GB" sz="2200" b="1" dirty="0"/>
              <a:t> de aulas</a:t>
            </a:r>
          </a:p>
        </p:txBody>
      </p:sp>
    </p:spTree>
    <p:extLst>
      <p:ext uri="{BB962C8B-B14F-4D97-AF65-F5344CB8AC3E}">
        <p14:creationId xmlns:p14="http://schemas.microsoft.com/office/powerpoint/2010/main" val="1362879194"/>
      </p:ext>
    </p:extLst>
  </p:cSld>
  <p:clrMapOvr>
    <a:masterClrMapping/>
  </p:clrMapOvr>
</p:sld>
</file>

<file path=ppt/theme/theme1.xml><?xml version="1.0" encoding="utf-8"?>
<a:theme xmlns:a="http://schemas.openxmlformats.org/drawingml/2006/main" name="Primera hoja">
  <a:themeElements>
    <a:clrScheme name="USAL CENTENARIO">
      <a:dk1>
        <a:srgbClr val="505050"/>
      </a:dk1>
      <a:lt1>
        <a:srgbClr val="FFFFFF"/>
      </a:lt1>
      <a:dk2>
        <a:srgbClr val="5E5E5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B20E"/>
      </a:accent4>
      <a:accent5>
        <a:srgbClr val="4472C4"/>
      </a:accent5>
      <a:accent6>
        <a:srgbClr val="EC4F22"/>
      </a:accent6>
      <a:hlink>
        <a:srgbClr val="0563C1"/>
      </a:hlink>
      <a:folHlink>
        <a:srgbClr val="EC4F2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Centenario USAL 2016" id="{22D0DB59-5A2C-3145-9F9A-BA66E6E65BB2}" vid="{F8241B2F-DD01-BA4A-9E7C-7EF671D53864}"/>
    </a:ext>
  </a:extLst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Centenario USAL 2016" id="{22D0DB59-5A2C-3145-9F9A-BA66E6E65BB2}" vid="{4765A098-AA21-EB4E-8983-CFB2F80F5E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Cómo usar Google Meet</Template>
  <TotalTime>188</TotalTime>
  <Words>1108</Words>
  <Application>Microsoft Office PowerPoint</Application>
  <PresentationFormat>Presentación en pantalla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Primera hoja</vt:lpstr>
      <vt:lpstr>Contenido</vt:lpstr>
      <vt:lpstr>Sesión de bienvenida</vt:lpstr>
      <vt:lpstr>¿De qué hablaremos en esta sesión de bienvenida?</vt:lpstr>
      <vt:lpstr>Presentación del máster</vt:lpstr>
      <vt:lpstr>Presentación del máster</vt:lpstr>
      <vt:lpstr>Presentación del máster</vt:lpstr>
      <vt:lpstr>Información y comunicación</vt:lpstr>
      <vt:lpstr>Información y comunicación</vt:lpstr>
      <vt:lpstr>Descripción del plan de estudios</vt:lpstr>
      <vt:lpstr>Descripción del plan de estudios</vt:lpstr>
      <vt:lpstr>Datos prácticos</vt:lpstr>
      <vt:lpstr>Calendario</vt:lpstr>
      <vt:lpstr>Horario</vt:lpstr>
      <vt:lpstr>Docencia</vt:lpstr>
      <vt:lpstr>Evaluación</vt:lpstr>
      <vt:lpstr>Trabajo fin de máster (TFM)</vt:lpstr>
      <vt:lpstr>Trabajo fin de máster (TFM)</vt:lpstr>
      <vt:lpstr>Prácticas profesionales</vt:lpstr>
      <vt:lpstr>Oportunidades</vt:lpstr>
      <vt:lpstr>Oportunidades</vt:lpstr>
      <vt:lpstr>Delegadas/os</vt:lpstr>
      <vt:lpstr>Preguntas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usar Google Meet</dc:title>
  <dc:creator>Daniel Linder</dc:creator>
  <cp:lastModifiedBy>Usuario</cp:lastModifiedBy>
  <cp:revision>23</cp:revision>
  <dcterms:created xsi:type="dcterms:W3CDTF">2020-06-23T07:21:46Z</dcterms:created>
  <dcterms:modified xsi:type="dcterms:W3CDTF">2020-10-01T09:54:21Z</dcterms:modified>
</cp:coreProperties>
</file>