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8"/>
  </p:notesMasterIdLst>
  <p:sldIdLst>
    <p:sldId id="309" r:id="rId2"/>
    <p:sldId id="272" r:id="rId3"/>
    <p:sldId id="276" r:id="rId4"/>
    <p:sldId id="275" r:id="rId5"/>
    <p:sldId id="273" r:id="rId6"/>
    <p:sldId id="274" r:id="rId7"/>
    <p:sldId id="256" r:id="rId8"/>
    <p:sldId id="25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0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1" r:id="rId28"/>
    <p:sldId id="294" r:id="rId29"/>
    <p:sldId id="295" r:id="rId30"/>
    <p:sldId id="292" r:id="rId31"/>
    <p:sldId id="293" r:id="rId32"/>
    <p:sldId id="296" r:id="rId33"/>
    <p:sldId id="311" r:id="rId34"/>
    <p:sldId id="284" r:id="rId35"/>
    <p:sldId id="312" r:id="rId36"/>
    <p:sldId id="31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E30BDCD-A794-4F28-939D-828AA429C1A8}">
          <p14:sldIdLst>
            <p14:sldId id="309"/>
            <p14:sldId id="272"/>
            <p14:sldId id="276"/>
            <p14:sldId id="275"/>
            <p14:sldId id="273"/>
            <p14:sldId id="274"/>
            <p14:sldId id="256"/>
            <p14:sldId id="257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277"/>
            <p14:sldId id="278"/>
            <p14:sldId id="279"/>
            <p14:sldId id="280"/>
            <p14:sldId id="281"/>
            <p14:sldId id="282"/>
            <p14:sldId id="283"/>
            <p14:sldId id="291"/>
            <p14:sldId id="294"/>
            <p14:sldId id="295"/>
            <p14:sldId id="292"/>
            <p14:sldId id="293"/>
            <p14:sldId id="296"/>
            <p14:sldId id="311"/>
            <p14:sldId id="284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33D"/>
    <a:srgbClr val="CAC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93E1-269B-4669-9741-7E3BE9168F1B}" type="datetimeFigureOut">
              <a:rPr lang="es-ES" smtClean="0"/>
              <a:t>06/02/2018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AE6F-47DE-4B9A-B83F-6D32B40495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18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E8B8-7397-4B4B-9DF7-7EBAFB03AD0D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64DA-6A6E-46A5-9E87-9BB10CF5454E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FBA9-589D-437E-BECF-1385DF0A4567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3D3F-558F-4797-8EC1-376233CCE515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86FA179-EFE8-486D-9FF1-4F74B19D2EED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BA23-70CB-4792-A740-CAF78F04737F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2E97-EBF5-4E28-8C57-6CC7BC69F35A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3AB9-2FC9-4E83-B91E-953561FF99C6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A28-82AA-41C4-90C5-29F2EF7D0B8B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0947-D61A-48BB-9AAA-0118EFEAA824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7DF5-D65E-4D6B-81E5-28EBCB84C6FC}" type="datetime1">
              <a:rPr lang="en-US" smtClean="0"/>
              <a:t>2/6/2018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30EB476-B074-42DA-893A-E1A6355E198F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ol1776.blogspot.com.es/p/lise-meitner-discoverer-of-nuclear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CD07376-A842-431F-8AF4-F3F19AB65D63}"/>
              </a:ext>
            </a:extLst>
          </p:cNvPr>
          <p:cNvSpPr txBox="1"/>
          <p:nvPr/>
        </p:nvSpPr>
        <p:spPr>
          <a:xfrm>
            <a:off x="1831181" y="1216372"/>
            <a:ext cx="87868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400" b="1" dirty="0"/>
          </a:p>
          <a:p>
            <a:pPr algn="ctr"/>
            <a:endParaRPr lang="es-ES" sz="4400" b="1" dirty="0"/>
          </a:p>
          <a:p>
            <a:pPr algn="ctr"/>
            <a:r>
              <a:rPr lang="es-ES" sz="5400" b="1" dirty="0"/>
              <a:t>MUJERES EN LA FÍSICA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r"/>
            <a:endParaRPr lang="es-ES" dirty="0"/>
          </a:p>
          <a:p>
            <a:pPr algn="r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GARCÍA SANTIAGO</a:t>
            </a:r>
          </a:p>
          <a:p>
            <a:pPr algn="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SASTRE LORENZO</a:t>
            </a:r>
          </a:p>
          <a:p>
            <a:pPr algn="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ALMUDENA MENDOZA ALBALAT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3EF0BF-A0AF-4083-B48B-48E4B0F8D14F}"/>
              </a:ext>
            </a:extLst>
          </p:cNvPr>
          <p:cNvSpPr txBox="1"/>
          <p:nvPr/>
        </p:nvSpPr>
        <p:spPr>
          <a:xfrm>
            <a:off x="7429500" y="6386513"/>
            <a:ext cx="345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HISTORIA DE LA FÍSICA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6C2108D-DBBF-425B-8A9E-571DE37B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2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cap="none" dirty="0"/>
              <a:t>Universidad de Viena-Berlín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7" y="2121408"/>
            <a:ext cx="10381923" cy="4050792"/>
          </a:xfrm>
        </p:spPr>
        <p:txBody>
          <a:bodyPr/>
          <a:lstStyle/>
          <a:p>
            <a:r>
              <a:rPr lang="es-ES" dirty="0"/>
              <a:t>En 1901 comienza sus estudios universitarios de Física bajo la </a:t>
            </a:r>
          </a:p>
          <a:p>
            <a:pPr marL="0" indent="0">
              <a:buNone/>
            </a:pPr>
            <a:r>
              <a:rPr lang="es-ES" dirty="0"/>
              <a:t>dirección de</a:t>
            </a:r>
            <a:r>
              <a:rPr lang="es-ES" b="1" dirty="0"/>
              <a:t> Ludwig </a:t>
            </a:r>
            <a:r>
              <a:rPr lang="es-ES" b="1" dirty="0" err="1"/>
              <a:t>Boltzmann</a:t>
            </a:r>
            <a:endParaRPr lang="es-ES" b="1" dirty="0"/>
          </a:p>
          <a:p>
            <a:r>
              <a:rPr lang="es-ES" dirty="0"/>
              <a:t>En 1905 explicó el experimento realizado por </a:t>
            </a:r>
            <a:r>
              <a:rPr lang="es-ES" dirty="0" err="1"/>
              <a:t>Lor</a:t>
            </a:r>
            <a:r>
              <a:rPr lang="es-ES" dirty="0"/>
              <a:t> </a:t>
            </a:r>
            <a:r>
              <a:rPr lang="es-ES" dirty="0" err="1"/>
              <a:t>Rayleigh</a:t>
            </a:r>
            <a:endParaRPr lang="es-ES" dirty="0"/>
          </a:p>
          <a:p>
            <a:r>
              <a:rPr lang="es-ES" dirty="0"/>
              <a:t>En 1906 consigue el grado de doctora con los máximos honores:</a:t>
            </a:r>
          </a:p>
          <a:p>
            <a:pPr marL="0" indent="0">
              <a:buNone/>
            </a:pPr>
            <a:r>
              <a:rPr lang="es-ES" dirty="0"/>
              <a:t>“Conducción del calor en sólidos homogéneos”</a:t>
            </a:r>
          </a:p>
          <a:p>
            <a:pPr marL="0" indent="0">
              <a:buNone/>
            </a:pPr>
            <a:endParaRPr lang="es-ES" dirty="0"/>
          </a:p>
          <a:p>
            <a:pPr lvl="4"/>
            <a:r>
              <a:rPr lang="es-ES" sz="2000" dirty="0"/>
              <a:t>En 1907 se traslada a Berlín, donde no le permitieron </a:t>
            </a:r>
          </a:p>
          <a:p>
            <a:pPr marL="1097280" lvl="4" indent="0">
              <a:buNone/>
            </a:pPr>
            <a:r>
              <a:rPr lang="es-ES" sz="2000" dirty="0"/>
              <a:t>matricularse en la Universidad, pero le pidió permiso a </a:t>
            </a:r>
          </a:p>
          <a:p>
            <a:pPr marL="1097280" lvl="4" indent="0">
              <a:buNone/>
            </a:pPr>
            <a:r>
              <a:rPr lang="es-ES" sz="2000" b="1" dirty="0"/>
              <a:t>Max Planck </a:t>
            </a:r>
            <a:r>
              <a:rPr lang="es-ES" sz="2000" dirty="0"/>
              <a:t>para asistir a sus clases</a:t>
            </a:r>
          </a:p>
          <a:p>
            <a:pPr lvl="4"/>
            <a:r>
              <a:rPr lang="es-ES" sz="2000" dirty="0"/>
              <a:t>Trabajó midiendo las longitudes de onda de los rayos </a:t>
            </a:r>
            <a:r>
              <a:rPr lang="es-ES" sz="2000" i="1" dirty="0"/>
              <a:t>gamma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170" y="3263920"/>
            <a:ext cx="1943525" cy="292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177" y="959068"/>
            <a:ext cx="1943526" cy="208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6" y="4247717"/>
            <a:ext cx="1600551" cy="2299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7788933-D412-4896-91D1-567CBB6C953A}"/>
              </a:ext>
            </a:extLst>
          </p:cNvPr>
          <p:cNvSpPr txBox="1">
            <a:spLocks/>
          </p:cNvSpPr>
          <p:nvPr/>
        </p:nvSpPr>
        <p:spPr>
          <a:xfrm>
            <a:off x="951915" y="283185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ED84A4-D624-42A1-948A-F7C52B52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1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 </a:t>
            </a:r>
            <a:r>
              <a:rPr lang="es-ES" sz="4000" cap="none" dirty="0"/>
              <a:t>INVESTIGADORA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903698"/>
            <a:ext cx="10882666" cy="4301557"/>
          </a:xfrm>
        </p:spPr>
        <p:txBody>
          <a:bodyPr>
            <a:normAutofit/>
          </a:bodyPr>
          <a:lstStyle/>
          <a:p>
            <a:pPr algn="just"/>
            <a:r>
              <a:rPr lang="es-ES" sz="1900" dirty="0"/>
              <a:t>En 1907 consiguió trabajar en el instituto de Química Emil Fischer, pero como mujer no tenía permiso para subir a los laboratorios.</a:t>
            </a:r>
          </a:p>
          <a:p>
            <a:pPr algn="just"/>
            <a:r>
              <a:rPr lang="es-ES" sz="1900" dirty="0"/>
              <a:t>Le cedieron una sala de la carpintería para sus estudios con tres microscopios para contar rayos </a:t>
            </a:r>
            <a:r>
              <a:rPr lang="es-ES" sz="1900" i="1" dirty="0"/>
              <a:t>alfa, beta y gamma</a:t>
            </a:r>
            <a:r>
              <a:rPr lang="es-ES" sz="1900" dirty="0"/>
              <a:t>.</a:t>
            </a:r>
          </a:p>
          <a:p>
            <a:pPr algn="just"/>
            <a:r>
              <a:rPr lang="es-ES" sz="1900" dirty="0"/>
              <a:t>Allí conoció a </a:t>
            </a:r>
            <a:r>
              <a:rPr lang="es-ES" sz="1900" b="1" dirty="0"/>
              <a:t>Otto Hahn</a:t>
            </a:r>
            <a:r>
              <a:rPr lang="es-ES" sz="1900" dirty="0"/>
              <a:t>, químico alemán que trabajaba con la </a:t>
            </a:r>
          </a:p>
          <a:p>
            <a:pPr marL="0" indent="0" algn="just">
              <a:buNone/>
            </a:pPr>
            <a:r>
              <a:rPr lang="es-ES" sz="1900" dirty="0"/>
              <a:t>radioactividad</a:t>
            </a:r>
          </a:p>
          <a:p>
            <a:pPr algn="just"/>
            <a:r>
              <a:rPr lang="es-ES" sz="1900" dirty="0"/>
              <a:t>En 1908 y 1909, publicaron trabajos sobre el actinio y otros descubrimientos</a:t>
            </a:r>
          </a:p>
          <a:p>
            <a:pPr algn="just"/>
            <a:r>
              <a:rPr lang="es-ES" sz="1900" dirty="0"/>
              <a:t>En 1912 se construyó el </a:t>
            </a:r>
            <a:r>
              <a:rPr lang="es-ES" sz="1900" dirty="0" err="1"/>
              <a:t>Kaiser</a:t>
            </a:r>
            <a:r>
              <a:rPr lang="es-ES" sz="1900" dirty="0"/>
              <a:t>-Wilhelm-</a:t>
            </a:r>
            <a:r>
              <a:rPr lang="es-ES" sz="1900" dirty="0" err="1"/>
              <a:t>Institut</a:t>
            </a:r>
            <a:r>
              <a:rPr lang="es-ES" sz="1900" dirty="0"/>
              <a:t> para física, donde </a:t>
            </a:r>
          </a:p>
          <a:p>
            <a:pPr marL="0" indent="0" algn="just">
              <a:buNone/>
            </a:pPr>
            <a:r>
              <a:rPr lang="es-ES" sz="1900" dirty="0"/>
              <a:t>recibieron una oferta desigual</a:t>
            </a:r>
          </a:p>
          <a:p>
            <a:pPr algn="just"/>
            <a:r>
              <a:rPr lang="es-ES" sz="1900" dirty="0"/>
              <a:t>En 1913, Planck la nombró primera ayudante de laboratorio y consiguió </a:t>
            </a:r>
          </a:p>
          <a:p>
            <a:pPr marL="0" indent="0" algn="just">
              <a:buNone/>
            </a:pPr>
            <a:r>
              <a:rPr lang="es-ES" sz="1900" dirty="0"/>
              <a:t>su primer sueldo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355" y="3004067"/>
            <a:ext cx="2273798" cy="320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DA8F153-C76F-4E1C-A566-E710B528B150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CDDDD0B-1A4D-4CE0-8318-5418274F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0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1ª Guerra Mundial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602" y="2093977"/>
            <a:ext cx="10058400" cy="4611624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El 28 de Julio de 1914 comenzó la primera de las guerras que vivió</a:t>
            </a:r>
          </a:p>
          <a:p>
            <a:pPr marL="0" indent="0" algn="just">
              <a:buNone/>
            </a:pPr>
            <a:r>
              <a:rPr lang="es-ES" dirty="0"/>
              <a:t>Lise. Simultaneó su colaboración con el hospital </a:t>
            </a:r>
            <a:r>
              <a:rPr lang="es-ES" dirty="0" err="1"/>
              <a:t>Lichterfelde</a:t>
            </a:r>
            <a:r>
              <a:rPr lang="es-ES" dirty="0"/>
              <a:t> como técnica</a:t>
            </a:r>
          </a:p>
          <a:p>
            <a:pPr marL="0" indent="0" algn="just">
              <a:buNone/>
            </a:pPr>
            <a:r>
              <a:rPr lang="es-ES" dirty="0"/>
              <a:t>de rayos-X y el mantenimiento del laboratorio en el que, ya sola, prosiguió</a:t>
            </a:r>
          </a:p>
          <a:p>
            <a:pPr marL="0" indent="0" algn="just">
              <a:buNone/>
            </a:pPr>
            <a:r>
              <a:rPr lang="es-ES" dirty="0"/>
              <a:t>sus investigaciones sobre el uranio, ya que Otto se marchó al frente. 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En 1917 consiguió la creación del Laboratorio </a:t>
            </a:r>
            <a:r>
              <a:rPr lang="es-ES" dirty="0" err="1"/>
              <a:t>Meitner</a:t>
            </a:r>
            <a:r>
              <a:rPr lang="es-ES" dirty="0"/>
              <a:t> y perfeccionó la técnica de </a:t>
            </a:r>
          </a:p>
          <a:p>
            <a:pPr marL="0" indent="0" algn="just">
              <a:buNone/>
            </a:pPr>
            <a:r>
              <a:rPr lang="es-ES" dirty="0"/>
              <a:t>preparación de muestras de Otto Hahn.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Conjuntamente con él, en 1918, enviaron un artículo sobre el descubrimiento </a:t>
            </a:r>
          </a:p>
          <a:p>
            <a:pPr marL="0" indent="0" algn="just">
              <a:buNone/>
            </a:pPr>
            <a:r>
              <a:rPr lang="es-ES" dirty="0"/>
              <a:t>del protactinio en que consta Hahn como investigador principal.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816" y="957775"/>
            <a:ext cx="2172702" cy="329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765" y="4892842"/>
            <a:ext cx="1644588" cy="11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424F7B2-3780-45C3-87E6-6DA6456DB9C8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F4E38EF-EEF4-4C98-A779-9BEDEFC8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9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cap="none" dirty="0"/>
              <a:t> PROFESORA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445183"/>
            <a:ext cx="4656483" cy="327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5726331" y="2445183"/>
            <a:ext cx="56457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dirty="0"/>
              <a:t>En 1919 fue la primera mujer en obtener la plaza de profesora de universidad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dirty="0"/>
              <a:t>La Asociación de Química Alemana condecoró a Hahn con la medalla Emil Fischer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dirty="0"/>
              <a:t>Obtuvo ”la Habilitación” a la Universidad de </a:t>
            </a:r>
            <a:r>
              <a:rPr lang="es-ES" sz="1600" dirty="0" err="1"/>
              <a:t>Berlin</a:t>
            </a:r>
            <a:r>
              <a:rPr lang="es-ES" sz="1600" dirty="0"/>
              <a:t> y fue nombrada “</a:t>
            </a:r>
            <a:r>
              <a:rPr lang="es-ES" sz="1600" dirty="0" err="1"/>
              <a:t>Privatdozentin</a:t>
            </a:r>
            <a:r>
              <a:rPr lang="es-ES" sz="1600" dirty="0"/>
              <a:t>”, la segunda mujer en Alemania.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600" dirty="0"/>
              <a:t>Su lectura inaugural va ser: </a:t>
            </a:r>
            <a:r>
              <a:rPr lang="es-ES" sz="1600" dirty="0">
                <a:solidFill>
                  <a:srgbClr val="7030A0"/>
                </a:solidFill>
              </a:rPr>
              <a:t>“El significado de la radiactividad en los procesos cósmicos” </a:t>
            </a:r>
            <a:r>
              <a:rPr lang="es-ES" sz="1600" dirty="0"/>
              <a:t>fue incorrectamente publicada como “</a:t>
            </a:r>
            <a:r>
              <a:rPr lang="es-ES" sz="1600" dirty="0">
                <a:solidFill>
                  <a:srgbClr val="C00000"/>
                </a:solidFill>
              </a:rPr>
              <a:t>El significado de la radiactividad en los procesos cosméticos”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2F79E3-AD55-488D-9BB8-7246B59DC56E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711E9D-5ED4-4EFA-8A26-D17577F8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La física nuclear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3428" y="1925673"/>
            <a:ext cx="4295067" cy="4050792"/>
          </a:xfrm>
        </p:spPr>
        <p:txBody>
          <a:bodyPr/>
          <a:lstStyle/>
          <a:p>
            <a:pPr algn="just"/>
            <a:r>
              <a:rPr lang="es-ES" dirty="0"/>
              <a:t>El descubrimiento del neutrón por Chadwick en 1932 permitió comprender las partículas que habitaban en el núcleo. </a:t>
            </a:r>
          </a:p>
          <a:p>
            <a:pPr algn="just"/>
            <a:r>
              <a:rPr lang="es-ES" dirty="0"/>
              <a:t>Por su parte, gracias al desarrollo de nuevas técnicas, </a:t>
            </a:r>
            <a:r>
              <a:rPr lang="es-ES" dirty="0" err="1"/>
              <a:t>Meitner</a:t>
            </a:r>
            <a:r>
              <a:rPr lang="es-ES" dirty="0"/>
              <a:t> detectó por primera vez un positrón.</a:t>
            </a:r>
          </a:p>
          <a:p>
            <a:pPr algn="just"/>
            <a:r>
              <a:rPr lang="es-ES" dirty="0"/>
              <a:t>Se empezó a especular en la comunidad científica sobre la posibilitad de crear elementos más pesados que el uranio.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0" y="1733169"/>
            <a:ext cx="6962309" cy="391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20" y="5653125"/>
            <a:ext cx="8434125" cy="120487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7AE1C43-7A0C-43E4-A4B8-FAA4FB91F359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056B1165-33B9-4418-9E83-7248AD45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4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99638" cy="1609344"/>
          </a:xfrm>
        </p:spPr>
        <p:txBody>
          <a:bodyPr>
            <a:normAutofit/>
          </a:bodyPr>
          <a:lstStyle/>
          <a:p>
            <a:r>
              <a:rPr lang="es-ES" sz="4000" dirty="0"/>
              <a:t>El descubrimiento de la fisión nuclear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839755"/>
            <a:ext cx="10058400" cy="838825"/>
          </a:xfrm>
        </p:spPr>
        <p:txBody>
          <a:bodyPr/>
          <a:lstStyle/>
          <a:p>
            <a:r>
              <a:rPr lang="es-ES" dirty="0"/>
              <a:t>El descubrimiento en 1938 de que un neutrón podía partir en dos el núcleo de un átomo, representó para los científicos una auténtica sorpresa.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568225" y="2585621"/>
            <a:ext cx="4560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El descubrimiento de la fisión nuclear era el resultado de 4 años de investigación de </a:t>
            </a:r>
            <a:r>
              <a:rPr lang="es-ES" dirty="0" err="1"/>
              <a:t>Meitner</a:t>
            </a:r>
            <a:r>
              <a:rPr lang="es-ES" dirty="0"/>
              <a:t>, Hahn y </a:t>
            </a:r>
            <a:r>
              <a:rPr lang="es-ES" dirty="0" err="1"/>
              <a:t>Strassmann</a:t>
            </a:r>
            <a:r>
              <a:rPr lang="es-ES" dirty="0"/>
              <a:t> 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En 1939 Hahn y </a:t>
            </a:r>
            <a:r>
              <a:rPr lang="es-ES" dirty="0" err="1"/>
              <a:t>Strassmann</a:t>
            </a:r>
            <a:r>
              <a:rPr lang="es-ES" dirty="0"/>
              <a:t> anunciaban el descubrimiento sin hacer referencia a la decisiva aportación de Lise: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dirty="0"/>
              <a:t>El uranio-235 se divide en dos y emite entre dos y tres neutrones nuevos, estableciéndose así una reacción en cadena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64649" y="5373264"/>
            <a:ext cx="62217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algn="just"/>
            <a:r>
              <a:rPr lang="es-ES" sz="1200" dirty="0">
                <a:hlinkClick r:id="rId2"/>
              </a:rPr>
              <a:t>http://sol1776.blogspot.com.es/p/lise-meitner-discoverer-of-nuclear.html</a:t>
            </a:r>
            <a:endParaRPr lang="es-ES" sz="1200" dirty="0"/>
          </a:p>
          <a:p>
            <a:pPr algn="just"/>
            <a:endParaRPr lang="es-ES" sz="12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Lise fue la primera que entendió que </a:t>
            </a:r>
            <a:r>
              <a:rPr lang="es-ES" i="1" dirty="0"/>
              <a:t>E=mc</a:t>
            </a:r>
            <a:r>
              <a:rPr lang="es-ES" i="1" baseline="30000" dirty="0"/>
              <a:t>2</a:t>
            </a:r>
            <a:r>
              <a:rPr lang="es-ES" dirty="0"/>
              <a:t> explicaba la energía emitida en las reacciones nucleares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49" y="2445321"/>
            <a:ext cx="5603576" cy="317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2A6B335-65F8-4F4F-A6D7-942CE2D40F51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026920-981C-4049-9C13-8C648697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6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720422"/>
            <a:ext cx="10058400" cy="1609344"/>
          </a:xfrm>
        </p:spPr>
        <p:txBody>
          <a:bodyPr>
            <a:normAutofit/>
          </a:bodyPr>
          <a:lstStyle/>
          <a:p>
            <a:r>
              <a:rPr lang="es-ES" sz="4000" dirty="0"/>
              <a:t>premio nobel, 1944 </a:t>
            </a:r>
            <a:r>
              <a:rPr lang="es-ES" sz="4000" cap="none" dirty="0"/>
              <a:t>y</a:t>
            </a:r>
            <a:r>
              <a:rPr lang="es-ES" sz="4000" dirty="0"/>
              <a:t> viaje a EEUU 1946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526" y="996052"/>
            <a:ext cx="3126502" cy="269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438659" y="3913952"/>
            <a:ext cx="8431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En 1946 visita a su familia en EEUU, donde fue recibida en Washington con todos los honores.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Fue nombrada la mujer del año y el premio fue entregado por el presidente Truman.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En 1947 Otto Hahn recogió el Nobel y no menciono en absoluto los 30 años de colaboración con Lise.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9" y="2093976"/>
            <a:ext cx="2400300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3438659" y="2269301"/>
            <a:ext cx="491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Se concede el Premio Nobel de Química a Hahn en solitario por el descubrimiento de la fisión del uranio.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8732C79-68FE-475D-81C3-ED033536DCC5}"/>
              </a:ext>
            </a:extLst>
          </p:cNvPr>
          <p:cNvSpPr txBox="1">
            <a:spLocks/>
          </p:cNvSpPr>
          <p:nvPr/>
        </p:nvSpPr>
        <p:spPr>
          <a:xfrm>
            <a:off x="813405" y="189876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23EA4B-F517-40DC-87E9-4AC69418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1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		</a:t>
            </a:r>
            <a:r>
              <a:rPr lang="es-ES" sz="4000" dirty="0"/>
              <a:t>Reconocimiento de los méritos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07094" y="1660214"/>
            <a:ext cx="8425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/>
              <a:t>Recibió cinco doctorados </a:t>
            </a:r>
            <a:r>
              <a:rPr lang="es-ES" sz="2000" i="1" dirty="0"/>
              <a:t>honoris causa </a:t>
            </a:r>
            <a:r>
              <a:rPr lang="es-ES" sz="2000" dirty="0"/>
              <a:t>y varias condecoraciones</a:t>
            </a:r>
            <a:r>
              <a:rPr lang="es-ES" i="1" dirty="0"/>
              <a:t>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36985" y="2358921"/>
            <a:ext cx="1021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El premio de la cuidad de Viena a la ciencia en 1947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La Sociedad de Física Alemana le otorgó la medalla de oro Max Planck, en 1949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El premio Otto Hahn de Física y Química en 1955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La medalla Wilhelm </a:t>
            </a:r>
            <a:r>
              <a:rPr lang="es-ES" dirty="0" err="1"/>
              <a:t>Exner</a:t>
            </a:r>
            <a:r>
              <a:rPr lang="es-ES" dirty="0"/>
              <a:t> en 1960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La medalla Dorothea </a:t>
            </a:r>
            <a:r>
              <a:rPr lang="es-ES" dirty="0" err="1"/>
              <a:t>Schlözer</a:t>
            </a:r>
            <a:r>
              <a:rPr lang="es-ES" dirty="0"/>
              <a:t> de </a:t>
            </a:r>
            <a:r>
              <a:rPr lang="es-ES" dirty="0" err="1"/>
              <a:t>Göttingen</a:t>
            </a:r>
            <a:r>
              <a:rPr lang="es-ES" dirty="0"/>
              <a:t> en 1962 de la Sociedad Alemana de Física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En 1966, recibió el famoso premio Enrico Fermi compartido con </a:t>
            </a:r>
          </a:p>
          <a:p>
            <a:pPr algn="just"/>
            <a:r>
              <a:rPr lang="es-ES" dirty="0"/>
              <a:t>Hahn y </a:t>
            </a:r>
            <a:r>
              <a:rPr lang="es-ES" dirty="0" err="1"/>
              <a:t>Strassmann</a:t>
            </a: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En su honor se llamó Meitnerio al elemento química 109, creado </a:t>
            </a:r>
          </a:p>
          <a:p>
            <a:pPr algn="just"/>
            <a:r>
              <a:rPr lang="es-ES" dirty="0"/>
              <a:t>artificialmente en 1982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725" y="4995647"/>
            <a:ext cx="1647825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A24E9C2-2532-48E6-BD79-9E22D4D2E1D6}"/>
              </a:ext>
            </a:extLst>
          </p:cNvPr>
          <p:cNvSpPr txBox="1">
            <a:spLocks/>
          </p:cNvSpPr>
          <p:nvPr/>
        </p:nvSpPr>
        <p:spPr>
          <a:xfrm>
            <a:off x="813405" y="189876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C2E9AD9B-232A-4456-BFA7-39D00104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4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cap="none" dirty="0"/>
              <a:t>El final de una gran mujer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001413"/>
          </a:xfrm>
        </p:spPr>
        <p:txBody>
          <a:bodyPr/>
          <a:lstStyle/>
          <a:p>
            <a:r>
              <a:rPr lang="es-ES" dirty="0"/>
              <a:t>Oficialmente se retiró en 1947 (69 años), pero no fue hasta 1960 (82 años) que dejó de trabajar y se retiró a una pequeña casa de campo en Cambridge (Inglaterra)</a:t>
            </a:r>
          </a:p>
          <a:p>
            <a:r>
              <a:rPr lang="es-ES" dirty="0"/>
              <a:t>Muere el 27 de Octubre de 1968, apunto de cumplir los 90 años</a:t>
            </a:r>
          </a:p>
          <a:p>
            <a:r>
              <a:rPr lang="es-ES" dirty="0"/>
              <a:t>En su tumba se puede leer:</a:t>
            </a:r>
          </a:p>
          <a:p>
            <a:pPr marL="0" indent="0">
              <a:buNone/>
            </a:pPr>
            <a:r>
              <a:rPr lang="es-ES" dirty="0"/>
              <a:t>“</a:t>
            </a:r>
            <a:r>
              <a:rPr lang="es-ES" i="1" dirty="0"/>
              <a:t>Lise </a:t>
            </a:r>
            <a:r>
              <a:rPr lang="es-ES" i="1" dirty="0" err="1"/>
              <a:t>Meitner</a:t>
            </a:r>
            <a:r>
              <a:rPr lang="es-ES" i="1" dirty="0"/>
              <a:t>: una física que nunca perdió su humanidad”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04" y="2764971"/>
            <a:ext cx="1383429" cy="183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73" y="4150253"/>
            <a:ext cx="2248368" cy="241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3748878" y="4278519"/>
            <a:ext cx="582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prstClr val="black"/>
                </a:solidFill>
              </a:rPr>
              <a:t>Al igual que Marie Curie, fue icono feminista del s. XX por sus grades esfuerzos y logros</a:t>
            </a:r>
            <a:endParaRPr lang="es-ES" sz="2000" i="1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878" y="5570299"/>
            <a:ext cx="1486383" cy="99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5304964" y="5637891"/>
            <a:ext cx="4073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Monumento a Lise </a:t>
            </a:r>
            <a:r>
              <a:rPr lang="es-ES" dirty="0" err="1"/>
              <a:t>Meitner</a:t>
            </a:r>
            <a:r>
              <a:rPr lang="es-ES" dirty="0"/>
              <a:t> en el patio de la Universidad Humboldt, Berlín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009A3A1-D3D6-4367-A1FE-2C1A63517B9E}"/>
              </a:ext>
            </a:extLst>
          </p:cNvPr>
          <p:cNvSpPr txBox="1">
            <a:spLocks/>
          </p:cNvSpPr>
          <p:nvPr/>
        </p:nvSpPr>
        <p:spPr>
          <a:xfrm>
            <a:off x="813405" y="189876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B4F8DC9-1E5B-46F6-BE68-5426A185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5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2520" y="1097493"/>
            <a:ext cx="9966960" cy="3035808"/>
          </a:xfrm>
        </p:spPr>
        <p:txBody>
          <a:bodyPr/>
          <a:lstStyle/>
          <a:p>
            <a:r>
              <a:rPr lang="es-ES" sz="6600" dirty="0"/>
              <a:t>Timeline: mujeres en la física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9936" y="4277464"/>
            <a:ext cx="6231065" cy="1483043"/>
          </a:xfrm>
        </p:spPr>
        <p:txBody>
          <a:bodyPr>
            <a:normAutofit fontScale="47500" lnSpcReduction="20000"/>
          </a:bodyPr>
          <a:lstStyle/>
          <a:p>
            <a:r>
              <a:rPr lang="es-ES" sz="7600" dirty="0" err="1"/>
              <a:t>Chien-Shiung</a:t>
            </a:r>
            <a:r>
              <a:rPr lang="es-ES" sz="7600" dirty="0"/>
              <a:t> Wu</a:t>
            </a:r>
            <a:r>
              <a:rPr lang="es-ES" sz="11100" dirty="0"/>
              <a:t>,</a:t>
            </a:r>
          </a:p>
          <a:p>
            <a:r>
              <a:rPr lang="es-ES" sz="4200" dirty="0"/>
              <a:t>PRIMERA DAMA DE FÍSICA</a:t>
            </a:r>
          </a:p>
          <a:p>
            <a:r>
              <a:rPr lang="es-ES" sz="3600" dirty="0"/>
              <a:t> </a:t>
            </a:r>
            <a:endParaRPr lang="es-ES" sz="2000" dirty="0"/>
          </a:p>
        </p:txBody>
      </p:sp>
      <p:pic>
        <p:nvPicPr>
          <p:cNvPr id="3074" name="Picture 2" descr="Resultado de imagen de chien shiung wu">
            <a:extLst>
              <a:ext uri="{FF2B5EF4-FFF2-40B4-BE49-F238E27FC236}">
                <a16:creationId xmlns:a16="http://schemas.microsoft.com/office/drawing/2014/main" id="{980DDF1B-3DF4-4470-9578-686F49F7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31657"/>
            <a:ext cx="2100261" cy="32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C025F94-7149-4C7A-A98F-6A37EF1B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1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7" y="2093976"/>
            <a:ext cx="10572653" cy="4050792"/>
          </a:xfrm>
        </p:spPr>
        <p:txBody>
          <a:bodyPr>
            <a:normAutofit/>
          </a:bodyPr>
          <a:lstStyle/>
          <a:p>
            <a:r>
              <a:rPr lang="es-ES" sz="2800" dirty="0"/>
              <a:t>A lo largo de la Historia……………………………………. 3</a:t>
            </a:r>
          </a:p>
          <a:p>
            <a:r>
              <a:rPr lang="es-ES" sz="2800" dirty="0"/>
              <a:t>Time Line…………………………………………………….. 5</a:t>
            </a:r>
          </a:p>
          <a:p>
            <a:pPr lvl="1"/>
            <a:r>
              <a:rPr lang="es-ES" sz="2600" dirty="0"/>
              <a:t>Lise </a:t>
            </a:r>
            <a:r>
              <a:rPr lang="es-ES" sz="2600" dirty="0" err="1"/>
              <a:t>Meitner</a:t>
            </a:r>
            <a:r>
              <a:rPr lang="es-ES" sz="2600" dirty="0"/>
              <a:t>……………………………………………… 7</a:t>
            </a:r>
          </a:p>
          <a:p>
            <a:pPr lvl="1"/>
            <a:r>
              <a:rPr lang="es-ES" sz="2600" dirty="0" err="1"/>
              <a:t>Chien</a:t>
            </a:r>
            <a:r>
              <a:rPr lang="es-ES" sz="2600" dirty="0"/>
              <a:t> </a:t>
            </a:r>
            <a:r>
              <a:rPr lang="es-ES" sz="2600" dirty="0" err="1"/>
              <a:t>Shiung</a:t>
            </a:r>
            <a:r>
              <a:rPr lang="es-ES" sz="2600" dirty="0"/>
              <a:t> Wu……………………………………...... 19</a:t>
            </a:r>
          </a:p>
          <a:p>
            <a:pPr lvl="1"/>
            <a:r>
              <a:rPr lang="es-ES" sz="2600" dirty="0"/>
              <a:t>Katherine Johnson………………………………………. 27</a:t>
            </a:r>
          </a:p>
          <a:p>
            <a:r>
              <a:rPr lang="es-ES" sz="2800" dirty="0"/>
              <a:t>Conclusión: ¿ Y ahora qué?........................................... </a:t>
            </a:r>
          </a:p>
          <a:p>
            <a:pPr marL="0" indent="0">
              <a:buNone/>
            </a:pPr>
            <a:endParaRPr lang="es-ES" sz="2800" dirty="0"/>
          </a:p>
          <a:p>
            <a:pPr marL="274320" lvl="1" indent="0">
              <a:buNone/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66D23B-5095-43AE-B906-1E2EC3D2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481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54908"/>
            <a:ext cx="5138352" cy="1130043"/>
          </a:xfrm>
        </p:spPr>
        <p:txBody>
          <a:bodyPr>
            <a:normAutofit/>
          </a:bodyPr>
          <a:lstStyle/>
          <a:p>
            <a:r>
              <a:rPr lang="es-ES" sz="4000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3336" y="4159928"/>
            <a:ext cx="7710615" cy="2401509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r>
              <a:rPr lang="es-ES" dirty="0"/>
              <a:t>EEUU</a:t>
            </a:r>
          </a:p>
          <a:p>
            <a:pPr lvl="1"/>
            <a:r>
              <a:rPr lang="es-ES" dirty="0"/>
              <a:t>1936 EEUU financia su programa de física</a:t>
            </a:r>
          </a:p>
          <a:p>
            <a:pPr lvl="1"/>
            <a:r>
              <a:rPr lang="es-ES" dirty="0" err="1"/>
              <a:t>Ernest</a:t>
            </a:r>
            <a:r>
              <a:rPr lang="es-ES" dirty="0"/>
              <a:t> Lawrence y Robert </a:t>
            </a:r>
            <a:r>
              <a:rPr lang="es-ES" dirty="0" err="1"/>
              <a:t>Oppenheimer</a:t>
            </a:r>
            <a:r>
              <a:rPr lang="es-ES" dirty="0"/>
              <a:t> convierten Berkeley en el epicentro de la investigación atómica</a:t>
            </a:r>
          </a:p>
          <a:p>
            <a:pPr lvl="1"/>
            <a:r>
              <a:rPr lang="es-ES" dirty="0"/>
              <a:t>Ataque de Pearl Harbor (1941)</a:t>
            </a:r>
          </a:p>
          <a:p>
            <a:pPr lvl="1"/>
            <a:r>
              <a:rPr lang="es-ES" dirty="0"/>
              <a:t>Segunda Guerra Mundial (1939-1945) Proyecto Manhattan</a:t>
            </a:r>
          </a:p>
          <a:p>
            <a:pPr lvl="1"/>
            <a:r>
              <a:rPr lang="es-ES" dirty="0"/>
              <a:t>Mujeres no podían ser profesoras de universidad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05317"/>
            <a:ext cx="3295136" cy="21624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59" y="1476938"/>
            <a:ext cx="3426160" cy="22593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15449" y="654908"/>
            <a:ext cx="1421027" cy="63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9406" y="1834548"/>
            <a:ext cx="7710615" cy="194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marR="0" lvl="0" indent="-182880" defTabSz="9144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1900" dirty="0"/>
              <a:t>China</a:t>
            </a:r>
          </a:p>
          <a:p>
            <a:pPr marR="0" lvl="1" indent="-182880" defTabSz="914400" fontAlgn="auto">
              <a:lnSpc>
                <a:spcPct val="8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1700" dirty="0"/>
              <a:t>1911 Revolución China e implantación de la República</a:t>
            </a:r>
          </a:p>
          <a:p>
            <a:pPr marR="0" lvl="1" indent="-182880" defTabSz="914400" fontAlgn="auto">
              <a:lnSpc>
                <a:spcPct val="8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1700" dirty="0"/>
              <a:t>Las decisiones las toma la persona mayor de edad de la familia</a:t>
            </a:r>
          </a:p>
          <a:p>
            <a:pPr marR="0" lvl="1" indent="-182880" defTabSz="914400" fontAlgn="auto">
              <a:lnSpc>
                <a:spcPct val="8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1700" dirty="0"/>
              <a:t>Las mujeres no tienen derecho a la educación</a:t>
            </a:r>
          </a:p>
          <a:p>
            <a:pPr marR="0" lvl="1" indent="-182880" defTabSz="914400" fontAlgn="auto">
              <a:lnSpc>
                <a:spcPct val="8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1700" dirty="0"/>
              <a:t>No existían programas de post-doctorado en las universidades chinas</a:t>
            </a:r>
          </a:p>
          <a:p>
            <a:pPr marR="0" lvl="1" indent="-182880" defTabSz="914400" fontAlgn="auto">
              <a:lnSpc>
                <a:spcPct val="8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1700" dirty="0"/>
              <a:t>En 1930 una manifestación estudiantil ocupa la mansión presidencial en </a:t>
            </a:r>
            <a:r>
              <a:rPr lang="es-ES" sz="1700" dirty="0" err="1"/>
              <a:t>Nanking</a:t>
            </a:r>
            <a:r>
              <a:rPr lang="es-ES" sz="1700" dirty="0"/>
              <a:t> para exigir el acceso de las mujeres a la universidad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8221FDB-4B5C-4150-AD99-97BA766EC328}"/>
              </a:ext>
            </a:extLst>
          </p:cNvPr>
          <p:cNvSpPr txBox="1">
            <a:spLocks/>
          </p:cNvSpPr>
          <p:nvPr/>
        </p:nvSpPr>
        <p:spPr>
          <a:xfrm>
            <a:off x="639406" y="245562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</a:t>
            </a:r>
            <a:r>
              <a:rPr lang="es-ES" sz="2000" dirty="0" err="1">
                <a:solidFill>
                  <a:schemeClr val="bg1"/>
                </a:solidFill>
              </a:rPr>
              <a:t>Chien-shiung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wu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8EC9DB46-897B-4857-BF67-0A312BB4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17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363" y="640875"/>
            <a:ext cx="4219575" cy="866648"/>
          </a:xfrm>
        </p:spPr>
        <p:txBody>
          <a:bodyPr/>
          <a:lstStyle/>
          <a:p>
            <a:r>
              <a:rPr lang="es-ES" sz="4000" dirty="0"/>
              <a:t>Vida</a:t>
            </a:r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1676" y="4559641"/>
            <a:ext cx="8427308" cy="1977082"/>
          </a:xfrm>
        </p:spPr>
        <p:txBody>
          <a:bodyPr>
            <a:normAutofit/>
          </a:bodyPr>
          <a:lstStyle/>
          <a:p>
            <a:r>
              <a:rPr lang="es-ES" dirty="0"/>
              <a:t>En 1936 viaja a EEUU para continuar sus estudios y comienza a trabajar en Berkeley (en el equipo de investigación del Laboratorio de Radicación de la Universidad de California)</a:t>
            </a:r>
          </a:p>
          <a:p>
            <a:r>
              <a:rPr lang="es-ES" dirty="0"/>
              <a:t>Obtiene el doctorado en 1940</a:t>
            </a:r>
          </a:p>
          <a:p>
            <a:r>
              <a:rPr lang="es-ES" dirty="0"/>
              <a:t>En 1941 se casa con </a:t>
            </a:r>
            <a:r>
              <a:rPr lang="es-ES" dirty="0" err="1"/>
              <a:t>Luke</a:t>
            </a:r>
            <a:r>
              <a:rPr lang="es-ES" dirty="0"/>
              <a:t> </a:t>
            </a:r>
            <a:r>
              <a:rPr lang="es-ES" dirty="0" err="1"/>
              <a:t>Chia-Liu</a:t>
            </a:r>
            <a:r>
              <a:rPr lang="es-ES" dirty="0"/>
              <a:t> Yuan y se trasladan a la costa este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33" y="1626679"/>
            <a:ext cx="3339351" cy="19152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59642"/>
            <a:ext cx="2451368" cy="19770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8200" y="1507523"/>
            <a:ext cx="79350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Nace en </a:t>
            </a:r>
            <a:r>
              <a:rPr lang="es-ES" sz="2000" dirty="0" err="1"/>
              <a:t>Shanghai</a:t>
            </a:r>
            <a:r>
              <a:rPr lang="es-ES" sz="2000" dirty="0"/>
              <a:t> en 1912</a:t>
            </a:r>
          </a:p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Estudia en la primera escuela femenina de la región</a:t>
            </a:r>
          </a:p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Se gradúa como maestra en </a:t>
            </a:r>
            <a:r>
              <a:rPr lang="es-ES" sz="2000" dirty="0" err="1"/>
              <a:t>Suzhou</a:t>
            </a:r>
            <a:endParaRPr lang="es-ES" sz="2000" dirty="0"/>
          </a:p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En 1934 se gradúa en Física en la Universidad Central de Nanjing </a:t>
            </a:r>
          </a:p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Investigación en Cristalografía de Rayos X en la Academia de Ciencias de </a:t>
            </a:r>
            <a:r>
              <a:rPr lang="es-ES" sz="2000" dirty="0" err="1"/>
              <a:t>Shanghai</a:t>
            </a:r>
            <a:endParaRPr lang="es-ES" sz="20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86172C4-5534-4FB9-9184-DF283B50BDC2}"/>
              </a:ext>
            </a:extLst>
          </p:cNvPr>
          <p:cNvSpPr txBox="1">
            <a:spLocks/>
          </p:cNvSpPr>
          <p:nvPr/>
        </p:nvSpPr>
        <p:spPr>
          <a:xfrm>
            <a:off x="653693" y="210809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</a:t>
            </a:r>
            <a:r>
              <a:rPr lang="es-ES" sz="2000" dirty="0" err="1">
                <a:solidFill>
                  <a:schemeClr val="bg1"/>
                </a:solidFill>
              </a:rPr>
              <a:t>Chien-shiung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wu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77CA5-2DD7-495F-A91F-78D4BE47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2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9" y="641087"/>
            <a:ext cx="2305050" cy="1277938"/>
          </a:xfrm>
        </p:spPr>
        <p:txBody>
          <a:bodyPr>
            <a:normAutofit/>
          </a:bodyPr>
          <a:lstStyle/>
          <a:p>
            <a:r>
              <a:rPr lang="es-ES" sz="4000" dirty="0"/>
              <a:t>Vida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46659"/>
            <a:ext cx="10515600" cy="3211341"/>
          </a:xfrm>
        </p:spPr>
        <p:txBody>
          <a:bodyPr>
            <a:normAutofit/>
          </a:bodyPr>
          <a:lstStyle/>
          <a:p>
            <a:r>
              <a:rPr lang="es-ES" dirty="0"/>
              <a:t>Desde 1946 fue investigadora asociada en la Universidad de Columbia y, años después, profesora asociada</a:t>
            </a:r>
          </a:p>
          <a:p>
            <a:r>
              <a:rPr lang="es-ES" dirty="0"/>
              <a:t>En 1958 fue ascendida a profesora titular en física en la universidad de Columbia</a:t>
            </a:r>
          </a:p>
          <a:p>
            <a:r>
              <a:rPr lang="es-ES" dirty="0"/>
              <a:t>En 1965 publica su libro “Beta </a:t>
            </a:r>
            <a:r>
              <a:rPr lang="es-ES" dirty="0" err="1"/>
              <a:t>decay</a:t>
            </a:r>
            <a:r>
              <a:rPr lang="es-ES" dirty="0"/>
              <a:t>”</a:t>
            </a:r>
          </a:p>
          <a:p>
            <a:r>
              <a:rPr lang="es-ES" dirty="0"/>
              <a:t>En 1972 fue catedrática de física de la universidad de Columbia, combinando la docencia con la investigación hasta que se jubiló en 1981</a:t>
            </a:r>
          </a:p>
          <a:p>
            <a:r>
              <a:rPr lang="es-ES" dirty="0"/>
              <a:t>Murió en 1997 a los 84 años de edad en Manhattan, Nueva York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" y="829656"/>
            <a:ext cx="3357736" cy="26494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15326" y="1277281"/>
            <a:ext cx="5323445" cy="186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En la universidad de Princeton, Nueva Jersey, fue la primera mujer docente de Física</a:t>
            </a:r>
          </a:p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Trabaja en el Proyecto Manhattan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F74A5B8-FF97-4059-ADC9-9D12FE6C8BB5}"/>
              </a:ext>
            </a:extLst>
          </p:cNvPr>
          <p:cNvSpPr txBox="1">
            <a:spLocks/>
          </p:cNvSpPr>
          <p:nvPr/>
        </p:nvSpPr>
        <p:spPr>
          <a:xfrm>
            <a:off x="639406" y="245562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</a:t>
            </a:r>
            <a:r>
              <a:rPr lang="es-ES" sz="2000" dirty="0" err="1">
                <a:solidFill>
                  <a:schemeClr val="bg1"/>
                </a:solidFill>
              </a:rPr>
              <a:t>Chien-shiung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wu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1BDF4BF-62CF-4B23-8772-2F51201D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3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70745"/>
            <a:ext cx="6019800" cy="1206114"/>
          </a:xfrm>
        </p:spPr>
        <p:txBody>
          <a:bodyPr>
            <a:normAutofit/>
          </a:bodyPr>
          <a:lstStyle/>
          <a:p>
            <a:r>
              <a:rPr lang="es-ES" sz="4000" dirty="0"/>
              <a:t>Carrera científica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13366"/>
            <a:ext cx="10455876" cy="3373395"/>
          </a:xfrm>
        </p:spPr>
        <p:txBody>
          <a:bodyPr>
            <a:normAutofit/>
          </a:bodyPr>
          <a:lstStyle/>
          <a:p>
            <a:r>
              <a:rPr lang="es-ES" dirty="0"/>
              <a:t>Hizo el doctorado sobre la Estructura Cristalina por difracción de Rayos X </a:t>
            </a:r>
          </a:p>
          <a:p>
            <a:r>
              <a:rPr lang="es-ES" dirty="0"/>
              <a:t>Estudió los productos de la fisión nuclear del uranio-235, lo que le permitió investigar con más detalle la interacción de las fuerzas nucleares</a:t>
            </a:r>
          </a:p>
          <a:p>
            <a:pPr lvl="0"/>
            <a:r>
              <a:rPr lang="es-ES" dirty="0">
                <a:solidFill>
                  <a:prstClr val="black"/>
                </a:solidFill>
              </a:rPr>
              <a:t>Participó en el Proyecto Manhattan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Trabajó en el enriquecimiento de uranio por difusión gaseosa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Realizó experimentos que fueron necesarios en el diseño de los reactores nucleares entonces en desarrollo</a:t>
            </a:r>
          </a:p>
          <a:p>
            <a:r>
              <a:rPr lang="es-ES" dirty="0"/>
              <a:t>Confirmó la validez de la teoría de Fermi de la desintegración beta</a:t>
            </a:r>
          </a:p>
          <a:p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27" y="4843849"/>
            <a:ext cx="2857500" cy="16383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02002" y="6482149"/>
            <a:ext cx="10775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https://losmundosdebrana.com/2014/02/24/chien-shiung-wu-la-gran-fisica-experimental-i-primeras-conquistas/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3DBEAE-C3B2-448F-8B6E-03447AD386F5}"/>
              </a:ext>
            </a:extLst>
          </p:cNvPr>
          <p:cNvSpPr txBox="1">
            <a:spLocks/>
          </p:cNvSpPr>
          <p:nvPr/>
        </p:nvSpPr>
        <p:spPr>
          <a:xfrm>
            <a:off x="639406" y="245562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</a:t>
            </a:r>
            <a:r>
              <a:rPr lang="es-ES" sz="2000" dirty="0" err="1">
                <a:solidFill>
                  <a:schemeClr val="bg1"/>
                </a:solidFill>
              </a:rPr>
              <a:t>Chien-shiung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wu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076DBE-8009-4547-B40E-AB17A735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93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Carrera Científica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050" y="1714944"/>
            <a:ext cx="8339781" cy="3757170"/>
          </a:xfrm>
        </p:spPr>
        <p:txBody>
          <a:bodyPr>
            <a:normAutofit/>
          </a:bodyPr>
          <a:lstStyle/>
          <a:p>
            <a:r>
              <a:rPr lang="es-ES" sz="1800" dirty="0"/>
              <a:t>Demostración experimental de la falta de conservación de paridad en la fuerza nuclear débil</a:t>
            </a:r>
          </a:p>
          <a:p>
            <a:r>
              <a:rPr lang="es-ES" sz="1800" dirty="0"/>
              <a:t>En 1958 demostró experimentalmente el fenómeno conocido como “magnetismo débil”</a:t>
            </a:r>
          </a:p>
          <a:p>
            <a:r>
              <a:rPr lang="es-ES" sz="1800" dirty="0"/>
              <a:t>Estudió la desintegración doble beta</a:t>
            </a:r>
          </a:p>
          <a:p>
            <a:r>
              <a:rPr lang="es-ES" sz="1800" dirty="0"/>
              <a:t>Trabajó con átomos exóticos, lo que le permitió determinar la masa de los antiprotones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83" y="1648894"/>
            <a:ext cx="2074727" cy="29889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57" y="3736315"/>
            <a:ext cx="3484655" cy="265267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3475" y="6388992"/>
            <a:ext cx="798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https://mujeresconciencia.com/2016/06/13/chien-shiung-wu-la-gran-fisica-experimental/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5170E1E-471C-483E-95DC-0507820766E0}"/>
              </a:ext>
            </a:extLst>
          </p:cNvPr>
          <p:cNvSpPr txBox="1">
            <a:spLocks/>
          </p:cNvSpPr>
          <p:nvPr/>
        </p:nvSpPr>
        <p:spPr>
          <a:xfrm>
            <a:off x="639406" y="245562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</a:t>
            </a:r>
            <a:r>
              <a:rPr lang="es-ES" sz="2000" dirty="0" err="1">
                <a:solidFill>
                  <a:schemeClr val="bg1"/>
                </a:solidFill>
              </a:rPr>
              <a:t>Chien-shiung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wu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92F7F-88C9-410E-9AA7-B5C727DB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1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Aportación a la física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8098"/>
            <a:ext cx="10515600" cy="1927654"/>
          </a:xfrm>
        </p:spPr>
        <p:txBody>
          <a:bodyPr>
            <a:normAutofit/>
          </a:bodyPr>
          <a:lstStyle/>
          <a:p>
            <a:endParaRPr lang="es-ES" dirty="0"/>
          </a:p>
          <a:p>
            <a:pPr algn="just"/>
            <a:r>
              <a:rPr lang="es-ES" dirty="0"/>
              <a:t>Lucha contra los prejuicios de género</a:t>
            </a:r>
          </a:p>
          <a:p>
            <a:pPr algn="just"/>
            <a:r>
              <a:rPr lang="es-ES" dirty="0"/>
              <a:t>Pone de manifiesto la importancia de la física experimental</a:t>
            </a:r>
          </a:p>
          <a:p>
            <a:pPr algn="just"/>
            <a:r>
              <a:rPr lang="es-ES" dirty="0"/>
              <a:t>Primera mujer docente de física en la universidad de Princeton. Primera profesora titular en Columbia.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946"/>
            <a:ext cx="2842054" cy="28420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44384" y="3785213"/>
            <a:ext cx="89571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marR="0" lvl="0" indent="-18288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Noemie </a:t>
            </a:r>
            <a:r>
              <a:rPr lang="es-ES" sz="2000" dirty="0" err="1"/>
              <a:t>Koller</a:t>
            </a:r>
            <a:r>
              <a:rPr lang="es-ES" sz="2000" dirty="0"/>
              <a:t>, investigadora en física nuclear, escribió: </a:t>
            </a:r>
          </a:p>
          <a:p>
            <a:pPr marL="182880" marR="0" lvl="0" indent="-18288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“Ha habido un gran avance en la ciencia desde que </a:t>
            </a:r>
            <a:r>
              <a:rPr lang="es-ES" sz="2000" dirty="0" err="1"/>
              <a:t>Chien-Shiung</a:t>
            </a:r>
            <a:r>
              <a:rPr lang="es-ES" sz="2000" dirty="0"/>
              <a:t> llegó a California, tanto en física como en el reconocimiento de la mujer como una profesional, y todo ello gracias a su perseverancia, lucidez y destreza, que solo una mujer como ella podía tener. Siempre recordaremos su espíritu y su dedicación a la ciencia como un ejemplo para todas nosotras”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CA8A81-309F-46FF-9665-BBB912263667}"/>
              </a:ext>
            </a:extLst>
          </p:cNvPr>
          <p:cNvSpPr txBox="1">
            <a:spLocks/>
          </p:cNvSpPr>
          <p:nvPr/>
        </p:nvSpPr>
        <p:spPr>
          <a:xfrm>
            <a:off x="639406" y="245562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</a:t>
            </a:r>
            <a:r>
              <a:rPr lang="es-ES" sz="2000" dirty="0" err="1">
                <a:solidFill>
                  <a:schemeClr val="bg1"/>
                </a:solidFill>
              </a:rPr>
              <a:t>Chien-shiung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wu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0CE6266-B3AC-434F-A7CB-3644E83E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8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Reconocimientos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1573" y="1729946"/>
            <a:ext cx="5920946" cy="286676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Fue miembro de:</a:t>
            </a:r>
          </a:p>
          <a:p>
            <a:pPr lvl="1"/>
            <a:r>
              <a:rPr lang="es-ES" dirty="0"/>
              <a:t>Academia de las Ciencias de China </a:t>
            </a:r>
          </a:p>
          <a:p>
            <a:pPr lvl="1"/>
            <a:r>
              <a:rPr lang="es-ES" dirty="0"/>
              <a:t>Academia de las Ciencias de Estados Unidos </a:t>
            </a:r>
          </a:p>
          <a:p>
            <a:pPr lvl="1"/>
            <a:r>
              <a:rPr lang="es-ES" dirty="0"/>
              <a:t>Primera mujer Presidenta de la Sociedad Americana de Física (1975)</a:t>
            </a:r>
          </a:p>
          <a:p>
            <a:pPr marL="0" lvl="0" indent="0">
              <a:buNone/>
            </a:pPr>
            <a:r>
              <a:rPr lang="es-ES" dirty="0"/>
              <a:t>• Doctorados honoris causa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Yale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Harvard </a:t>
            </a:r>
          </a:p>
          <a:p>
            <a:pPr lvl="1"/>
            <a:r>
              <a:rPr lang="es-ES" dirty="0">
                <a:solidFill>
                  <a:prstClr val="black"/>
                </a:solidFill>
              </a:rPr>
              <a:t>Princeton (Primero concedido a una mujer)</a:t>
            </a:r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42" y="1015178"/>
            <a:ext cx="4379633" cy="359951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38200" y="4596714"/>
            <a:ext cx="109625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No consiguió el premio Nobel, pero si el resto de premios importantes en física</a:t>
            </a:r>
          </a:p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Recibió la Medalla Nacional de las Ciencias de los Estados Unidos</a:t>
            </a:r>
          </a:p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Un asteroide desde 1990 lleva su nombre</a:t>
            </a:r>
          </a:p>
          <a:p>
            <a:pPr marL="182880" marR="0" lvl="0" indent="-182880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/>
              <a:t>En china está muy reconocida por sus logros científicos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856DF87-39FE-4EEB-88B4-F54FC94740D5}"/>
              </a:ext>
            </a:extLst>
          </p:cNvPr>
          <p:cNvSpPr txBox="1">
            <a:spLocks/>
          </p:cNvSpPr>
          <p:nvPr/>
        </p:nvSpPr>
        <p:spPr>
          <a:xfrm>
            <a:off x="639406" y="245562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</a:t>
            </a:r>
            <a:r>
              <a:rPr lang="es-ES" sz="2000" dirty="0" err="1">
                <a:solidFill>
                  <a:schemeClr val="bg1"/>
                </a:solidFill>
              </a:rPr>
              <a:t>Chien-shiung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wu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870B68E-2909-4007-B787-F1E50F63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2520" y="1097493"/>
            <a:ext cx="9966960" cy="3035808"/>
          </a:xfrm>
        </p:spPr>
        <p:txBody>
          <a:bodyPr/>
          <a:lstStyle/>
          <a:p>
            <a:r>
              <a:rPr lang="es-ES" sz="6600" dirty="0"/>
              <a:t>Timeline: mujeres en la física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600" b="1" dirty="0"/>
              <a:t>KATHERINE JOHNSON, La </a:t>
            </a:r>
          </a:p>
          <a:p>
            <a:r>
              <a:rPr lang="es-ES" sz="3600" b="1" dirty="0"/>
              <a:t>Calculadora Humana.</a:t>
            </a:r>
            <a:endParaRPr lang="es-ES" sz="2000" dirty="0"/>
          </a:p>
        </p:txBody>
      </p:sp>
      <p:pic>
        <p:nvPicPr>
          <p:cNvPr id="1026" name="Picture 2" descr="Resultado de imagen de katherine johnson">
            <a:extLst>
              <a:ext uri="{FF2B5EF4-FFF2-40B4-BE49-F238E27FC236}">
                <a16:creationId xmlns:a16="http://schemas.microsoft.com/office/drawing/2014/main" id="{3D4BD00F-E660-4A8B-B4B9-3FA1C42F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37" y="3060891"/>
            <a:ext cx="2328326" cy="29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88006A-A071-49B4-836D-D8DA36D4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86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Introducción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069848" y="4533504"/>
            <a:ext cx="10058400" cy="2036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just">
              <a:buFont typeface="Wingdings" pitchFamily="2" charset="2"/>
              <a:buNone/>
            </a:pPr>
            <a:endParaRPr lang="es-ES" dirty="0"/>
          </a:p>
          <a:p>
            <a:pPr marL="274320" lvl="1" indent="0" algn="just">
              <a:buFont typeface="Wingdings" pitchFamily="2" charset="2"/>
              <a:buNone/>
            </a:pPr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8FE360-110E-414D-B6CA-C5F32E388FB4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Katherine </a:t>
            </a:r>
            <a:r>
              <a:rPr lang="es-ES" sz="2000" dirty="0" err="1">
                <a:solidFill>
                  <a:schemeClr val="bg1"/>
                </a:solidFill>
              </a:rPr>
              <a:t>johnson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91F46F5-2678-47F4-84B6-31DA6B4B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16" y="2121407"/>
            <a:ext cx="9415974" cy="2642617"/>
          </a:xfrm>
        </p:spPr>
        <p:txBody>
          <a:bodyPr/>
          <a:lstStyle/>
          <a:p>
            <a:pPr algn="just"/>
            <a:r>
              <a:rPr lang="es-ES" dirty="0"/>
              <a:t>En los años 50, a pesar de las leyes de segregación racial que imperaban en Estados Unidos, la afroamericana </a:t>
            </a:r>
            <a:r>
              <a:rPr lang="es-ES" dirty="0">
                <a:solidFill>
                  <a:srgbClr val="7030A0"/>
                </a:solidFill>
              </a:rPr>
              <a:t>Katherine Johnson </a:t>
            </a:r>
            <a:r>
              <a:rPr lang="es-ES" dirty="0"/>
              <a:t>logró hacerse un hueco en la</a:t>
            </a:r>
            <a:r>
              <a:rPr lang="es-ES" dirty="0">
                <a:solidFill>
                  <a:srgbClr val="7030A0"/>
                </a:solidFill>
              </a:rPr>
              <a:t> NASA </a:t>
            </a:r>
            <a:r>
              <a:rPr lang="es-ES" dirty="0"/>
              <a:t>como </a:t>
            </a:r>
            <a:r>
              <a:rPr lang="es-ES" dirty="0">
                <a:solidFill>
                  <a:srgbClr val="7030A0"/>
                </a:solidFill>
              </a:rPr>
              <a:t>calculadora</a:t>
            </a:r>
            <a:r>
              <a:rPr lang="es-ES" dirty="0"/>
              <a:t>. Entre otras labores relevantes, ella se encargó de los cálculos que llevarían al hombre a la </a:t>
            </a:r>
            <a:r>
              <a:rPr lang="es-ES" dirty="0">
                <a:solidFill>
                  <a:srgbClr val="7030A0"/>
                </a:solidFill>
              </a:rPr>
              <a:t>Luna.</a:t>
            </a:r>
          </a:p>
        </p:txBody>
      </p:sp>
      <p:pic>
        <p:nvPicPr>
          <p:cNvPr id="2052" name="Picture 4" descr="Resultado de imagen de Luna">
            <a:extLst>
              <a:ext uri="{FF2B5EF4-FFF2-40B4-BE49-F238E27FC236}">
                <a16:creationId xmlns:a16="http://schemas.microsoft.com/office/drawing/2014/main" id="{9F814F4D-8FFE-48EC-856D-B81C939C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82" y="3754120"/>
            <a:ext cx="3396468" cy="1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A082B92-7955-4DF0-97EE-45DC4E26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43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biografía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7" y="1773063"/>
            <a:ext cx="10052305" cy="4487060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es-ES" dirty="0"/>
              <a:t>26 de agosto de 1918 en </a:t>
            </a:r>
            <a:r>
              <a:rPr lang="es-ES" b="1" dirty="0"/>
              <a:t>White </a:t>
            </a:r>
            <a:r>
              <a:rPr lang="es-ES" b="1" dirty="0" err="1"/>
              <a:t>Sulphur</a:t>
            </a:r>
            <a:r>
              <a:rPr lang="es-ES" b="1" dirty="0"/>
              <a:t> Springs</a:t>
            </a:r>
            <a:r>
              <a:rPr lang="es-ES" dirty="0"/>
              <a:t>, Virginia Occidental.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/>
              <a:t>Desde pequeñita demostró su talento para las matemáticas. (Lo contaba todo)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/>
              <a:t>Desgraciadamente </a:t>
            </a:r>
            <a:r>
              <a:rPr lang="es-ES" b="1" dirty="0"/>
              <a:t>las leyes de segregación racial </a:t>
            </a:r>
            <a:r>
              <a:rPr lang="es-ES" dirty="0"/>
              <a:t>que imperaban en los Estados Unidos en aquella época hacían que una afroamericana no pudiera estudiar más allá de octavo curso en su condado natal.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/>
              <a:t>Los progenitores de Katherine decidieron mudarse a </a:t>
            </a:r>
            <a:r>
              <a:rPr lang="es-ES" dirty="0" err="1"/>
              <a:t>Institute</a:t>
            </a:r>
            <a:r>
              <a:rPr lang="es-ES" dirty="0"/>
              <a:t>(Carolina del Norte), donde estaba el </a:t>
            </a:r>
            <a:r>
              <a:rPr lang="es-ES" b="1" dirty="0"/>
              <a:t>West Virginia </a:t>
            </a:r>
            <a:r>
              <a:rPr lang="es-ES" b="1" dirty="0" err="1"/>
              <a:t>Colored</a:t>
            </a:r>
            <a:r>
              <a:rPr lang="es-ES" b="1" dirty="0"/>
              <a:t> </a:t>
            </a:r>
            <a:r>
              <a:rPr lang="es-ES" b="1" dirty="0" err="1"/>
              <a:t>Institute</a:t>
            </a:r>
            <a:r>
              <a:rPr lang="es-ES" b="1" dirty="0"/>
              <a:t> </a:t>
            </a:r>
            <a:r>
              <a:rPr lang="es-ES" dirty="0"/>
              <a:t>para afroamericanos. Donde se graduó a los </a:t>
            </a:r>
            <a:r>
              <a:rPr lang="es-ES" dirty="0">
                <a:solidFill>
                  <a:srgbClr val="7030A0"/>
                </a:solidFill>
              </a:rPr>
              <a:t>14 años.</a:t>
            </a:r>
          </a:p>
          <a:p>
            <a:pPr lvl="1" algn="just"/>
            <a:endParaRPr lang="es-ES" dirty="0">
              <a:solidFill>
                <a:srgbClr val="7030A0"/>
              </a:solidFill>
            </a:endParaRPr>
          </a:p>
          <a:p>
            <a:pPr lvl="1" algn="just"/>
            <a:r>
              <a:rPr lang="es-ES" dirty="0"/>
              <a:t>Con 15 años continuó sus estudios superiores en la denominada </a:t>
            </a:r>
            <a:r>
              <a:rPr lang="es-ES" b="1" dirty="0"/>
              <a:t>West Virginia </a:t>
            </a:r>
            <a:r>
              <a:rPr lang="es-ES" b="1" dirty="0" err="1"/>
              <a:t>State</a:t>
            </a:r>
            <a:r>
              <a:rPr lang="es-ES" b="1" dirty="0"/>
              <a:t> </a:t>
            </a:r>
            <a:r>
              <a:rPr lang="es-ES" b="1" dirty="0" err="1"/>
              <a:t>College</a:t>
            </a:r>
            <a:r>
              <a:rPr lang="es-ES" dirty="0"/>
              <a:t>, donde consiguió sus grados </a:t>
            </a:r>
            <a:r>
              <a:rPr lang="es-ES" b="1" dirty="0"/>
              <a:t>en Matemáticas y Francés </a:t>
            </a:r>
            <a:r>
              <a:rPr lang="es-ES" dirty="0"/>
              <a:t>a la edad de </a:t>
            </a:r>
            <a:r>
              <a:rPr lang="es-ES" dirty="0">
                <a:solidFill>
                  <a:srgbClr val="7030A0"/>
                </a:solidFill>
              </a:rPr>
              <a:t>18 años. </a:t>
            </a:r>
            <a:r>
              <a:rPr lang="es-ES" b="1" dirty="0"/>
              <a:t>(CUM LAUDE)</a:t>
            </a:r>
          </a:p>
          <a:p>
            <a:pPr lvl="1" algn="just"/>
            <a:endParaRPr lang="es-ES" dirty="0">
              <a:solidFill>
                <a:srgbClr val="7030A0"/>
              </a:solidFill>
            </a:endParaRPr>
          </a:p>
          <a:p>
            <a:pPr lvl="1" algn="just"/>
            <a:r>
              <a:rPr lang="es-ES" dirty="0"/>
              <a:t>Su profesor  </a:t>
            </a:r>
            <a:r>
              <a:rPr lang="es-ES" dirty="0" err="1"/>
              <a:t>W.W</a:t>
            </a:r>
            <a:r>
              <a:rPr lang="es-ES" dirty="0"/>
              <a:t>. </a:t>
            </a:r>
            <a:r>
              <a:rPr lang="es-ES" dirty="0" err="1"/>
              <a:t>Schiefflin</a:t>
            </a:r>
            <a:r>
              <a:rPr lang="es-ES" dirty="0"/>
              <a:t> </a:t>
            </a:r>
            <a:r>
              <a:rPr lang="es-ES" dirty="0" err="1"/>
              <a:t>Claytor</a:t>
            </a:r>
            <a:r>
              <a:rPr lang="es-ES" dirty="0"/>
              <a:t>, descubrió el semejante potencial en Katherine por lo que creó asignaturas de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geometría analítica y aeronáutica </a:t>
            </a:r>
            <a:r>
              <a:rPr lang="es-ES" dirty="0"/>
              <a:t>específicamente para ella.</a:t>
            </a:r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8FE360-110E-414D-B6CA-C5F32E388FB4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Katherine </a:t>
            </a:r>
            <a:r>
              <a:rPr lang="es-ES" sz="2000" dirty="0" err="1">
                <a:solidFill>
                  <a:schemeClr val="bg1"/>
                </a:solidFill>
              </a:rPr>
              <a:t>johnson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68D44E-E2BE-4D7F-A310-ACB94A34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8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/>
              <a:t>Papel de la mujer a lo largo de la historia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CBDA42-E747-47A7-95DC-800A325B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65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biografía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7" y="1773063"/>
            <a:ext cx="10052305" cy="4487060"/>
          </a:xfrm>
        </p:spPr>
        <p:txBody>
          <a:bodyPr>
            <a:normAutofit/>
          </a:bodyPr>
          <a:lstStyle/>
          <a:p>
            <a:pPr lvl="1" algn="just"/>
            <a:r>
              <a:rPr lang="es-ES" dirty="0"/>
              <a:t>1937, como mujer afroamericana únicamente tuvo la opción de dedicarse a la enseñanza. Fue así como Katherine se mudó a </a:t>
            </a:r>
            <a:r>
              <a:rPr lang="es-ES" b="1" dirty="0"/>
              <a:t>Marion (Virginia</a:t>
            </a:r>
            <a:r>
              <a:rPr lang="es-ES" dirty="0"/>
              <a:t>) a ejercer como profesora de matemáticas, música y francés.</a:t>
            </a:r>
            <a:r>
              <a:rPr lang="es-ES" dirty="0">
                <a:sym typeface="Wingdings" panose="05000000000000000000" pitchFamily="2" charset="2"/>
              </a:rPr>
              <a:t> Primeros pasos de lucha contra la segregación. (</a:t>
            </a:r>
            <a:r>
              <a:rPr lang="es-ES" dirty="0"/>
              <a:t>seleccionados para realizar estudios de postgrado en  la </a:t>
            </a:r>
            <a:r>
              <a:rPr lang="es-ES" b="1" dirty="0"/>
              <a:t>West Virginia </a:t>
            </a:r>
            <a:r>
              <a:rPr lang="es-ES" b="1" dirty="0" err="1"/>
              <a:t>University</a:t>
            </a:r>
            <a:r>
              <a:rPr lang="es-ES" b="1" dirty="0"/>
              <a:t> de Morgantown</a:t>
            </a:r>
            <a:r>
              <a:rPr lang="es-ES" dirty="0"/>
              <a:t>).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/>
              <a:t>1953 comienza a trabajar en la NACA (NASA), realizando las operaciones y cálculos que requerían los ingenieros.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/>
              <a:t> A pesar de las barreras iniciales que pudo sufrir al inicio de su carrera debido a su doble condición de mujer y afroamericana, poco a poco se fue ganando el reconocimiento de sus compañeros, convirtiéndose en todo un referente de la NASA.</a:t>
            </a:r>
          </a:p>
          <a:p>
            <a:pPr lvl="1"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8FE360-110E-414D-B6CA-C5F32E388FB4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Katherine </a:t>
            </a:r>
            <a:r>
              <a:rPr lang="es-ES" sz="2000" dirty="0" err="1">
                <a:solidFill>
                  <a:schemeClr val="bg1"/>
                </a:solidFill>
              </a:rPr>
              <a:t>johnson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E5AAA64-C1CE-4337-9473-2A14D68D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91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Trabajos destacados en la nasa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8FE360-110E-414D-B6CA-C5F32E388FB4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Katherine </a:t>
            </a:r>
            <a:r>
              <a:rPr lang="es-ES" sz="2000" dirty="0" err="1">
                <a:solidFill>
                  <a:schemeClr val="bg1"/>
                </a:solidFill>
              </a:rPr>
              <a:t>johnson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5E1108-DB20-4AA4-9ECF-1D44C243779B}"/>
              </a:ext>
            </a:extLst>
          </p:cNvPr>
          <p:cNvSpPr txBox="1"/>
          <p:nvPr/>
        </p:nvSpPr>
        <p:spPr>
          <a:xfrm>
            <a:off x="1187781" y="1844301"/>
            <a:ext cx="10058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-PROYECTO MERCURY </a:t>
            </a:r>
            <a:r>
              <a:rPr lang="es-ES" dirty="0"/>
              <a:t>(1961-1963), Calculó la trayectoria parabólica del vuelo espacial de Alan </a:t>
            </a:r>
            <a:r>
              <a:rPr lang="es-ES" dirty="0" err="1"/>
              <a:t>Shepard</a:t>
            </a:r>
            <a:r>
              <a:rPr lang="es-ES" dirty="0"/>
              <a:t>, el primer estadounidense que viajó al espacio a bordo del Mercury </a:t>
            </a:r>
            <a:r>
              <a:rPr lang="es-ES" dirty="0" err="1"/>
              <a:t>Redstore</a:t>
            </a:r>
            <a:r>
              <a:rPr lang="es-ES" dirty="0"/>
              <a:t> 3.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-Aunque en 1962 la NASA empezó a utilizar computadoras electrónicas para realizar los cálculos, ella fue la encargada de verificar las cuentas de la computadora que llevarían 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Glenn </a:t>
            </a:r>
            <a:r>
              <a:rPr lang="es-ES" dirty="0"/>
              <a:t>en su vuelo orbital alrededor de la Tierra en la nave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-Calculó la trayectoria del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Apollo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es-ES" dirty="0"/>
              <a:t>que llevaría el hombre a la Luna en 1969.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-Programa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Shutlle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-Planes de misión a Marte.</a:t>
            </a:r>
          </a:p>
          <a:p>
            <a:pPr algn="just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9F704B5A-CFEF-4D5C-B47B-0371238E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0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RECONOCIMIENTOS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8FE360-110E-414D-B6CA-C5F32E388FB4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Katherine </a:t>
            </a:r>
            <a:r>
              <a:rPr lang="es-ES" sz="2000" dirty="0" err="1">
                <a:solidFill>
                  <a:schemeClr val="bg1"/>
                </a:solidFill>
              </a:rPr>
              <a:t>johnson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5E1108-DB20-4AA4-9ECF-1D44C243779B}"/>
              </a:ext>
            </a:extLst>
          </p:cNvPr>
          <p:cNvSpPr txBox="1"/>
          <p:nvPr/>
        </p:nvSpPr>
        <p:spPr>
          <a:xfrm>
            <a:off x="1187781" y="1844301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978AB5-50B6-47F6-921F-F92FC2AC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2520" y="1097493"/>
            <a:ext cx="9966960" cy="3035808"/>
          </a:xfrm>
        </p:spPr>
        <p:txBody>
          <a:bodyPr/>
          <a:lstStyle/>
          <a:p>
            <a:r>
              <a:rPr lang="es-ES" sz="6600" dirty="0"/>
              <a:t>Conclusiones: ¿y ahora qué?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C025F94-7149-4C7A-A98F-6A37EF1B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2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33182"/>
            <a:ext cx="10515600" cy="2730843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Rockwell" panose="02060603020205020403" pitchFamily="18" charset="0"/>
              </a:rPr>
              <a:t> 60% de los títulos universitarios en ciencias los obtienen las mujeres</a:t>
            </a:r>
          </a:p>
          <a:p>
            <a:r>
              <a:rPr lang="es-ES" sz="2400" b="1" dirty="0">
                <a:latin typeface="Rockwell" panose="02060603020205020403" pitchFamily="18" charset="0"/>
              </a:rPr>
              <a:t>El área de investigación con más porcentaje de investigadoras es el de Ciencias y Tecnologías de Alimentos, y el menor, Ciencias y Tecnologías Físicas.</a:t>
            </a:r>
          </a:p>
          <a:p>
            <a:r>
              <a:rPr lang="es-ES" sz="2400" b="1" dirty="0">
                <a:latin typeface="Rockwell" panose="02060603020205020403" pitchFamily="18" charset="0"/>
              </a:rPr>
              <a:t>El número de mujeres sigue siendo menor a medida que se asciende en la carrera científica.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2011C0-6E60-4995-8D37-A2C55C22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373A-709A-4120-B148-B7FB2104773E}" type="slidenum">
              <a:rPr lang="es-ES" smtClean="0"/>
              <a:t>34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838200" y="6425514"/>
            <a:ext cx="10740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http://cchs.csic.es/es/article/informe-mujeres-investigadoras-2016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70BC685-5FF4-4CF4-A99D-45E3CFF4A771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Conclusiones: ¿ Y ahora qué?</a:t>
            </a:r>
          </a:p>
        </p:txBody>
      </p:sp>
    </p:spTree>
    <p:extLst>
      <p:ext uri="{BB962C8B-B14F-4D97-AF65-F5344CB8AC3E}">
        <p14:creationId xmlns:p14="http://schemas.microsoft.com/office/powerpoint/2010/main" val="56437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955C4E6-3711-4C66-B5F5-91FF1B67F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253526"/>
            <a:ext cx="9966960" cy="3035808"/>
          </a:xfrm>
        </p:spPr>
        <p:txBody>
          <a:bodyPr/>
          <a:lstStyle/>
          <a:p>
            <a:pPr algn="ctr"/>
            <a:r>
              <a:rPr lang="es-ES" sz="7200" dirty="0"/>
              <a:t>Gracias por su atención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581E70-A4F4-4937-AA9A-591387D1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216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FFFBBC-2549-4637-BD72-0FF56D0C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F6688CD3-0E62-43EC-A64D-D2D72E61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273" y="5804273"/>
            <a:ext cx="1053727" cy="10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9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64F100-FC4C-422D-9ACF-61192061E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76" b="5538"/>
          <a:stretch/>
        </p:blipFill>
        <p:spPr>
          <a:xfrm>
            <a:off x="-3048" y="11"/>
            <a:ext cx="12191980" cy="685798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9FF99C-BAA9-404F-9C96-6DD456B4F7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44AFD-C72D-4D9C-84C6-73E615CED8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25B14F-36E0-41E8-956F-CABEF1ADD65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1E969C0-9AEC-4446-8478-DFC3368C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170237" cy="530546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Papel de la mujer a lo largo de la historia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6EF2B8-4BF4-4697-8448-DC69D781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924" y="4233478"/>
            <a:ext cx="9499774" cy="160934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No </a:t>
            </a:r>
            <a:r>
              <a:rPr lang="es-ES" dirty="0" err="1">
                <a:solidFill>
                  <a:schemeClr val="bg1"/>
                </a:solidFill>
              </a:rPr>
              <a:t>visibilización</a:t>
            </a:r>
            <a:r>
              <a:rPr lang="es-ES" dirty="0">
                <a:solidFill>
                  <a:schemeClr val="bg1"/>
                </a:solidFill>
              </a:rPr>
              <a:t> de las aportaciones de las mujeres.</a:t>
            </a:r>
          </a:p>
          <a:p>
            <a:r>
              <a:rPr lang="es-ES" dirty="0">
                <a:solidFill>
                  <a:schemeClr val="bg1"/>
                </a:solidFill>
              </a:rPr>
              <a:t>No reconocimiento de sus méritos. (ausencia de premios, publicaciones…)</a:t>
            </a:r>
          </a:p>
          <a:p>
            <a:r>
              <a:rPr lang="es-ES" dirty="0">
                <a:solidFill>
                  <a:schemeClr val="bg1"/>
                </a:solidFill>
              </a:rPr>
              <a:t>Supeditación a la figura masculina.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A595BD-E24B-4D3B-B851-1E94AB9D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7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/>
              <a:t>Timeline: mujeres en la física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8C86AE-2DA6-4D41-8D8A-4ECE9984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9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689219"/>
              </p:ext>
            </p:extLst>
          </p:nvPr>
        </p:nvGraphicFramePr>
        <p:xfrm>
          <a:off x="1069848" y="2989580"/>
          <a:ext cx="10058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23">
                  <a:extLst>
                    <a:ext uri="{9D8B030D-6E8A-4147-A177-3AD203B41FA5}">
                      <a16:colId xmlns:a16="http://schemas.microsoft.com/office/drawing/2014/main" val="3492316945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303042994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1158614333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903283747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1466381369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349493487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1639809814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307618094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586269247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876808492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643119130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1723689501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23925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1706-1749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1776-1831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1867-1934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1875-1948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1878-1968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1882-1935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1883-1955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1900-1979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1912-1997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1918-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1928-2016</a:t>
                      </a:r>
                    </a:p>
                  </a:txBody>
                  <a:tcPr>
                    <a:solidFill>
                      <a:srgbClr val="D713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1943-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1968-2016</a:t>
                      </a:r>
                    </a:p>
                  </a:txBody>
                  <a:tcPr>
                    <a:solidFill>
                      <a:srgbClr val="CACE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02038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303102" y="565964"/>
            <a:ext cx="1803042" cy="1877437"/>
          </a:xfrm>
          <a:prstGeom prst="rect">
            <a:avLst/>
          </a:prstGeom>
          <a:noFill/>
          <a:ln w="28575">
            <a:solidFill>
              <a:srgbClr val="CACE1C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Déborah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Shiu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-La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Jin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Pionera en química cuántica molecular polar. Trabajó en condensados de Bose-Einstein diluidos y realizó el primer condensador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fermiónico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Nominada al Nobel</a:t>
            </a:r>
          </a:p>
        </p:txBody>
      </p:sp>
      <p:cxnSp>
        <p:nvCxnSpPr>
          <p:cNvPr id="9" name="Conector angular 8"/>
          <p:cNvCxnSpPr/>
          <p:nvPr/>
        </p:nvCxnSpPr>
        <p:spPr>
          <a:xfrm rot="5400000" flipH="1" flipV="1">
            <a:off x="10607543" y="2531289"/>
            <a:ext cx="590450" cy="360608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9878095" y="4185634"/>
            <a:ext cx="2009105" cy="113877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Susan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Jocelyn Bell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Burnell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Astrofísica que descubrió la primera radioseñal de un pulsar.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513137" y="610407"/>
            <a:ext cx="1519707" cy="1877437"/>
          </a:xfrm>
          <a:prstGeom prst="rect">
            <a:avLst/>
          </a:prstGeom>
          <a:noFill/>
          <a:ln w="28575">
            <a:solidFill>
              <a:srgbClr val="D7133D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Vera Cooper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Rubin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Primera astrofísica en medir la rotación de las estrellas en una galaxia. “Confirmó la existencia de la materia oscura”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647160" y="4234524"/>
            <a:ext cx="1390918" cy="1908215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Cecilia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Payn-Gaposchkin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Austrofisica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que postuló que las estrellas están compuestas principalmente por hidrógeno y helio.</a:t>
            </a:r>
          </a:p>
          <a:p>
            <a:pPr algn="just"/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ector angular 14"/>
          <p:cNvCxnSpPr/>
          <p:nvPr/>
        </p:nvCxnSpPr>
        <p:spPr>
          <a:xfrm rot="16200000" flipH="1">
            <a:off x="10099166" y="3646849"/>
            <a:ext cx="555975" cy="52159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/>
          <p:nvPr/>
        </p:nvCxnSpPr>
        <p:spPr>
          <a:xfrm rot="16200000" flipV="1">
            <a:off x="8877042" y="2619590"/>
            <a:ext cx="430887" cy="30909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/>
          <p:nvPr/>
        </p:nvCxnSpPr>
        <p:spPr>
          <a:xfrm rot="16200000" flipH="1">
            <a:off x="8215629" y="3811055"/>
            <a:ext cx="555974" cy="193183"/>
          </a:xfrm>
          <a:prstGeom prst="bentConnector3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/>
          <p:nvPr/>
        </p:nvCxnSpPr>
        <p:spPr>
          <a:xfrm rot="16200000" flipH="1">
            <a:off x="6740999" y="3804615"/>
            <a:ext cx="555975" cy="206062"/>
          </a:xfrm>
          <a:prstGeom prst="bentConnector3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191793" y="4211986"/>
            <a:ext cx="1532587" cy="206210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Katheriene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Johnson</a:t>
            </a:r>
          </a:p>
          <a:p>
            <a:pPr algn="just"/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Matemática afroamericana (calculadora humana) que realizó grandes contribuciones en la Nasa. Calculo las trayectorias del Apolo XI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883957" y="371502"/>
            <a:ext cx="1300766" cy="206210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Chien-Shiung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Wu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Física que estudió el decaimiento beta y demostró experimentalmente la no conservación de paridad en la interacción débil</a:t>
            </a:r>
          </a:p>
        </p:txBody>
      </p:sp>
      <p:cxnSp>
        <p:nvCxnSpPr>
          <p:cNvPr id="26" name="Conector angular 25"/>
          <p:cNvCxnSpPr/>
          <p:nvPr/>
        </p:nvCxnSpPr>
        <p:spPr>
          <a:xfrm rot="16200000" flipV="1">
            <a:off x="7211329" y="2486464"/>
            <a:ext cx="529714" cy="476518"/>
          </a:xfrm>
          <a:prstGeom prst="bent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/>
          <p:nvPr/>
        </p:nvCxnSpPr>
        <p:spPr>
          <a:xfrm rot="16200000" flipV="1">
            <a:off x="5742065" y="2667541"/>
            <a:ext cx="499660" cy="214304"/>
          </a:xfrm>
          <a:prstGeom prst="bentConnector3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5330739" y="296237"/>
            <a:ext cx="1483837" cy="218521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Edith Clarke</a:t>
            </a:r>
          </a:p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Primera Ingeniera eléctrica estadounidense. Especializada en análisis de sistemas de energía eléctrica. Escribió un manual de análisis de circuitos de corriente alterna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3701179" y="524314"/>
            <a:ext cx="1560179" cy="200054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Lise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Meitner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Física judía responsable de la fisión nuclear.   “Madre de la bomba atómica”, aunque fue la única científica que no quiso colaborar en el proyecto Manhattan</a:t>
            </a:r>
          </a:p>
        </p:txBody>
      </p:sp>
      <p:cxnSp>
        <p:nvCxnSpPr>
          <p:cNvPr id="37" name="Conector angular 36"/>
          <p:cNvCxnSpPr/>
          <p:nvPr/>
        </p:nvCxnSpPr>
        <p:spPr>
          <a:xfrm rot="16200000" flipV="1">
            <a:off x="4169814" y="2690424"/>
            <a:ext cx="430887" cy="1674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265287DB-AD9F-405F-8D46-2B0F691B6DC8}"/>
              </a:ext>
            </a:extLst>
          </p:cNvPr>
          <p:cNvSpPr/>
          <p:nvPr/>
        </p:nvSpPr>
        <p:spPr>
          <a:xfrm>
            <a:off x="57287" y="167324"/>
            <a:ext cx="1667324" cy="206210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E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Madame de </a:t>
            </a:r>
            <a:r>
              <a:rPr lang="es-E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Châtelet</a:t>
            </a:r>
            <a:r>
              <a:rPr lang="es-E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</a:t>
            </a:r>
          </a:p>
          <a:p>
            <a:pPr lvl="0" algn="just" defTabSz="914400">
              <a:defRPr/>
            </a:pPr>
            <a:r>
              <a:rPr lang="es-ES" sz="1200" dirty="0">
                <a:solidFill>
                  <a:prstClr val="black"/>
                </a:solidFill>
                <a:latin typeface="Calibri" panose="020F0502020204030204"/>
              </a:rPr>
              <a:t>Matemática francesa que tradujo los Principios de Newton y divulgó los conceptos del cálculo diferencial e integral en su libro “Las instituciones de la física”</a:t>
            </a:r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BDEBEFDD-C7F4-4F54-8D66-792C4764ED44}"/>
              </a:ext>
            </a:extLst>
          </p:cNvPr>
          <p:cNvCxnSpPr>
            <a:cxnSpLocks/>
          </p:cNvCxnSpPr>
          <p:nvPr/>
        </p:nvCxnSpPr>
        <p:spPr>
          <a:xfrm rot="16200000" flipV="1">
            <a:off x="257303" y="2466239"/>
            <a:ext cx="1055667" cy="698745"/>
          </a:xfrm>
          <a:prstGeom prst="bentConnector3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15E9529-2C77-46C8-8CBA-9E6917C3FFAB}"/>
              </a:ext>
            </a:extLst>
          </p:cNvPr>
          <p:cNvSpPr/>
          <p:nvPr/>
        </p:nvSpPr>
        <p:spPr>
          <a:xfrm>
            <a:off x="536994" y="4201092"/>
            <a:ext cx="2019647" cy="1508105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Marie-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Shophie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Germain.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Matemática francesa que hizo importantes contribuciones a la teoría de números y a la teoría de la elasticidad.</a:t>
            </a:r>
          </a:p>
        </p:txBody>
      </p:sp>
      <p:cxnSp>
        <p:nvCxnSpPr>
          <p:cNvPr id="27" name="Conector angular 19">
            <a:extLst>
              <a:ext uri="{FF2B5EF4-FFF2-40B4-BE49-F238E27FC236}">
                <a16:creationId xmlns:a16="http://schemas.microsoft.com/office/drawing/2014/main" id="{24FBEF52-75ED-4209-A7C2-A6118ED985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07458" y="3799806"/>
            <a:ext cx="568947" cy="202712"/>
          </a:xfrm>
          <a:prstGeom prst="bentConnector3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978511AE-2789-4A39-AEA4-A2BE26C3BEBF}"/>
              </a:ext>
            </a:extLst>
          </p:cNvPr>
          <p:cNvSpPr/>
          <p:nvPr/>
        </p:nvSpPr>
        <p:spPr>
          <a:xfrm>
            <a:off x="11045199" y="2774058"/>
            <a:ext cx="492649" cy="113877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E015B78-0F62-46A9-A897-BBCE0AC90254}"/>
              </a:ext>
            </a:extLst>
          </p:cNvPr>
          <p:cNvSpPr/>
          <p:nvPr/>
        </p:nvSpPr>
        <p:spPr>
          <a:xfrm>
            <a:off x="1793992" y="195064"/>
            <a:ext cx="1780623" cy="215443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Maria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Salomea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Skłodowska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-Curie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Científica Polaca. Pionera en el campo de la radiactividad (descubrió el Ra y Po), fue la primera persona en recibir dos premios Nobel—Física y Química— .</a:t>
            </a:r>
          </a:p>
        </p:txBody>
      </p: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22AD5E19-1D66-49A6-8D45-C9C1E8C6BA3F}"/>
              </a:ext>
            </a:extLst>
          </p:cNvPr>
          <p:cNvCxnSpPr>
            <a:cxnSpLocks/>
          </p:cNvCxnSpPr>
          <p:nvPr/>
        </p:nvCxnSpPr>
        <p:spPr>
          <a:xfrm rot="16200000" flipV="1">
            <a:off x="2355128" y="2378467"/>
            <a:ext cx="776733" cy="718799"/>
          </a:xfrm>
          <a:prstGeom prst="bentConnector3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41088D3-C451-4E85-8D25-112FC93CCF41}"/>
              </a:ext>
            </a:extLst>
          </p:cNvPr>
          <p:cNvSpPr/>
          <p:nvPr/>
        </p:nvSpPr>
        <p:spPr>
          <a:xfrm>
            <a:off x="2689705" y="4092194"/>
            <a:ext cx="1813667" cy="163121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E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Mileva</a:t>
            </a:r>
            <a:r>
              <a:rPr lang="es-E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Marić</a:t>
            </a:r>
            <a:r>
              <a:rPr lang="es-E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</a:p>
          <a:p>
            <a:pPr lvl="0" defTabSz="914400">
              <a:defRPr/>
            </a:pPr>
            <a:r>
              <a:rPr lang="es-ES" sz="1200" dirty="0">
                <a:solidFill>
                  <a:prstClr val="black"/>
                </a:solidFill>
                <a:latin typeface="Calibri" panose="020F0502020204030204"/>
              </a:rPr>
              <a:t>Matemática serbia. Como colega y primera esposa de Albert Einstein, existe un gran debate fuera del ámbito científico sobre el grado de participación en sus descubrimientos.</a:t>
            </a:r>
          </a:p>
        </p:txBody>
      </p:sp>
      <p:cxnSp>
        <p:nvCxnSpPr>
          <p:cNvPr id="34" name="Conector angular 19">
            <a:extLst>
              <a:ext uri="{FF2B5EF4-FFF2-40B4-BE49-F238E27FC236}">
                <a16:creationId xmlns:a16="http://schemas.microsoft.com/office/drawing/2014/main" id="{3D71C651-803D-4675-BC40-79D95F57975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6480" y="3794399"/>
            <a:ext cx="471830" cy="60470"/>
          </a:xfrm>
          <a:prstGeom prst="bentConnector3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E941E7A-A50B-4FC4-95EC-31DFA4932115}"/>
              </a:ext>
            </a:extLst>
          </p:cNvPr>
          <p:cNvSpPr/>
          <p:nvPr/>
        </p:nvSpPr>
        <p:spPr>
          <a:xfrm>
            <a:off x="4553499" y="4286115"/>
            <a:ext cx="2031463" cy="1862048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E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Emmy </a:t>
            </a:r>
            <a:r>
              <a:rPr lang="es-ES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Noether</a:t>
            </a:r>
            <a:r>
              <a:rPr lang="es-E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</a:t>
            </a:r>
          </a:p>
          <a:p>
            <a:pPr lvl="0" algn="just" defTabSz="914400">
              <a:defRPr/>
            </a:pP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Matemática alemana,  conocida por sus contribuciones de fundamental importancia en los campos de la física teórica y el álgebra abstracta. En física, el teorema de </a:t>
            </a:r>
            <a:r>
              <a:rPr lang="es-ES" sz="1100" dirty="0" err="1">
                <a:solidFill>
                  <a:prstClr val="black"/>
                </a:solidFill>
                <a:latin typeface="Calibri" panose="020F0502020204030204"/>
              </a:rPr>
              <a:t>Noether</a:t>
            </a:r>
            <a:r>
              <a:rPr lang="es-ES" sz="1100" dirty="0">
                <a:solidFill>
                  <a:prstClr val="black"/>
                </a:solidFill>
                <a:latin typeface="Calibri" panose="020F0502020204030204"/>
              </a:rPr>
              <a:t> explica la conexión fundamental entre la simetría en física y las leyes de conservación.</a:t>
            </a:r>
          </a:p>
        </p:txBody>
      </p:sp>
      <p:cxnSp>
        <p:nvCxnSpPr>
          <p:cNvPr id="39" name="Conector angular 21">
            <a:extLst>
              <a:ext uri="{FF2B5EF4-FFF2-40B4-BE49-F238E27FC236}">
                <a16:creationId xmlns:a16="http://schemas.microsoft.com/office/drawing/2014/main" id="{F0A64ECD-5F8B-48C2-9035-CF9D9F578A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73626" y="3774136"/>
            <a:ext cx="643858" cy="347353"/>
          </a:xfrm>
          <a:prstGeom prst="bentConnector3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8019C-1ADB-4C93-8A9E-91264691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3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2520" y="1097493"/>
            <a:ext cx="9966960" cy="3035808"/>
          </a:xfrm>
        </p:spPr>
        <p:txBody>
          <a:bodyPr/>
          <a:lstStyle/>
          <a:p>
            <a:r>
              <a:rPr lang="es-ES" sz="6600" dirty="0"/>
              <a:t>Timeline: mujeres en la física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LISE MEITNER</a:t>
            </a:r>
            <a:r>
              <a:rPr lang="es-ES" sz="3600" dirty="0"/>
              <a:t>, </a:t>
            </a:r>
            <a:r>
              <a:rPr lang="es-ES" sz="2000" dirty="0"/>
              <a:t>la física olvidada que </a:t>
            </a:r>
          </a:p>
          <a:p>
            <a:r>
              <a:rPr lang="es-ES" sz="2000" dirty="0"/>
              <a:t>descubrió la fisión nuclear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89" y="3173996"/>
            <a:ext cx="1971675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BB43EE-28B2-4869-B449-3A54AC87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773065"/>
            <a:ext cx="10058400" cy="2036935"/>
          </a:xfrm>
        </p:spPr>
        <p:txBody>
          <a:bodyPr/>
          <a:lstStyle/>
          <a:p>
            <a:pPr algn="just"/>
            <a:r>
              <a:rPr lang="es-ES" b="1" dirty="0"/>
              <a:t>Universidad Humboldt de Berlín </a:t>
            </a:r>
            <a:r>
              <a:rPr lang="es-ES" dirty="0"/>
              <a:t>fue, desde su fundación en 1810 punto de encuentro para académicos de toda Europa (Planck, Koch o Fisher),</a:t>
            </a:r>
          </a:p>
          <a:p>
            <a:pPr marL="0" indent="0" algn="just">
              <a:buNone/>
            </a:pPr>
            <a:endParaRPr lang="es-ES" dirty="0"/>
          </a:p>
          <a:p>
            <a:pPr lvl="1" algn="just"/>
            <a:r>
              <a:rPr lang="es-ES" dirty="0"/>
              <a:t>está plagada de retratos de celebridades masculinas que allí han estudiado y enseñado,</a:t>
            </a:r>
          </a:p>
          <a:p>
            <a:pPr lvl="1" algn="just"/>
            <a:r>
              <a:rPr lang="es-ES" dirty="0"/>
              <a:t>Posee un pasillo largo, frío, olvidado y silencioso, sonde se exhiben los retratos de mujeres que investigaron y ejercieron allí la docencia (Lise </a:t>
            </a:r>
            <a:r>
              <a:rPr lang="es-ES" dirty="0" err="1"/>
              <a:t>Meitner</a:t>
            </a:r>
            <a:r>
              <a:rPr lang="es-ES" dirty="0"/>
              <a:t>).</a:t>
            </a:r>
          </a:p>
          <a:p>
            <a:pPr lvl="1" algn="just"/>
            <a:endParaRPr lang="es-ES" dirty="0"/>
          </a:p>
          <a:p>
            <a:pPr marL="274320" lvl="1" indent="0" algn="just">
              <a:buNone/>
            </a:pPr>
            <a:endParaRPr lang="es-ES" dirty="0"/>
          </a:p>
          <a:p>
            <a:pPr marL="274320" lvl="1" indent="0" algn="just">
              <a:buNone/>
            </a:pPr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069848" y="4533504"/>
            <a:ext cx="10058400" cy="2036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/>
              <a:t>Lise </a:t>
            </a:r>
            <a:r>
              <a:rPr lang="es-ES" b="1" dirty="0" err="1"/>
              <a:t>Meitner</a:t>
            </a:r>
            <a:r>
              <a:rPr lang="es-ES" b="1" dirty="0"/>
              <a:t>, </a:t>
            </a:r>
            <a:r>
              <a:rPr lang="es-ES" dirty="0"/>
              <a:t>la historia de una aventura de superación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/>
              <a:t>Albert Einstein la llamaba: “ Nuestra Madame Curie”</a:t>
            </a:r>
          </a:p>
          <a:p>
            <a:pPr marL="274320" lvl="1" indent="0" algn="just">
              <a:buFont typeface="Wingdings" pitchFamily="2" charset="2"/>
              <a:buNone/>
            </a:pPr>
            <a:endParaRPr lang="es-ES" dirty="0"/>
          </a:p>
          <a:p>
            <a:pPr marL="274320" lvl="1" indent="0" algn="just">
              <a:buFont typeface="Wingdings" pitchFamily="2" charset="2"/>
              <a:buNone/>
            </a:pPr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lvl="1"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320" y="3505205"/>
            <a:ext cx="20097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D8FE360-110E-414D-B6CA-C5F32E388FB4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C3F15C2-88D6-4305-8880-70C6D201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512063"/>
            <a:ext cx="10058400" cy="1609344"/>
          </a:xfrm>
        </p:spPr>
        <p:txBody>
          <a:bodyPr>
            <a:normAutofit/>
          </a:bodyPr>
          <a:lstStyle/>
          <a:p>
            <a:r>
              <a:rPr lang="es-ES" sz="4000" dirty="0"/>
              <a:t>Biografía. </a:t>
            </a:r>
            <a:r>
              <a:rPr lang="es-ES" sz="4000" cap="none" dirty="0"/>
              <a:t>Viena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958" y="1911921"/>
            <a:ext cx="10058400" cy="4410021"/>
          </a:xfrm>
        </p:spPr>
        <p:txBody>
          <a:bodyPr>
            <a:normAutofit/>
          </a:bodyPr>
          <a:lstStyle/>
          <a:p>
            <a:r>
              <a:rPr lang="es-ES" dirty="0"/>
              <a:t>Nació en Viena, el 7 de noviembre de 1878</a:t>
            </a:r>
          </a:p>
          <a:p>
            <a:r>
              <a:rPr lang="es-ES" sz="2000" dirty="0"/>
              <a:t>Hija de una abogado liberal y de una genial Pianista</a:t>
            </a:r>
          </a:p>
          <a:p>
            <a:pPr marL="2271400" lvl="8" indent="0">
              <a:buNone/>
            </a:pPr>
            <a:endParaRPr lang="es-ES" sz="2000" dirty="0"/>
          </a:p>
          <a:p>
            <a:pPr lvl="8"/>
            <a:r>
              <a:rPr lang="es-ES" sz="2000" dirty="0"/>
              <a:t>Lise quería estudiar Medicina, Física y Matemáticas</a:t>
            </a:r>
          </a:p>
          <a:p>
            <a:pPr lvl="8"/>
            <a:r>
              <a:rPr lang="es-ES" sz="2000" dirty="0"/>
              <a:t>Obtuve el título de profesora de francés (única </a:t>
            </a:r>
          </a:p>
          <a:p>
            <a:pPr marL="2271400" lvl="8" indent="0">
              <a:buNone/>
            </a:pPr>
            <a:r>
              <a:rPr lang="es-ES" sz="2000" dirty="0"/>
              <a:t>forma de educación superior)</a:t>
            </a:r>
          </a:p>
          <a:p>
            <a:pPr lvl="8"/>
            <a:r>
              <a:rPr lang="es-ES" sz="2000" dirty="0"/>
              <a:t>Afortunadamente, en 1897 el Gobierno austríaco </a:t>
            </a:r>
          </a:p>
          <a:p>
            <a:pPr marL="2271400" lvl="8" indent="0">
              <a:buNone/>
            </a:pPr>
            <a:r>
              <a:rPr lang="es-ES" sz="2000" dirty="0"/>
              <a:t>consiente que las mujeres cursaran licenciatura de </a:t>
            </a:r>
          </a:p>
          <a:p>
            <a:pPr marL="2271400" lvl="8" indent="0">
              <a:buNone/>
            </a:pPr>
            <a:r>
              <a:rPr lang="es-ES" sz="2000" dirty="0"/>
              <a:t>ciencias o letras</a:t>
            </a:r>
          </a:p>
          <a:p>
            <a:pPr lvl="8"/>
            <a:r>
              <a:rPr lang="es-ES" sz="2000" dirty="0"/>
              <a:t>Sólo 4 mujeres aprobaron el Matura</a:t>
            </a:r>
          </a:p>
          <a:p>
            <a:pPr marL="2271400" lvl="8" indent="0">
              <a:buNone/>
            </a:pPr>
            <a:endParaRPr lang="es-ES" sz="20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83" y="3250481"/>
            <a:ext cx="1918120" cy="292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513" y="3326076"/>
            <a:ext cx="2235690" cy="289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222" y="1163818"/>
            <a:ext cx="2756504" cy="181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612A410-6650-4E3F-B05E-AFA486095E1B}"/>
              </a:ext>
            </a:extLst>
          </p:cNvPr>
          <p:cNvSpPr txBox="1">
            <a:spLocks/>
          </p:cNvSpPr>
          <p:nvPr/>
        </p:nvSpPr>
        <p:spPr>
          <a:xfrm>
            <a:off x="951915" y="287561"/>
            <a:ext cx="10170237" cy="530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chemeClr val="bg1"/>
                </a:solidFill>
              </a:rPr>
              <a:t>TIMELINE: Lise </a:t>
            </a:r>
            <a:r>
              <a:rPr lang="es-ES" sz="2000" dirty="0" err="1">
                <a:solidFill>
                  <a:schemeClr val="bg1"/>
                </a:solidFill>
              </a:rPr>
              <a:t>meitner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98DA60-3EC6-4AAB-A431-79912BFE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90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6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7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8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856</TotalTime>
  <Words>2657</Words>
  <Application>Microsoft Office PowerPoint</Application>
  <PresentationFormat>Panorámica</PresentationFormat>
  <Paragraphs>368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Calibri</vt:lpstr>
      <vt:lpstr>Rockwell</vt:lpstr>
      <vt:lpstr>Rockwell Condensed</vt:lpstr>
      <vt:lpstr>Rockwell Extra Bold</vt:lpstr>
      <vt:lpstr>Wingdings</vt:lpstr>
      <vt:lpstr>Tipo de madera</vt:lpstr>
      <vt:lpstr>Presentación de PowerPoint</vt:lpstr>
      <vt:lpstr>índice</vt:lpstr>
      <vt:lpstr>Papel de la mujer a lo largo de la historia</vt:lpstr>
      <vt:lpstr>Papel de la mujer a lo largo de la historia</vt:lpstr>
      <vt:lpstr>Timeline: mujeres en la física</vt:lpstr>
      <vt:lpstr>Presentación de PowerPoint</vt:lpstr>
      <vt:lpstr>Timeline: mujeres en la física</vt:lpstr>
      <vt:lpstr>Introducción</vt:lpstr>
      <vt:lpstr>Biografía. Viena</vt:lpstr>
      <vt:lpstr>Universidad de Viena-Berlín</vt:lpstr>
      <vt:lpstr> INVESTIGADORA</vt:lpstr>
      <vt:lpstr>1ª Guerra Mundial</vt:lpstr>
      <vt:lpstr> PROFESORA</vt:lpstr>
      <vt:lpstr>La física nuclear</vt:lpstr>
      <vt:lpstr>El descubrimiento de la fisión nuclear</vt:lpstr>
      <vt:lpstr>premio nobel, 1944 y viaje a EEUU 1946</vt:lpstr>
      <vt:lpstr>  Reconocimiento de los méritos</vt:lpstr>
      <vt:lpstr>El final de una gran mujer</vt:lpstr>
      <vt:lpstr>Timeline: mujeres en la física</vt:lpstr>
      <vt:lpstr>INTRODUCCIÓN</vt:lpstr>
      <vt:lpstr>Vida </vt:lpstr>
      <vt:lpstr>Vida</vt:lpstr>
      <vt:lpstr>Carrera científica</vt:lpstr>
      <vt:lpstr>Carrera Científica</vt:lpstr>
      <vt:lpstr>Aportación a la física</vt:lpstr>
      <vt:lpstr>Reconocimientos</vt:lpstr>
      <vt:lpstr>Timeline: mujeres en la física</vt:lpstr>
      <vt:lpstr>Introducción</vt:lpstr>
      <vt:lpstr>biografía</vt:lpstr>
      <vt:lpstr>biografía</vt:lpstr>
      <vt:lpstr>Trabajos destacados en la nasa</vt:lpstr>
      <vt:lpstr>RECONOCIMIENTOS</vt:lpstr>
      <vt:lpstr>Conclusiones: ¿y ahora qué?</vt:lpstr>
      <vt:lpstr>Presentación de PowerPoint</vt:lpstr>
      <vt:lpstr>Gracias por su atención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Mujeres en la física</dc:title>
  <dc:creator>Ana</dc:creator>
  <cp:lastModifiedBy>Laura</cp:lastModifiedBy>
  <cp:revision>145</cp:revision>
  <dcterms:created xsi:type="dcterms:W3CDTF">2018-01-31T11:39:15Z</dcterms:created>
  <dcterms:modified xsi:type="dcterms:W3CDTF">2018-02-06T13:29:37Z</dcterms:modified>
</cp:coreProperties>
</file>