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59" r:id="rId6"/>
    <p:sldId id="260" r:id="rId7"/>
    <p:sldId id="261" r:id="rId8"/>
    <p:sldId id="262" r:id="rId9"/>
    <p:sldId id="263" r:id="rId10"/>
    <p:sldId id="272" r:id="rId11"/>
    <p:sldId id="264" r:id="rId12"/>
    <p:sldId id="265" r:id="rId13"/>
    <p:sldId id="271"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94660"/>
  </p:normalViewPr>
  <p:slideViewPr>
    <p:cSldViewPr snapToGrid="0">
      <p:cViewPr varScale="1">
        <p:scale>
          <a:sx n="78" d="100"/>
          <a:sy n="78" d="100"/>
        </p:scale>
        <p:origin x="2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Editar el estilo de texto del patrón</a:t>
            </a:r>
          </a:p>
        </p:txBody>
      </p:sp>
      <p:sp>
        <p:nvSpPr>
          <p:cNvPr id="6" name="Content Placeholder 5"/>
          <p:cNvSpPr>
            <a:spLocks noGrp="1"/>
          </p:cNvSpPr>
          <p:nvPr>
            <p:ph sz="quarter" idx="4"/>
          </p:nvPr>
        </p:nvSpPr>
        <p:spPr>
          <a:xfrm>
            <a:off x="5989320"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1/18/2018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ujeryciencia.fundaciontelefonica.com/2009/11/18/ada-yonath-la-primera-israeli-con-un-premio-nobel/" TargetMode="External"/><Relationship Id="rId7" Type="http://schemas.openxmlformats.org/officeDocument/2006/relationships/hyperlink" Target="https://www.enlacejudio.com/2012/12/12/los-libros-eran-para-ada-yonath-lujo-se-podia-permitir/" TargetMode="External"/><Relationship Id="rId2" Type="http://schemas.openxmlformats.org/officeDocument/2006/relationships/hyperlink" Target="https://www.ecured.cu/Ada_Yonath" TargetMode="External"/><Relationship Id="rId1" Type="http://schemas.openxmlformats.org/officeDocument/2006/relationships/slideLayout" Target="../slideLayouts/slideLayout2.xml"/><Relationship Id="rId6" Type="http://schemas.openxmlformats.org/officeDocument/2006/relationships/hyperlink" Target="https://es.m.wikipedia.org/wiki/Ada_Yonath" TargetMode="External"/><Relationship Id="rId5" Type="http://schemas.openxmlformats.org/officeDocument/2006/relationships/hyperlink" Target="https://mujeresquehacenlahistoria.blogspot.com.es/2010/06/siglo-xx-ada-e-yonath.html" TargetMode="External"/><Relationship Id="rId4" Type="http://schemas.openxmlformats.org/officeDocument/2006/relationships/hyperlink" Target="https://edukavital.blogspot.com.es/2015/01/biografia-de-ada-yonath-vida-y-obras.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l"/>
            <a:r>
              <a:rPr lang="es-ES" sz="8000" dirty="0" smtClean="0">
                <a:solidFill>
                  <a:schemeClr val="accent3">
                    <a:lumMod val="50000"/>
                  </a:schemeClr>
                </a:solidFill>
              </a:rPr>
              <a:t>Ada </a:t>
            </a:r>
            <a:r>
              <a:rPr lang="es-ES" sz="8000" dirty="0" err="1" smtClean="0">
                <a:solidFill>
                  <a:schemeClr val="accent3">
                    <a:lumMod val="50000"/>
                  </a:schemeClr>
                </a:solidFill>
              </a:rPr>
              <a:t>yonath</a:t>
            </a:r>
            <a:endParaRPr lang="es-ES" sz="8000" dirty="0">
              <a:solidFill>
                <a:schemeClr val="accent3">
                  <a:lumMod val="50000"/>
                </a:schemeClr>
              </a:solidFill>
            </a:endParaRPr>
          </a:p>
        </p:txBody>
      </p:sp>
      <p:sp>
        <p:nvSpPr>
          <p:cNvPr id="3" name="Subtítulo 2"/>
          <p:cNvSpPr>
            <a:spLocks noGrp="1"/>
          </p:cNvSpPr>
          <p:nvPr>
            <p:ph type="subTitle" idx="1"/>
          </p:nvPr>
        </p:nvSpPr>
        <p:spPr>
          <a:xfrm>
            <a:off x="9675340" y="6079523"/>
            <a:ext cx="2135659" cy="343653"/>
          </a:xfrm>
        </p:spPr>
        <p:txBody>
          <a:bodyPr>
            <a:normAutofit lnSpcReduction="10000"/>
          </a:bodyPr>
          <a:lstStyle/>
          <a:p>
            <a:pPr algn="r"/>
            <a:r>
              <a:rPr lang="es-ES" dirty="0" smtClean="0">
                <a:solidFill>
                  <a:schemeClr val="accent3">
                    <a:lumMod val="50000"/>
                  </a:schemeClr>
                </a:solidFill>
              </a:rPr>
              <a:t>Laura Sastre Lorenzo</a:t>
            </a:r>
            <a:endParaRPr lang="es-ES" dirty="0">
              <a:solidFill>
                <a:schemeClr val="accent3">
                  <a:lumMod val="50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2222" y="4542804"/>
            <a:ext cx="4595410" cy="2297705"/>
          </a:xfrm>
          <a:prstGeom prst="rect">
            <a:avLst/>
          </a:prstGeom>
        </p:spPr>
      </p:pic>
    </p:spTree>
    <p:extLst>
      <p:ext uri="{BB962C8B-B14F-4D97-AF65-F5344CB8AC3E}">
        <p14:creationId xmlns:p14="http://schemas.microsoft.com/office/powerpoint/2010/main" val="30642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Investigación</a:t>
            </a:r>
            <a:endParaRPr lang="es-ES" dirty="0"/>
          </a:p>
        </p:txBody>
      </p:sp>
      <p:sp>
        <p:nvSpPr>
          <p:cNvPr id="3" name="Marcador de contenido 2"/>
          <p:cNvSpPr>
            <a:spLocks noGrp="1"/>
          </p:cNvSpPr>
          <p:nvPr>
            <p:ph idx="1"/>
          </p:nvPr>
        </p:nvSpPr>
        <p:spPr>
          <a:xfrm>
            <a:off x="1024128" y="1767016"/>
            <a:ext cx="9720071" cy="4769708"/>
          </a:xfrm>
        </p:spPr>
        <p:txBody>
          <a:bodyPr>
            <a:normAutofit/>
          </a:bodyPr>
          <a:lstStyle/>
          <a:p>
            <a:r>
              <a:rPr lang="es-ES" dirty="0" smtClean="0"/>
              <a:t>- Trabajó durante 20 años </a:t>
            </a:r>
            <a:r>
              <a:rPr lang="es-ES" dirty="0"/>
              <a:t>en el mecanismo de la cristalografía </a:t>
            </a:r>
            <a:r>
              <a:rPr lang="es-ES" dirty="0" err="1" smtClean="0"/>
              <a:t>ribosomal</a:t>
            </a:r>
            <a:r>
              <a:rPr lang="es-ES" dirty="0" smtClean="0"/>
              <a:t>, </a:t>
            </a:r>
            <a:r>
              <a:rPr lang="es-ES" dirty="0"/>
              <a:t>que subrayó la biosíntesis de la proteína. </a:t>
            </a:r>
            <a:endParaRPr lang="es-ES" dirty="0" smtClean="0"/>
          </a:p>
          <a:p>
            <a:r>
              <a:rPr lang="es-ES" dirty="0"/>
              <a:t>- A</a:t>
            </a:r>
            <a:r>
              <a:rPr lang="es-ES" dirty="0" smtClean="0"/>
              <a:t> </a:t>
            </a:r>
            <a:r>
              <a:rPr lang="es-ES" dirty="0"/>
              <a:t>mediados de </a:t>
            </a:r>
            <a:r>
              <a:rPr lang="es-ES" dirty="0" smtClean="0"/>
              <a:t>1980, </a:t>
            </a:r>
            <a:r>
              <a:rPr lang="es-ES" dirty="0"/>
              <a:t>desarrolló una serie </a:t>
            </a:r>
            <a:r>
              <a:rPr lang="es-ES" dirty="0" smtClean="0"/>
              <a:t>de técnicas </a:t>
            </a:r>
            <a:r>
              <a:rPr lang="es-ES" dirty="0"/>
              <a:t>que se utilizan en los laboratorios de biología estructural </a:t>
            </a:r>
            <a:r>
              <a:rPr lang="es-ES" dirty="0" smtClean="0"/>
              <a:t>de </a:t>
            </a:r>
            <a:r>
              <a:rPr lang="es-ES" dirty="0"/>
              <a:t>todo el mundo hasta la fecha. Ella </a:t>
            </a:r>
            <a:r>
              <a:rPr lang="es-ES" dirty="0" smtClean="0"/>
              <a:t>introdujo </a:t>
            </a:r>
            <a:r>
              <a:rPr lang="es-ES" dirty="0"/>
              <a:t>una nueva técnica, la </a:t>
            </a:r>
            <a:r>
              <a:rPr lang="es-ES" dirty="0" err="1" smtClean="0"/>
              <a:t>criobio</a:t>
            </a:r>
            <a:r>
              <a:rPr lang="es-ES" dirty="0" smtClean="0"/>
              <a:t>-cristalografía, según la </a:t>
            </a:r>
            <a:r>
              <a:rPr lang="es-ES" dirty="0"/>
              <a:t>cual </a:t>
            </a:r>
            <a:r>
              <a:rPr lang="es-ES" dirty="0" smtClean="0"/>
              <a:t>los cristales se exponen </a:t>
            </a:r>
            <a:r>
              <a:rPr lang="es-ES" dirty="0"/>
              <a:t>a muy bajas temperaturas a –185 ° C, para minimizar la desintegración de la estructura cristalina bajo el bombardeo de rayos x</a:t>
            </a:r>
            <a:r>
              <a:rPr lang="es-ES" dirty="0" smtClean="0"/>
              <a:t>.</a:t>
            </a:r>
          </a:p>
          <a:p>
            <a:r>
              <a:rPr lang="es-ES" dirty="0"/>
              <a:t>- </a:t>
            </a:r>
            <a:r>
              <a:rPr lang="es-ES" dirty="0" smtClean="0"/>
              <a:t>Recibe en 2009 el premio Nobel por el estudio de los ribosomas y su aplicación </a:t>
            </a:r>
            <a:r>
              <a:rPr lang="es-ES" dirty="0" err="1" smtClean="0"/>
              <a:t>terapeútica</a:t>
            </a:r>
            <a:r>
              <a:rPr lang="es-ES" dirty="0" smtClean="0"/>
              <a:t>. Ella </a:t>
            </a:r>
            <a:r>
              <a:rPr lang="es-ES" dirty="0"/>
              <a:t>pretende </a:t>
            </a:r>
            <a:r>
              <a:rPr lang="es-ES" dirty="0" smtClean="0"/>
              <a:t>continuar </a:t>
            </a:r>
            <a:r>
              <a:rPr lang="es-ES" dirty="0"/>
              <a:t>investigación con el fin de conocer en </a:t>
            </a:r>
            <a:r>
              <a:rPr lang="es-ES" dirty="0" smtClean="0"/>
              <a:t>profundidad el funcionamiento </a:t>
            </a:r>
            <a:r>
              <a:rPr lang="es-ES" dirty="0"/>
              <a:t>del ribosoma y cómo </a:t>
            </a:r>
            <a:r>
              <a:rPr lang="es-ES" dirty="0" smtClean="0"/>
              <a:t>los </a:t>
            </a:r>
            <a:r>
              <a:rPr lang="es-ES" dirty="0"/>
              <a:t>antibióticos pueden bloquear las </a:t>
            </a:r>
            <a:r>
              <a:rPr lang="es-ES" dirty="0" smtClean="0"/>
              <a:t>funciones </a:t>
            </a:r>
            <a:r>
              <a:rPr lang="es-ES" dirty="0"/>
              <a:t>de los ribosomas bacterianos. A</a:t>
            </a:r>
            <a:r>
              <a:rPr lang="es-ES" dirty="0" smtClean="0"/>
              <a:t> </a:t>
            </a:r>
            <a:r>
              <a:rPr lang="es-ES" dirty="0"/>
              <a:t>través de esta investigación </a:t>
            </a:r>
            <a:r>
              <a:rPr lang="es-ES" dirty="0" smtClean="0"/>
              <a:t>pretende </a:t>
            </a:r>
            <a:r>
              <a:rPr lang="es-ES" dirty="0"/>
              <a:t>mejorar </a:t>
            </a:r>
            <a:r>
              <a:rPr lang="es-ES" dirty="0" smtClean="0"/>
              <a:t>los </a:t>
            </a:r>
            <a:r>
              <a:rPr lang="es-ES" dirty="0"/>
              <a:t>medicamentos </a:t>
            </a:r>
            <a:r>
              <a:rPr lang="es-ES" dirty="0" smtClean="0"/>
              <a:t>antibióticos </a:t>
            </a:r>
            <a:r>
              <a:rPr lang="es-ES" dirty="0"/>
              <a:t>mediante la resolución de la estructura y </a:t>
            </a:r>
            <a:r>
              <a:rPr lang="es-ES" dirty="0" smtClean="0"/>
              <a:t>las funciones </a:t>
            </a:r>
            <a:r>
              <a:rPr lang="es-ES" dirty="0"/>
              <a:t>del ribosoma.</a:t>
            </a:r>
          </a:p>
          <a:p>
            <a:endParaRPr lang="es-ES" dirty="0"/>
          </a:p>
        </p:txBody>
      </p:sp>
    </p:spTree>
    <p:extLst>
      <p:ext uri="{BB962C8B-B14F-4D97-AF65-F5344CB8AC3E}">
        <p14:creationId xmlns:p14="http://schemas.microsoft.com/office/powerpoint/2010/main" val="405558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Reconocimientos</a:t>
            </a:r>
            <a:endParaRPr lang="es-ES" dirty="0"/>
          </a:p>
        </p:txBody>
      </p:sp>
      <p:sp>
        <p:nvSpPr>
          <p:cNvPr id="3" name="Marcador de texto 2"/>
          <p:cNvSpPr>
            <a:spLocks noGrp="1"/>
          </p:cNvSpPr>
          <p:nvPr>
            <p:ph type="body" idx="1"/>
          </p:nvPr>
        </p:nvSpPr>
        <p:spPr/>
        <p:txBody>
          <a:bodyPr/>
          <a:lstStyle/>
          <a:p>
            <a:pPr marL="285750" indent="-285750">
              <a:buFontTx/>
              <a:buChar char="-"/>
            </a:pPr>
            <a:r>
              <a:rPr lang="es-ES" dirty="0" smtClean="0"/>
              <a:t>Reconocimientos</a:t>
            </a:r>
          </a:p>
          <a:p>
            <a:pPr marL="285750" indent="-285750">
              <a:buFontTx/>
              <a:buChar char="-"/>
            </a:pPr>
            <a:r>
              <a:rPr lang="es-ES" dirty="0" smtClean="0"/>
              <a:t>Premios</a:t>
            </a:r>
            <a:endParaRPr lang="es-ES" dirty="0"/>
          </a:p>
        </p:txBody>
      </p:sp>
    </p:spTree>
    <p:extLst>
      <p:ext uri="{BB962C8B-B14F-4D97-AF65-F5344CB8AC3E}">
        <p14:creationId xmlns:p14="http://schemas.microsoft.com/office/powerpoint/2010/main" val="372107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Reconocimientos</a:t>
            </a:r>
            <a:endParaRPr lang="es-ES" dirty="0"/>
          </a:p>
        </p:txBody>
      </p:sp>
      <p:sp>
        <p:nvSpPr>
          <p:cNvPr id="3" name="Marcador de contenido 2"/>
          <p:cNvSpPr>
            <a:spLocks noGrp="1"/>
          </p:cNvSpPr>
          <p:nvPr>
            <p:ph idx="1"/>
          </p:nvPr>
        </p:nvSpPr>
        <p:spPr>
          <a:xfrm>
            <a:off x="1024128" y="1853513"/>
            <a:ext cx="9720071" cy="4819135"/>
          </a:xfrm>
        </p:spPr>
        <p:txBody>
          <a:bodyPr>
            <a:normAutofit lnSpcReduction="10000"/>
          </a:bodyPr>
          <a:lstStyle/>
          <a:p>
            <a:r>
              <a:rPr lang="es-ES" sz="2800" dirty="0" smtClean="0"/>
              <a:t>- Obtuvo doctorados honorarios en varias Universidades</a:t>
            </a:r>
          </a:p>
          <a:p>
            <a:r>
              <a:rPr lang="es-ES" sz="2800" dirty="0" smtClean="0"/>
              <a:t>- Es miembro de:</a:t>
            </a:r>
            <a:endParaRPr lang="es-ES" sz="2400" dirty="0" smtClean="0"/>
          </a:p>
          <a:p>
            <a:pPr lvl="2"/>
            <a:r>
              <a:rPr lang="es-ES" sz="2400" dirty="0" smtClean="0"/>
              <a:t>Academia Israelí de Ciencias y Humanidades</a:t>
            </a:r>
          </a:p>
          <a:p>
            <a:pPr lvl="2"/>
            <a:r>
              <a:rPr lang="es-ES" sz="2400" dirty="0" smtClean="0"/>
              <a:t>Academia Americana de las Artes y las Ciencias</a:t>
            </a:r>
          </a:p>
          <a:p>
            <a:pPr lvl="2"/>
            <a:r>
              <a:rPr lang="es-ES" sz="2400" dirty="0"/>
              <a:t>Academia Europea de Ciencias y Artes</a:t>
            </a:r>
          </a:p>
          <a:p>
            <a:pPr lvl="2"/>
            <a:r>
              <a:rPr lang="es-ES" sz="2400" dirty="0"/>
              <a:t>Academia Alemana Leopoldina de Ciencias </a:t>
            </a:r>
            <a:r>
              <a:rPr lang="es-ES" sz="2400" dirty="0" smtClean="0"/>
              <a:t>​</a:t>
            </a:r>
            <a:endParaRPr lang="es-ES" sz="2400" dirty="0"/>
          </a:p>
          <a:p>
            <a:pPr lvl="2"/>
            <a:r>
              <a:rPr lang="es-ES" sz="2400" dirty="0"/>
              <a:t>Organización Europea de Biología Molecular (EMBO</a:t>
            </a:r>
            <a:r>
              <a:rPr lang="es-ES" sz="2400" dirty="0" smtClean="0"/>
              <a:t>)</a:t>
            </a:r>
            <a:endParaRPr lang="es-ES" sz="2400" dirty="0"/>
          </a:p>
          <a:p>
            <a:pPr lvl="2"/>
            <a:r>
              <a:rPr lang="es-ES" sz="2400" dirty="0"/>
              <a:t>Academia Coreana de Ciencias y Tecnología</a:t>
            </a:r>
          </a:p>
          <a:p>
            <a:pPr lvl="2"/>
            <a:r>
              <a:rPr lang="es-ES" sz="2400" dirty="0"/>
              <a:t>Academia Internacional de Astronáutica (IAA)</a:t>
            </a:r>
          </a:p>
          <a:p>
            <a:pPr lvl="2"/>
            <a:r>
              <a:rPr lang="es-ES" sz="2400" dirty="0"/>
              <a:t>Academia Americana de Microbiología </a:t>
            </a:r>
          </a:p>
          <a:p>
            <a:pPr lvl="2"/>
            <a:r>
              <a:rPr lang="es-ES" sz="2400" dirty="0"/>
              <a:t>Pontificia Academia de las Ciencias </a:t>
            </a:r>
          </a:p>
          <a:p>
            <a:pPr lvl="2"/>
            <a:r>
              <a:rPr lang="es-ES" sz="2400" dirty="0"/>
              <a:t>Real Sociedad de </a:t>
            </a:r>
            <a:r>
              <a:rPr lang="es-ES" sz="2400" dirty="0" smtClean="0"/>
              <a:t>Química</a:t>
            </a:r>
            <a:endParaRPr lang="es-ES" sz="2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7860" y="2639857"/>
            <a:ext cx="3657600" cy="3678936"/>
          </a:xfrm>
          <a:prstGeom prst="rect">
            <a:avLst/>
          </a:prstGeom>
        </p:spPr>
      </p:pic>
    </p:spTree>
    <p:extLst>
      <p:ext uri="{BB962C8B-B14F-4D97-AF65-F5344CB8AC3E}">
        <p14:creationId xmlns:p14="http://schemas.microsoft.com/office/powerpoint/2010/main" val="333393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Premios</a:t>
            </a:r>
            <a:endParaRPr lang="es-ES" dirty="0"/>
          </a:p>
        </p:txBody>
      </p:sp>
      <p:sp>
        <p:nvSpPr>
          <p:cNvPr id="3" name="Marcador de contenido 2"/>
          <p:cNvSpPr>
            <a:spLocks noGrp="1"/>
          </p:cNvSpPr>
          <p:nvPr>
            <p:ph idx="1"/>
          </p:nvPr>
        </p:nvSpPr>
        <p:spPr>
          <a:xfrm>
            <a:off x="1024128" y="1853513"/>
            <a:ext cx="9720071" cy="4819135"/>
          </a:xfrm>
        </p:spPr>
        <p:txBody>
          <a:bodyPr>
            <a:normAutofit fontScale="85000" lnSpcReduction="20000"/>
          </a:bodyPr>
          <a:lstStyle/>
          <a:p>
            <a:r>
              <a:rPr lang="es-ES" dirty="0"/>
              <a:t>- Premio Israel (2002)</a:t>
            </a:r>
          </a:p>
          <a:p>
            <a:r>
              <a:rPr lang="es-ES" dirty="0"/>
              <a:t>- Premio </a:t>
            </a:r>
            <a:r>
              <a:rPr lang="es-ES" dirty="0" err="1"/>
              <a:t>Massry</a:t>
            </a:r>
            <a:r>
              <a:rPr lang="es-ES" dirty="0"/>
              <a:t>, junto a Harry </a:t>
            </a:r>
            <a:r>
              <a:rPr lang="es-ES" dirty="0" err="1"/>
              <a:t>Noller</a:t>
            </a:r>
            <a:r>
              <a:rPr lang="es-ES" dirty="0"/>
              <a:t> (2004)</a:t>
            </a:r>
          </a:p>
          <a:p>
            <a:r>
              <a:rPr lang="es-ES" dirty="0"/>
              <a:t>- Premio </a:t>
            </a:r>
            <a:r>
              <a:rPr lang="es-ES" dirty="0" err="1"/>
              <a:t>Louisa</a:t>
            </a:r>
            <a:r>
              <a:rPr lang="es-ES" dirty="0"/>
              <a:t> </a:t>
            </a:r>
            <a:r>
              <a:rPr lang="es-ES" dirty="0" err="1"/>
              <a:t>Gross</a:t>
            </a:r>
            <a:r>
              <a:rPr lang="es-ES" dirty="0"/>
              <a:t> </a:t>
            </a:r>
            <a:r>
              <a:rPr lang="es-ES" dirty="0" err="1"/>
              <a:t>Horwitz</a:t>
            </a:r>
            <a:r>
              <a:rPr lang="es-ES" dirty="0"/>
              <a:t> (2005)</a:t>
            </a:r>
          </a:p>
          <a:p>
            <a:r>
              <a:rPr lang="es-ES" dirty="0"/>
              <a:t>- Premio Paul-</a:t>
            </a:r>
            <a:r>
              <a:rPr lang="es-ES" dirty="0" err="1"/>
              <a:t>Ehrlich</a:t>
            </a:r>
            <a:r>
              <a:rPr lang="es-ES" dirty="0"/>
              <a:t> y Ludwig-</a:t>
            </a:r>
            <a:r>
              <a:rPr lang="es-ES" dirty="0" err="1"/>
              <a:t>Darmstaedter</a:t>
            </a:r>
            <a:r>
              <a:rPr lang="es-ES" dirty="0"/>
              <a:t>, junto con Harry </a:t>
            </a:r>
            <a:r>
              <a:rPr lang="es-ES" dirty="0" err="1"/>
              <a:t>Noller</a:t>
            </a:r>
            <a:r>
              <a:rPr lang="es-ES" dirty="0"/>
              <a:t> (2007</a:t>
            </a:r>
            <a:r>
              <a:rPr lang="es-ES" dirty="0" smtClean="0"/>
              <a:t>)</a:t>
            </a:r>
          </a:p>
          <a:p>
            <a:r>
              <a:rPr lang="es-ES" dirty="0" smtClean="0"/>
              <a:t>- </a:t>
            </a:r>
            <a:r>
              <a:rPr lang="es-ES" dirty="0"/>
              <a:t>Premio Wolf en Química, junto con George </a:t>
            </a:r>
            <a:r>
              <a:rPr lang="es-ES" dirty="0" err="1"/>
              <a:t>Feher</a:t>
            </a:r>
            <a:r>
              <a:rPr lang="es-ES" dirty="0"/>
              <a:t> (2006/2007) por descubrimientos estructurales de la maquinaria ribosómica de formación enlace peptídico y los luz procesos primarios en la fotosíntesis.</a:t>
            </a:r>
          </a:p>
          <a:p>
            <a:r>
              <a:rPr lang="es-ES" dirty="0"/>
              <a:t>- Premio Albert Einstein </a:t>
            </a:r>
            <a:r>
              <a:rPr lang="es-ES" dirty="0" err="1"/>
              <a:t>World</a:t>
            </a:r>
            <a:r>
              <a:rPr lang="es-ES" dirty="0"/>
              <a:t> </a:t>
            </a:r>
            <a:r>
              <a:rPr lang="es-ES" dirty="0" err="1"/>
              <a:t>Award</a:t>
            </a:r>
            <a:r>
              <a:rPr lang="es-ES" dirty="0"/>
              <a:t> of </a:t>
            </a:r>
            <a:r>
              <a:rPr lang="es-ES" dirty="0" err="1"/>
              <a:t>Science</a:t>
            </a:r>
            <a:r>
              <a:rPr lang="es-ES" dirty="0"/>
              <a:t> (2008) por su contribución en el campo de la cristalografía </a:t>
            </a:r>
            <a:r>
              <a:rPr lang="es-ES" dirty="0" err="1"/>
              <a:t>ribosomal</a:t>
            </a:r>
            <a:r>
              <a:rPr lang="es-ES" dirty="0"/>
              <a:t>.</a:t>
            </a:r>
          </a:p>
          <a:p>
            <a:r>
              <a:rPr lang="es-ES" dirty="0"/>
              <a:t>- Premio L'Oreal-UNESCO para mujeres en la ciencia (2008) por su trabajo pionero en reconocer cómo bacterias se vuelven resistentes a antibióticos.</a:t>
            </a:r>
          </a:p>
          <a:p>
            <a:r>
              <a:rPr lang="es-ES" dirty="0"/>
              <a:t>- Premio Nobel de Química, junto a los bioquímicos </a:t>
            </a:r>
            <a:r>
              <a:rPr lang="es-ES" dirty="0" err="1"/>
              <a:t>Venkatraman</a:t>
            </a:r>
            <a:r>
              <a:rPr lang="es-ES" dirty="0"/>
              <a:t> </a:t>
            </a:r>
            <a:r>
              <a:rPr lang="es-ES" dirty="0" err="1"/>
              <a:t>Ramakrishnan</a:t>
            </a:r>
            <a:r>
              <a:rPr lang="es-ES" dirty="0"/>
              <a:t> y Thomas A. </a:t>
            </a:r>
            <a:r>
              <a:rPr lang="es-ES" dirty="0" err="1"/>
              <a:t>Steitz</a:t>
            </a:r>
            <a:r>
              <a:rPr lang="es-ES" dirty="0"/>
              <a:t> (2009). Cabe destacar que es la primera mujer Israelí en ganar dicho premio, la primera mujer del Medio Oriente para ganar un premio Nobel en Ciencias y la primera mujer en ganar el Premio Nobel de química de 45 años. </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0453" y="585216"/>
            <a:ext cx="2314833" cy="2314833"/>
          </a:xfrm>
          <a:prstGeom prst="rect">
            <a:avLst/>
          </a:prstGeom>
        </p:spPr>
      </p:pic>
    </p:spTree>
    <p:extLst>
      <p:ext uri="{BB962C8B-B14F-4D97-AF65-F5344CB8AC3E}">
        <p14:creationId xmlns:p14="http://schemas.microsoft.com/office/powerpoint/2010/main" val="277409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Bibliografía</a:t>
            </a:r>
            <a:endParaRPr lang="es-ES" dirty="0"/>
          </a:p>
        </p:txBody>
      </p:sp>
      <p:sp>
        <p:nvSpPr>
          <p:cNvPr id="3" name="Marcador de texto 2"/>
          <p:cNvSpPr>
            <a:spLocks noGrp="1"/>
          </p:cNvSpPr>
          <p:nvPr>
            <p:ph type="body" idx="1"/>
          </p:nvPr>
        </p:nvSpPr>
        <p:spPr/>
        <p:txBody>
          <a:bodyPr/>
          <a:lstStyle/>
          <a:p>
            <a:endParaRPr lang="es-ES"/>
          </a:p>
        </p:txBody>
      </p:sp>
    </p:spTree>
    <p:extLst>
      <p:ext uri="{BB962C8B-B14F-4D97-AF65-F5344CB8AC3E}">
        <p14:creationId xmlns:p14="http://schemas.microsoft.com/office/powerpoint/2010/main" val="1982518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Bibliografía</a:t>
            </a:r>
            <a:endParaRPr lang="es-ES" dirty="0"/>
          </a:p>
        </p:txBody>
      </p:sp>
      <p:sp>
        <p:nvSpPr>
          <p:cNvPr id="3" name="Marcador de contenido 2"/>
          <p:cNvSpPr>
            <a:spLocks noGrp="1"/>
          </p:cNvSpPr>
          <p:nvPr>
            <p:ph idx="1"/>
          </p:nvPr>
        </p:nvSpPr>
        <p:spPr/>
        <p:txBody>
          <a:bodyPr/>
          <a:lstStyle/>
          <a:p>
            <a:r>
              <a:rPr lang="es-ES" dirty="0">
                <a:hlinkClick r:id="rId2"/>
              </a:rPr>
              <a:t>https://</a:t>
            </a:r>
            <a:r>
              <a:rPr lang="es-ES" dirty="0" smtClean="0">
                <a:hlinkClick r:id="rId2"/>
              </a:rPr>
              <a:t>www.ecured.cu/Ada_Yonath</a:t>
            </a:r>
            <a:endParaRPr lang="es-ES" dirty="0" smtClean="0"/>
          </a:p>
          <a:p>
            <a:r>
              <a:rPr lang="es-ES" dirty="0">
                <a:hlinkClick r:id="rId3"/>
              </a:rPr>
              <a:t>https://mujeryciencia.fundaciontelefonica.com/2009/11/18/ada-yonath-la-primera-israeli-con-un-premio-nobel</a:t>
            </a:r>
            <a:r>
              <a:rPr lang="es-ES" dirty="0" smtClean="0">
                <a:hlinkClick r:id="rId3"/>
              </a:rPr>
              <a:t>/</a:t>
            </a:r>
            <a:r>
              <a:rPr lang="es-ES" dirty="0" smtClean="0"/>
              <a:t> </a:t>
            </a:r>
          </a:p>
          <a:p>
            <a:r>
              <a:rPr lang="es-ES" dirty="0">
                <a:hlinkClick r:id="rId4"/>
              </a:rPr>
              <a:t>https://</a:t>
            </a:r>
            <a:r>
              <a:rPr lang="es-ES" dirty="0" smtClean="0">
                <a:hlinkClick r:id="rId4"/>
              </a:rPr>
              <a:t>edukavital.blogspot.com.es/2015/01/biografia-de-ada-yonath-vida-y-obras.html</a:t>
            </a:r>
            <a:endParaRPr lang="es-ES" dirty="0" smtClean="0"/>
          </a:p>
          <a:p>
            <a:r>
              <a:rPr lang="es-ES" dirty="0">
                <a:hlinkClick r:id="rId5"/>
              </a:rPr>
              <a:t>https://</a:t>
            </a:r>
            <a:r>
              <a:rPr lang="es-ES" dirty="0" smtClean="0">
                <a:hlinkClick r:id="rId5"/>
              </a:rPr>
              <a:t>mujeresquehacenlahistoria.blogspot.com.es/2010/06/siglo-xx-ada-e-yonath.html</a:t>
            </a:r>
            <a:endParaRPr lang="es-ES" dirty="0" smtClean="0"/>
          </a:p>
          <a:p>
            <a:r>
              <a:rPr lang="es-ES" dirty="0">
                <a:hlinkClick r:id="rId6"/>
              </a:rPr>
              <a:t>https://</a:t>
            </a:r>
            <a:r>
              <a:rPr lang="es-ES" dirty="0" smtClean="0">
                <a:hlinkClick r:id="rId6"/>
              </a:rPr>
              <a:t>es.m.wikipedia.org/wiki/Ada_Yonath</a:t>
            </a:r>
            <a:endParaRPr lang="es-ES" dirty="0" smtClean="0"/>
          </a:p>
          <a:p>
            <a:r>
              <a:rPr lang="es-ES" dirty="0">
                <a:hlinkClick r:id="rId7"/>
              </a:rPr>
              <a:t>https://www.enlacejudio.com/2012/12/12/los-libros-eran-para-ada-yonath-lujo-se-podia-permitir</a:t>
            </a:r>
            <a:r>
              <a:rPr lang="es-ES" dirty="0" smtClean="0">
                <a:hlinkClick r:id="rId7"/>
              </a:rPr>
              <a:t>/</a:t>
            </a:r>
            <a:r>
              <a:rPr lang="es-ES" dirty="0" smtClean="0"/>
              <a:t> </a:t>
            </a:r>
            <a:endParaRPr lang="es-ES" dirty="0"/>
          </a:p>
        </p:txBody>
      </p:sp>
    </p:spTree>
    <p:extLst>
      <p:ext uri="{BB962C8B-B14F-4D97-AF65-F5344CB8AC3E}">
        <p14:creationId xmlns:p14="http://schemas.microsoft.com/office/powerpoint/2010/main" val="131958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S" sz="2400" dirty="0"/>
              <a:t>"Dedicarse a la ciencia, es sinónimo de placer, es intensa y con ella generas nuevos conocimientos, lo que permite a la humanidad progresar. El trabajo científico da satisfacción intelectual, y siento que, si hago lo que me gusta, puedo ser mejor persona"</a:t>
            </a:r>
          </a:p>
        </p:txBody>
      </p:sp>
      <p:sp>
        <p:nvSpPr>
          <p:cNvPr id="3" name="Marcador de texto 2"/>
          <p:cNvSpPr>
            <a:spLocks noGrp="1"/>
          </p:cNvSpPr>
          <p:nvPr>
            <p:ph type="body" idx="1"/>
          </p:nvPr>
        </p:nvSpPr>
        <p:spPr>
          <a:xfrm>
            <a:off x="10157254" y="4960137"/>
            <a:ext cx="1653746" cy="1463040"/>
          </a:xfrm>
        </p:spPr>
        <p:txBody>
          <a:bodyPr/>
          <a:lstStyle/>
          <a:p>
            <a:r>
              <a:rPr lang="es-ES" dirty="0" smtClean="0"/>
              <a:t>Ada </a:t>
            </a:r>
            <a:r>
              <a:rPr lang="es-ES" dirty="0" err="1" smtClean="0"/>
              <a:t>Yonath</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0" y="4692484"/>
            <a:ext cx="1419877" cy="1998345"/>
          </a:xfrm>
          <a:prstGeom prst="rect">
            <a:avLst/>
          </a:prstGeom>
        </p:spPr>
      </p:pic>
    </p:spTree>
    <p:extLst>
      <p:ext uri="{BB962C8B-B14F-4D97-AF65-F5344CB8AC3E}">
        <p14:creationId xmlns:p14="http://schemas.microsoft.com/office/powerpoint/2010/main" val="8797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Biografía</a:t>
            </a:r>
            <a:endParaRPr lang="es-ES" dirty="0"/>
          </a:p>
        </p:txBody>
      </p:sp>
      <p:sp>
        <p:nvSpPr>
          <p:cNvPr id="3" name="Marcador de texto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287340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Biografía</a:t>
            </a:r>
            <a:endParaRPr lang="es-ES" dirty="0"/>
          </a:p>
        </p:txBody>
      </p:sp>
      <p:sp>
        <p:nvSpPr>
          <p:cNvPr id="3" name="Marcador de contenido 2"/>
          <p:cNvSpPr>
            <a:spLocks noGrp="1"/>
          </p:cNvSpPr>
          <p:nvPr>
            <p:ph idx="1"/>
          </p:nvPr>
        </p:nvSpPr>
        <p:spPr>
          <a:xfrm>
            <a:off x="1024128" y="1779373"/>
            <a:ext cx="9720071" cy="4905632"/>
          </a:xfrm>
        </p:spPr>
        <p:txBody>
          <a:bodyPr>
            <a:normAutofit lnSpcReduction="10000"/>
          </a:bodyPr>
          <a:lstStyle/>
          <a:p>
            <a:r>
              <a:rPr lang="es-ES" dirty="0" smtClean="0"/>
              <a:t>- Nació en 1939 en Jerusalén, Israel.</a:t>
            </a:r>
          </a:p>
          <a:p>
            <a:r>
              <a:rPr lang="es-ES" dirty="0" smtClean="0"/>
              <a:t>- Familia de pocos recursos, padres sin estudios que se volcaron para darle una buena educación. </a:t>
            </a:r>
          </a:p>
          <a:p>
            <a:r>
              <a:rPr lang="es-ES" dirty="0" smtClean="0"/>
              <a:t>- Tras la muerte de su padre, ella tuvo que empezar a dar clases de matemáticas para poder costearse la matrícula de la escuela superior </a:t>
            </a:r>
            <a:r>
              <a:rPr lang="es-ES" dirty="0" err="1" smtClean="0"/>
              <a:t>Tichon</a:t>
            </a:r>
            <a:r>
              <a:rPr lang="es-ES" dirty="0" smtClean="0"/>
              <a:t> </a:t>
            </a:r>
            <a:r>
              <a:rPr lang="es-ES" dirty="0" err="1" smtClean="0"/>
              <a:t>Hadash</a:t>
            </a:r>
            <a:r>
              <a:rPr lang="es-ES" dirty="0" smtClean="0"/>
              <a:t>.</a:t>
            </a:r>
          </a:p>
          <a:p>
            <a:r>
              <a:rPr lang="es-ES" dirty="0" smtClean="0"/>
              <a:t>- Se inscribió en la Universidad, donde obtuvo la Licenciatura en Química y, posteriormente el Doctorado. Trabaja durante muchos años en su carrera científica, que le lleva a ganar numerosos premios, entre ellos el premio Nobel en Química.</a:t>
            </a:r>
          </a:p>
          <a:p>
            <a:r>
              <a:rPr lang="es-ES" dirty="0"/>
              <a:t>- </a:t>
            </a:r>
            <a:r>
              <a:rPr lang="es-ES" dirty="0" smtClean="0"/>
              <a:t>En una entrevista después de ganar el premio Nobel, realiza </a:t>
            </a:r>
            <a:r>
              <a:rPr lang="es-ES" dirty="0"/>
              <a:t>un llamamiento para </a:t>
            </a:r>
            <a:r>
              <a:rPr lang="es-ES" dirty="0" smtClean="0"/>
              <a:t>“la </a:t>
            </a:r>
            <a:r>
              <a:rPr lang="es-ES" dirty="0"/>
              <a:t>liberación incondicional de todos los palestinos cautivos, pues perpetúa la motivación para dañar a  </a:t>
            </a:r>
            <a:r>
              <a:rPr lang="es-ES" dirty="0" smtClean="0"/>
              <a:t>Israel”.</a:t>
            </a:r>
            <a:endParaRPr lang="es-ES" dirty="0"/>
          </a:p>
          <a:p>
            <a:r>
              <a:rPr lang="es-ES" dirty="0"/>
              <a:t>- Más adelante ha dicho que “fue un error opinar sobre política, mi trabajo es investigar ribosomas” aunque agregó “la colaboración científica entre países puede ser una buena ayuda para conseguir la paz”.</a:t>
            </a:r>
          </a:p>
          <a:p>
            <a:endParaRPr lang="es-ES" dirty="0" smtClean="0"/>
          </a:p>
          <a:p>
            <a:endParaRPr lang="es-ES" dirty="0" smtClean="0"/>
          </a:p>
        </p:txBody>
      </p:sp>
    </p:spTree>
    <p:extLst>
      <p:ext uri="{BB962C8B-B14F-4D97-AF65-F5344CB8AC3E}">
        <p14:creationId xmlns:p14="http://schemas.microsoft.com/office/powerpoint/2010/main" val="304514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Biografía</a:t>
            </a:r>
            <a:endParaRPr lang="es-ES" dirty="0"/>
          </a:p>
        </p:txBody>
      </p:sp>
      <p:sp>
        <p:nvSpPr>
          <p:cNvPr id="3" name="Marcador de contenido 2"/>
          <p:cNvSpPr>
            <a:spLocks noGrp="1"/>
          </p:cNvSpPr>
          <p:nvPr>
            <p:ph idx="1"/>
          </p:nvPr>
        </p:nvSpPr>
        <p:spPr/>
        <p:txBody>
          <a:bodyPr/>
          <a:lstStyle/>
          <a:p>
            <a:r>
              <a:rPr lang="es-ES" dirty="0"/>
              <a:t>- </a:t>
            </a:r>
            <a:r>
              <a:rPr lang="es-ES" dirty="0" smtClean="0"/>
              <a:t>Tiene una hija, </a:t>
            </a:r>
            <a:r>
              <a:rPr lang="es-ES" dirty="0"/>
              <a:t>la Dra. </a:t>
            </a:r>
            <a:r>
              <a:rPr lang="es-ES" dirty="0" err="1"/>
              <a:t>Hagith</a:t>
            </a:r>
            <a:r>
              <a:rPr lang="es-ES" dirty="0"/>
              <a:t> </a:t>
            </a:r>
            <a:r>
              <a:rPr lang="es-ES" dirty="0" err="1"/>
              <a:t>Yonath</a:t>
            </a:r>
            <a:r>
              <a:rPr lang="es-ES" dirty="0"/>
              <a:t>, especialista en medicina interna en el </a:t>
            </a:r>
            <a:r>
              <a:rPr lang="es-ES" dirty="0" err="1"/>
              <a:t>Sheba</a:t>
            </a:r>
            <a:r>
              <a:rPr lang="es-ES" dirty="0"/>
              <a:t> Medical </a:t>
            </a:r>
            <a:r>
              <a:rPr lang="es-ES" dirty="0" smtClean="0"/>
              <a:t>Center</a:t>
            </a:r>
            <a:r>
              <a:rPr lang="es-ES" dirty="0"/>
              <a:t> </a:t>
            </a:r>
            <a:r>
              <a:rPr lang="es-ES" dirty="0" smtClean="0"/>
              <a:t>y una nieta.</a:t>
            </a:r>
            <a:endParaRPr lang="es-ES" dirty="0"/>
          </a:p>
          <a:p>
            <a:r>
              <a:rPr lang="es-ES" dirty="0"/>
              <a:t>- </a:t>
            </a:r>
            <a:r>
              <a:rPr lang="es-ES" dirty="0" smtClean="0"/>
              <a:t>Es prima </a:t>
            </a:r>
            <a:r>
              <a:rPr lang="es-ES" dirty="0"/>
              <a:t>de la Dra. </a:t>
            </a:r>
            <a:r>
              <a:rPr lang="es-ES" dirty="0" err="1"/>
              <a:t>Ruchama</a:t>
            </a:r>
            <a:r>
              <a:rPr lang="es-ES" dirty="0"/>
              <a:t> </a:t>
            </a:r>
            <a:r>
              <a:rPr lang="es-ES" dirty="0" err="1" smtClean="0"/>
              <a:t>Marton</a:t>
            </a:r>
            <a:r>
              <a:rPr lang="es-ES" dirty="0" smtClean="0"/>
              <a:t>, activista Israelí, </a:t>
            </a:r>
            <a:r>
              <a:rPr lang="es-ES" dirty="0"/>
              <a:t>psicoterapeuta, fundadora de Médicos por los Derechos Humanos Israel.</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3193" y="3571514"/>
            <a:ext cx="4419352" cy="2939014"/>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 y="3973711"/>
            <a:ext cx="3808923" cy="2536817"/>
          </a:xfrm>
          <a:prstGeom prst="rect">
            <a:avLst/>
          </a:prstGeom>
        </p:spPr>
      </p:pic>
    </p:spTree>
    <p:extLst>
      <p:ext uri="{BB962C8B-B14F-4D97-AF65-F5344CB8AC3E}">
        <p14:creationId xmlns:p14="http://schemas.microsoft.com/office/powerpoint/2010/main" val="17612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Carrera</a:t>
            </a:r>
            <a:endParaRPr lang="es-ES" dirty="0"/>
          </a:p>
        </p:txBody>
      </p:sp>
      <p:sp>
        <p:nvSpPr>
          <p:cNvPr id="3" name="Marcador de texto 2"/>
          <p:cNvSpPr>
            <a:spLocks noGrp="1"/>
          </p:cNvSpPr>
          <p:nvPr>
            <p:ph type="body" idx="1"/>
          </p:nvPr>
        </p:nvSpPr>
        <p:spPr/>
        <p:txBody>
          <a:bodyPr/>
          <a:lstStyle/>
          <a:p>
            <a:pPr marL="285750" indent="-285750">
              <a:buFontTx/>
              <a:buChar char="-"/>
            </a:pPr>
            <a:r>
              <a:rPr lang="es-ES" dirty="0" smtClean="0"/>
              <a:t>Estudios Universitarios</a:t>
            </a:r>
          </a:p>
          <a:p>
            <a:pPr marL="285750" indent="-285750">
              <a:buFontTx/>
              <a:buChar char="-"/>
            </a:pPr>
            <a:r>
              <a:rPr lang="es-ES" dirty="0" smtClean="0"/>
              <a:t>Trayectoria científica</a:t>
            </a:r>
            <a:endParaRPr lang="es-ES" dirty="0"/>
          </a:p>
        </p:txBody>
      </p:sp>
    </p:spTree>
    <p:extLst>
      <p:ext uri="{BB962C8B-B14F-4D97-AF65-F5344CB8AC3E}">
        <p14:creationId xmlns:p14="http://schemas.microsoft.com/office/powerpoint/2010/main" val="385449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Estudios universitarios</a:t>
            </a:r>
            <a:endParaRPr lang="es-ES" dirty="0"/>
          </a:p>
        </p:txBody>
      </p:sp>
      <p:sp>
        <p:nvSpPr>
          <p:cNvPr id="3" name="Marcador de contenido 2"/>
          <p:cNvSpPr>
            <a:spLocks noGrp="1"/>
          </p:cNvSpPr>
          <p:nvPr>
            <p:ph idx="1"/>
          </p:nvPr>
        </p:nvSpPr>
        <p:spPr>
          <a:xfrm>
            <a:off x="1024128" y="1767016"/>
            <a:ext cx="9720071" cy="4542344"/>
          </a:xfrm>
        </p:spPr>
        <p:txBody>
          <a:bodyPr/>
          <a:lstStyle/>
          <a:p>
            <a:r>
              <a:rPr lang="es-ES" dirty="0" smtClean="0"/>
              <a:t>- Licenciada en Química por la Universidad Hebrea de Jerusalén (1962)</a:t>
            </a:r>
          </a:p>
          <a:p>
            <a:r>
              <a:rPr lang="es-ES" dirty="0" smtClean="0"/>
              <a:t>- Máster en Bioquímica (1964)</a:t>
            </a:r>
          </a:p>
          <a:p>
            <a:r>
              <a:rPr lang="es-ES" dirty="0" smtClean="0"/>
              <a:t>- Doctorado en Cristalografía de Rayos X (1968) en el Instituto </a:t>
            </a:r>
            <a:r>
              <a:rPr lang="es-ES" dirty="0" err="1" smtClean="0"/>
              <a:t>Weizmann</a:t>
            </a:r>
            <a:r>
              <a:rPr lang="es-ES" dirty="0" smtClean="0"/>
              <a:t> de Ciencias de Israel.</a:t>
            </a:r>
          </a:p>
          <a:p>
            <a:r>
              <a:rPr lang="es-ES" dirty="0" smtClean="0"/>
              <a:t>- Post-doctorado en la Universidad Carnegie </a:t>
            </a:r>
            <a:r>
              <a:rPr lang="es-ES" dirty="0" err="1" smtClean="0"/>
              <a:t>Mellon</a:t>
            </a:r>
            <a:r>
              <a:rPr lang="es-ES" dirty="0" smtClean="0"/>
              <a:t> en la ciudad de Pittsburgh, </a:t>
            </a:r>
            <a:r>
              <a:rPr lang="es-ES" dirty="0" err="1" smtClean="0"/>
              <a:t>Pensylvannia</a:t>
            </a:r>
            <a:r>
              <a:rPr lang="es-ES" dirty="0" smtClean="0"/>
              <a:t>.</a:t>
            </a:r>
          </a:p>
          <a:p>
            <a:r>
              <a:rPr lang="es-ES" dirty="0" smtClean="0"/>
              <a:t>- Post-doctorado en el Instituto Tecnológico de </a:t>
            </a:r>
            <a:r>
              <a:rPr lang="es-ES" dirty="0" err="1" smtClean="0"/>
              <a:t>Massachusets</a:t>
            </a:r>
            <a:r>
              <a:rPr lang="es-ES" dirty="0" smtClean="0"/>
              <a:t> (MIT), Cambridge (1970)</a:t>
            </a:r>
          </a:p>
          <a:p>
            <a:r>
              <a:rPr lang="es-ES" dirty="0" smtClean="0"/>
              <a:t>- Ingresa en el Departamento de Química </a:t>
            </a:r>
            <a:r>
              <a:rPr lang="es-ES" dirty="0"/>
              <a:t>del Instituto </a:t>
            </a:r>
            <a:r>
              <a:rPr lang="es-ES" dirty="0" err="1" smtClean="0"/>
              <a:t>Weizmann</a:t>
            </a:r>
            <a:r>
              <a:rPr lang="es-ES" dirty="0" smtClean="0"/>
              <a:t> y crea el único laboratorio de cristalografía proteica israelí, donde estudió e hizo investigaciones durante casi 10 años.</a:t>
            </a:r>
          </a:p>
          <a:p>
            <a:endParaRPr lang="es-ES" dirty="0"/>
          </a:p>
        </p:txBody>
      </p:sp>
    </p:spTree>
    <p:extLst>
      <p:ext uri="{BB962C8B-B14F-4D97-AF65-F5344CB8AC3E}">
        <p14:creationId xmlns:p14="http://schemas.microsoft.com/office/powerpoint/2010/main" val="509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Trayectoria científica</a:t>
            </a:r>
            <a:endParaRPr lang="es-ES" dirty="0"/>
          </a:p>
        </p:txBody>
      </p:sp>
      <p:sp>
        <p:nvSpPr>
          <p:cNvPr id="3" name="Marcador de contenido 2"/>
          <p:cNvSpPr>
            <a:spLocks noGrp="1"/>
          </p:cNvSpPr>
          <p:nvPr>
            <p:ph idx="1"/>
          </p:nvPr>
        </p:nvSpPr>
        <p:spPr/>
        <p:txBody>
          <a:bodyPr/>
          <a:lstStyle/>
          <a:p>
            <a:r>
              <a:rPr lang="es-ES" dirty="0" smtClean="0"/>
              <a:t>- Dirigió las Unidades de Investigación Max Planck de Estructura Molecular Genética en Hamburgo, Alemania, </a:t>
            </a:r>
            <a:r>
              <a:rPr lang="es-ES" dirty="0"/>
              <a:t>mientras investigaba en el Instituto </a:t>
            </a:r>
            <a:r>
              <a:rPr lang="es-ES" dirty="0" err="1" smtClean="0"/>
              <a:t>Weizmann</a:t>
            </a:r>
            <a:r>
              <a:rPr lang="es-ES" dirty="0" smtClean="0"/>
              <a:t> (1986-2004).</a:t>
            </a:r>
          </a:p>
          <a:p>
            <a:r>
              <a:rPr lang="es-ES" dirty="0" smtClean="0"/>
              <a:t>- Dirige desde 1988 el Centro Helen &amp; Milton </a:t>
            </a:r>
            <a:r>
              <a:rPr lang="es-ES" dirty="0" err="1" smtClean="0"/>
              <a:t>Kimmelman</a:t>
            </a:r>
            <a:r>
              <a:rPr lang="es-ES" dirty="0" smtClean="0"/>
              <a:t> de </a:t>
            </a:r>
            <a:r>
              <a:rPr lang="es-ES" dirty="0"/>
              <a:t>Estructura Biomolecular del Instituto </a:t>
            </a:r>
            <a:r>
              <a:rPr lang="es-ES" dirty="0" err="1"/>
              <a:t>Weizmann</a:t>
            </a:r>
            <a:r>
              <a:rPr lang="es-ES" dirty="0"/>
              <a:t> </a:t>
            </a:r>
            <a:r>
              <a:rPr lang="es-ES" dirty="0" smtClean="0"/>
              <a:t>de Ciencias.</a:t>
            </a:r>
          </a:p>
          <a:p>
            <a:r>
              <a:rPr lang="es-ES" dirty="0" smtClean="0"/>
              <a:t>- Ha sido docente en varias Universidades de Israel, y trabajó en Estados Unidos, Francia y Alemania.</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8393" y="4589298"/>
            <a:ext cx="3071539" cy="1720062"/>
          </a:xfrm>
          <a:prstGeom prst="rect">
            <a:avLst/>
          </a:prstGeom>
        </p:spPr>
      </p:pic>
    </p:spTree>
    <p:extLst>
      <p:ext uri="{BB962C8B-B14F-4D97-AF65-F5344CB8AC3E}">
        <p14:creationId xmlns:p14="http://schemas.microsoft.com/office/powerpoint/2010/main" val="137593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Investigación</a:t>
            </a:r>
            <a:endParaRPr lang="es-ES" dirty="0"/>
          </a:p>
        </p:txBody>
      </p:sp>
      <p:sp>
        <p:nvSpPr>
          <p:cNvPr id="3" name="Marcador de texto 2"/>
          <p:cNvSpPr>
            <a:spLocks noGrp="1"/>
          </p:cNvSpPr>
          <p:nvPr>
            <p:ph type="body" idx="1"/>
          </p:nvPr>
        </p:nvSpPr>
        <p:spPr/>
        <p:txBody>
          <a:bodyPr/>
          <a:lstStyle/>
          <a:p>
            <a:endParaRPr lang="es-ES"/>
          </a:p>
        </p:txBody>
      </p:sp>
    </p:spTree>
    <p:extLst>
      <p:ext uri="{BB962C8B-B14F-4D97-AF65-F5344CB8AC3E}">
        <p14:creationId xmlns:p14="http://schemas.microsoft.com/office/powerpoint/2010/main" val="1139232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Investigación</a:t>
            </a:r>
            <a:endParaRPr lang="es-ES" dirty="0"/>
          </a:p>
        </p:txBody>
      </p:sp>
      <p:sp>
        <p:nvSpPr>
          <p:cNvPr id="3" name="Marcador de contenido 2"/>
          <p:cNvSpPr>
            <a:spLocks noGrp="1"/>
          </p:cNvSpPr>
          <p:nvPr>
            <p:ph idx="1"/>
          </p:nvPr>
        </p:nvSpPr>
        <p:spPr>
          <a:xfrm>
            <a:off x="1024128" y="1754659"/>
            <a:ext cx="9720071" cy="4856206"/>
          </a:xfrm>
        </p:spPr>
        <p:txBody>
          <a:bodyPr>
            <a:normAutofit/>
          </a:bodyPr>
          <a:lstStyle/>
          <a:p>
            <a:r>
              <a:rPr lang="es-ES" dirty="0" smtClean="0"/>
              <a:t>- Durante más de dos décadas Ada ha desentrañado la Estructura de los Ribosomas (moléculas que contienen la información del ADN), sus proteínas y el modo de acción de los antibióticos.</a:t>
            </a:r>
          </a:p>
          <a:p>
            <a:r>
              <a:rPr lang="es-ES" dirty="0" smtClean="0"/>
              <a:t>- Mientras estaba </a:t>
            </a:r>
            <a:r>
              <a:rPr lang="es-ES" dirty="0"/>
              <a:t>en el MIT</a:t>
            </a:r>
            <a:r>
              <a:rPr lang="es-ES" dirty="0" smtClean="0"/>
              <a:t>, decidió investigar </a:t>
            </a:r>
            <a:r>
              <a:rPr lang="es-ES" dirty="0"/>
              <a:t>las </a:t>
            </a:r>
            <a:r>
              <a:rPr lang="es-ES" dirty="0" smtClean="0"/>
              <a:t>estructuras </a:t>
            </a:r>
            <a:r>
              <a:rPr lang="es-ES" dirty="0"/>
              <a:t>grandes. Estudió la estructura de una </a:t>
            </a:r>
            <a:r>
              <a:rPr lang="es-ES" dirty="0" err="1"/>
              <a:t>Nucleasa</a:t>
            </a:r>
            <a:r>
              <a:rPr lang="es-ES" dirty="0"/>
              <a:t> </a:t>
            </a:r>
            <a:r>
              <a:rPr lang="es-ES" dirty="0" err="1"/>
              <a:t>globur</a:t>
            </a:r>
            <a:r>
              <a:rPr lang="es-ES" dirty="0"/>
              <a:t> proteína estafilococo</a:t>
            </a:r>
            <a:r>
              <a:rPr lang="es-ES" dirty="0" smtClean="0"/>
              <a:t>.</a:t>
            </a:r>
          </a:p>
          <a:p>
            <a:r>
              <a:rPr lang="es-ES" dirty="0" smtClean="0"/>
              <a:t>- Más </a:t>
            </a:r>
            <a:r>
              <a:rPr lang="es-ES" dirty="0"/>
              <a:t>tarde, estudió el proceso de biosíntesis de la proteína, una cuestión importante con respecto a las células vivas. </a:t>
            </a:r>
            <a:endParaRPr lang="es-ES" dirty="0" smtClean="0"/>
          </a:p>
          <a:p>
            <a:r>
              <a:rPr lang="es-ES" dirty="0" smtClean="0"/>
              <a:t>- Su </a:t>
            </a:r>
            <a:r>
              <a:rPr lang="es-ES" dirty="0"/>
              <a:t>misión principal era determinar la estructura tridimensional del </a:t>
            </a:r>
            <a:r>
              <a:rPr lang="es-ES" dirty="0" smtClean="0"/>
              <a:t>ribosoma.</a:t>
            </a:r>
          </a:p>
          <a:p>
            <a:r>
              <a:rPr lang="es-ES" dirty="0"/>
              <a:t>- Su investigación básicamente pretende entender los componentes fundamentales de la vida y la acción de los antibióticos. A través de sus resultados, no sólo ayudó a desarrollar fármacos antibacterianos más eficientes sino también estableció nuevas defensas en la lucha contra las bacterias resistentes a los </a:t>
            </a:r>
            <a:r>
              <a:rPr lang="es-ES" dirty="0" smtClean="0"/>
              <a:t>antibióticos. </a:t>
            </a:r>
            <a:endParaRPr lang="es-ES" dirty="0"/>
          </a:p>
        </p:txBody>
      </p:sp>
    </p:spTree>
    <p:extLst>
      <p:ext uri="{BB962C8B-B14F-4D97-AF65-F5344CB8AC3E}">
        <p14:creationId xmlns:p14="http://schemas.microsoft.com/office/powerpoint/2010/main" val="28093854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156</TotalTime>
  <Words>1035</Words>
  <Application>Microsoft Office PowerPoint</Application>
  <PresentationFormat>Panorámica</PresentationFormat>
  <Paragraphs>73</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Tw Cen MT</vt:lpstr>
      <vt:lpstr>Tw Cen MT Condensed</vt:lpstr>
      <vt:lpstr>Wingdings 3</vt:lpstr>
      <vt:lpstr>Integral</vt:lpstr>
      <vt:lpstr>Ada yonath</vt:lpstr>
      <vt:lpstr>Biografía</vt:lpstr>
      <vt:lpstr>Biografía</vt:lpstr>
      <vt:lpstr>Biografía</vt:lpstr>
      <vt:lpstr>Carrera</vt:lpstr>
      <vt:lpstr>Estudios universitarios</vt:lpstr>
      <vt:lpstr>Trayectoria científica</vt:lpstr>
      <vt:lpstr>Investigación</vt:lpstr>
      <vt:lpstr>Investigación</vt:lpstr>
      <vt:lpstr>Investigación</vt:lpstr>
      <vt:lpstr>Reconocimientos</vt:lpstr>
      <vt:lpstr>Reconocimientos</vt:lpstr>
      <vt:lpstr>Premios</vt:lpstr>
      <vt:lpstr>Bibliografía</vt:lpstr>
      <vt:lpstr>Bibliografía</vt:lpstr>
      <vt:lpstr>"Dedicarse a la ciencia, es sinónimo de placer, es intensa y con ella generas nuevos conocimientos, lo que permite a la humanidad progresar. El trabajo científico da satisfacción intelectual, y siento que, si hago lo que me gusta, puedo ser mejor persona"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yonath</dc:title>
  <dc:creator>Laura</dc:creator>
  <cp:lastModifiedBy>Laura</cp:lastModifiedBy>
  <cp:revision>20</cp:revision>
  <dcterms:created xsi:type="dcterms:W3CDTF">2018-01-18T08:11:01Z</dcterms:created>
  <dcterms:modified xsi:type="dcterms:W3CDTF">2018-01-18T10:47:36Z</dcterms:modified>
</cp:coreProperties>
</file>