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40.xml" ContentType="application/vnd.openxmlformats-officedocument.presentationml.slide+xml"/>
  <Override PartName="/ppt/notesSlides/notesSlide140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Masters/notesMaster10.xml" ContentType="application/vnd.openxmlformats-officedocument.presentationml.notesMaster+xml"/>
  <Override PartName="/ppt/slideMasters/slideMaster10.xml" ContentType="application/vnd.openxmlformats-officedocument.presentationml.slideMaster+xml"/>
  <Override PartName="/ppt/theme/theme20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0" r:id="rId2"/>
    <p:sldId id="330" r:id="rId3"/>
    <p:sldId id="311" r:id="rId4"/>
    <p:sldId id="321" r:id="rId5"/>
    <p:sldId id="322" r:id="rId6"/>
    <p:sldId id="339" r:id="rId7"/>
    <p:sldId id="312" r:id="rId8"/>
    <p:sldId id="332" r:id="rId9"/>
    <p:sldId id="341" r:id="rId10"/>
    <p:sldId id="313" r:id="rId11"/>
    <p:sldId id="331" r:id="rId12"/>
    <p:sldId id="336" r:id="rId13"/>
    <p:sldId id="329" r:id="rId14"/>
    <p:sldId id="315" r:id="rId15"/>
    <p:sldId id="334" r:id="rId16"/>
    <p:sldId id="328" r:id="rId17"/>
    <p:sldId id="338" r:id="rId18"/>
    <p:sldId id="342" r:id="rId19"/>
    <p:sldId id="343" r:id="rId20"/>
    <p:sldId id="335" r:id="rId21"/>
    <p:sldId id="327" r:id="rId22"/>
  </p:sldIdLst>
  <p:sldSz cx="9144000" cy="6858000" type="screen4x3"/>
  <p:notesSz cx="6858000" cy="99456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9"/>
    <a:srgbClr val="A3A3E0"/>
    <a:srgbClr val="FF3300"/>
    <a:srgbClr val="FF6600"/>
    <a:srgbClr val="FF8A15"/>
    <a:srgbClr val="FF964F"/>
    <a:srgbClr val="FFD757"/>
    <a:srgbClr val="FFB061"/>
    <a:srgbClr val="CC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B6319-01BD-4722-9053-14E699A000B2}" v="201" dt="2018-06-11T08:40:55.318"/>
    <p1510:client id="{5797B0C2-344E-4D30-98C6-07661A2FFBFD}" v="6043" dt="2018-06-11T23:18:41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8" autoAdjust="0"/>
    <p:restoredTop sz="93130" autoAdjust="0"/>
  </p:normalViewPr>
  <p:slideViewPr>
    <p:cSldViewPr>
      <p:cViewPr varScale="1">
        <p:scale>
          <a:sx n="74" d="100"/>
          <a:sy n="74" d="100"/>
        </p:scale>
        <p:origin x="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725" cy="497842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3643" y="0"/>
            <a:ext cx="2972724" cy="497842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12C02B-D764-4D0D-84B4-C48675B2BD9A}" type="datetimeFigureOut">
              <a:rPr lang="es-ES"/>
              <a:pPr>
                <a:defRPr/>
              </a:pPr>
              <a:t>02/10/2025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6257"/>
            <a:ext cx="2972725" cy="497841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3643" y="9446257"/>
            <a:ext cx="2972724" cy="497841"/>
          </a:xfrm>
          <a:prstGeom prst="rect">
            <a:avLst/>
          </a:prstGeom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E5BC40-25A3-4E8C-B9FB-684441B075B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116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_rels/notes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725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643" y="0"/>
            <a:ext cx="2972724" cy="4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637" y="4723924"/>
            <a:ext cx="5486727" cy="447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257"/>
            <a:ext cx="2972725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643" y="9446257"/>
            <a:ext cx="2972724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076FA0-166B-4AAD-BBE1-DF7BA762ED3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520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notesMaster10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076FA0-166B-4AAD-BBE1-DF7BA762ED3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520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3896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10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16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11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430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12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290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13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5131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14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565785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14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1832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15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2518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16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1832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17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2458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18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7781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19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69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2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61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20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2363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21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589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3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261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4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776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5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284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6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316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7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8666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8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089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237" indent="-289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728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0203" indent="-2314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3118" indent="-2314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603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94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4778" indent="-231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61B7-B91C-4CD6-B562-7703822B3AF7}" type="slidenum">
              <a:rPr lang="es-MX" smtClean="0"/>
              <a:pPr eaLnBrk="1" hangingPunct="1"/>
              <a:t>9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45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7F254-BE05-4A8C-869B-2C500F4E100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52337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EB625-9ED4-4C1B-AF24-8D39AC9B280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834621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EB625-9ED4-4C1B-AF24-8D39AC9B280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83462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C0D95-1ACE-4404-BDAE-7B00498BD66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454747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C0D95-1ACE-4404-BDAE-7B00498BD66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45474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7F254-BE05-4A8C-869B-2C500F4E100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523377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F7E69-451F-4893-9CCA-FE54C3EFFBA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121110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F7E69-451F-4893-9CCA-FE54C3EFFBA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121110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968CE-948A-4162-9F44-FE89DB10AEE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75725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968CE-948A-4162-9F44-FE89DB10AEE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7572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0F3AF-2718-4D5E-8017-9BE9CC432E6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152111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0F3AF-2718-4D5E-8017-9BE9CC432E6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152111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294AA-E530-4834-9242-D6364A9AEA0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15192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294AA-E530-4834-9242-D6364A9AEA0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15192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4C2C0-E922-48AE-8204-13564EA5113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117698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4C2C0-E922-48AE-8204-13564EA5113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11769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3E57A-9753-4AE9-9ED5-51A96BD1C30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113687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3E57A-9753-4AE9-9ED5-51A96BD1C3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113687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2D20-B485-4D5F-8D1C-5C91EBFC7F1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03076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2D20-B485-4D5F-8D1C-5C91EBFC7F1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03076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5086E-F98B-4BEC-B3F2-98E712B501D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483859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5086E-F98B-4BEC-B3F2-98E712B501D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48385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26000">
              <a:srgbClr val="FF7A00"/>
            </a:gs>
            <a:gs pos="5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F4F1CE-489F-4904-B91E-6C1BDDD52EC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26000">
              <a:srgbClr val="FF7A00"/>
            </a:gs>
            <a:gs pos="5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F4F1CE-489F-4904-B91E-6C1BDDD52EC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40.xml"/><Relationship Id="rId4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slide" Target="slide140.xml"/><Relationship Id="rId4" Type="http://schemas.openxmlformats.org/officeDocument/2006/relationships/image" Target="../media/image21.pn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slide" Target="slide140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audio" Target="../media/audio1.wav"/><Relationship Id="rId5" Type="http://schemas.openxmlformats.org/officeDocument/2006/relationships/slide" Target="slide140.xml"/><Relationship Id="rId10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audio" Target="../media/audio1.wav"/><Relationship Id="rId5" Type="http://schemas.openxmlformats.org/officeDocument/2006/relationships/slide" Target="slide140.xml"/><Relationship Id="rId10" Type="http://schemas.microsoft.com/office/2007/relationships/hdphoto" Target="../media/hdphoto5.wdp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audio" Target="../media/audio1.wav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slide" Target="slide140.xml"/><Relationship Id="rId4" Type="http://schemas.openxmlformats.org/officeDocument/2006/relationships/image" Target="../media/image21.png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2.gif"/><Relationship Id="rId4" Type="http://schemas.openxmlformats.org/officeDocument/2006/relationships/hyperlink" Target="http://upload.wikimedia.org/wikipedia/commons/4/4d/Linguistic_map_Southwestern_Europe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2416C6-794A-4CB9-893A-52534216E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7" y="154183"/>
            <a:ext cx="6485873" cy="6703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6685" y="6172887"/>
            <a:ext cx="33337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B848EBD-2BEC-42DA-86C0-F41061D3A082}"/>
              </a:ext>
            </a:extLst>
          </p:cNvPr>
          <p:cNvSpPr/>
          <p:nvPr/>
        </p:nvSpPr>
        <p:spPr>
          <a:xfrm>
            <a:off x="22842937" y="543825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EAE9C6"/>
                </a:solidFill>
              </a:rPr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34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2057" grpId="0"/>
      <p:bldP spid="2058" grpId="0"/>
      <p:bldP spid="20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1042988" y="90805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s-ES_tradnl" dirty="0">
              <a:latin typeface="Garamond" panose="02020404030301010803" pitchFamily="18" charset="0"/>
            </a:endParaRPr>
          </a:p>
        </p:txBody>
      </p:sp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441" y="6172887"/>
            <a:ext cx="52762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BC92E4D-A227-4369-9E12-6B705C15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1" y="35462"/>
            <a:ext cx="9031099" cy="415498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2) LENGUA ESPAÑOLA: LENGUA DEL IMPERIO.</a:t>
            </a:r>
          </a:p>
          <a:p>
            <a:pPr algn="just">
              <a:defRPr/>
            </a:pP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1"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Carlos I: defensor del español.  </a:t>
            </a:r>
            <a:r>
              <a:rPr lang="es-ES" sz="2400" b="1" dirty="0">
                <a:solidFill>
                  <a:srgbClr val="CC0000"/>
                </a:solidFill>
                <a:latin typeface="Garamond" panose="02020404030301010803" pitchFamily="18" charset="0"/>
              </a:rPr>
              <a:t>Normalización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de Nebrija (1492). </a:t>
            </a:r>
          </a:p>
          <a:p>
            <a:pPr lvl="1" algn="just">
              <a:defRPr/>
            </a:pP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lvl="1"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24 de febrero de 1500, </a:t>
            </a:r>
            <a:r>
              <a:rPr lang="es-ES" sz="24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Eeklo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, Bélgica / 21 de septiembre de 1558, Monasterio de Yuste</a:t>
            </a:r>
          </a:p>
          <a:p>
            <a:pPr lvl="1" algn="just">
              <a:defRPr/>
            </a:pP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1"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Asturias (¿Tazones? ¿Villaviciosa?) 19-9-1517: no sabía español.</a:t>
            </a:r>
          </a:p>
          <a:p>
            <a:pPr lvl="1"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Discurso en español ante el Papa en Roma.</a:t>
            </a:r>
          </a:p>
          <a:p>
            <a:pPr lvl="1" algn="just">
              <a:defRPr/>
            </a:pP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1"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Legenda: El francés para habla de negocios…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63E3A08-06C9-4B72-A40B-B9A51D86F31E}"/>
              </a:ext>
            </a:extLst>
          </p:cNvPr>
          <p:cNvSpPr/>
          <p:nvPr/>
        </p:nvSpPr>
        <p:spPr>
          <a:xfrm>
            <a:off x="264154" y="4430625"/>
            <a:ext cx="84485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2400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“Así el Emperador, que a los dieciocho años no hablaba una palabra de español, ahora, a los treinta y seis, proclama la lengua española común de la Cristiandad, lengua oficial de la diplomacia” (R. Menéndez Pidal, </a:t>
            </a:r>
            <a:r>
              <a:rPr lang="es-ES_tradnl" sz="2400" b="1" i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 imperial de Carlos V</a:t>
            </a:r>
            <a:r>
              <a:rPr lang="es-ES_tradnl" sz="2400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Madrid, Espasa-Calpe, 1940, 9-35).c</a:t>
            </a:r>
            <a:endParaRPr lang="es-ES" sz="2400" b="1" dirty="0">
              <a:solidFill>
                <a:srgbClr val="00206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611560" y="3429000"/>
            <a:ext cx="6984776" cy="28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_tradnl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Obispo </a:t>
            </a:r>
            <a:r>
              <a:rPr lang="es-ES_tradnl" sz="28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Mâcon</a:t>
            </a:r>
            <a:r>
              <a:rPr lang="es-ES_tradnl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, embajador del Rey de Francia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2800" dirty="0">
                <a:latin typeface="Garamond" panose="02020404030301010803" pitchFamily="18" charset="0"/>
              </a:rPr>
              <a:t>“Señor obispo, entiéndame si quiere, y no espere de mí otras palabras que de mi lengua española, la cual es tan noble que merece ser sabida y entendida por toda la gente cristiana”.</a:t>
            </a:r>
          </a:p>
        </p:txBody>
      </p:sp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441" y="6172887"/>
            <a:ext cx="52762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BC92E4D-A227-4369-9E12-6B705C15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215333"/>
            <a:ext cx="8712968" cy="267765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488" lvl="1" algn="just">
              <a:defRPr/>
            </a:pPr>
            <a:r>
              <a:rPr lang="es-ES_tradnl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Roma, 17 abril 1536, lunes de Pascua, Paulo III, embajadores de Francia y de Venecia, cardenales y prelados de la Corte Pontificia, grandes señores…</a:t>
            </a:r>
          </a:p>
          <a:p>
            <a:pPr marL="90488" lvl="1" algn="just">
              <a:defRPr/>
            </a:pPr>
            <a:endParaRPr lang="es-ES_tradnl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90488" lvl="1" algn="just">
              <a:defRPr/>
            </a:pPr>
            <a:r>
              <a:rPr lang="es-ES_tradnl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aparición de la lengua española como lengua política en los medios diplomáticos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5869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441" y="6172887"/>
            <a:ext cx="52762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BC92E4D-A227-4369-9E12-6B705C15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840" y="3875885"/>
            <a:ext cx="8712968" cy="258532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2) LENGUA ESPAÑOLA: LENGUA DEL IMPERIO.</a:t>
            </a:r>
          </a:p>
          <a:p>
            <a:pPr marL="0" lvl="1" algn="just">
              <a:buFont typeface="Wingdings" pitchFamily="2" charset="2"/>
              <a:buChar char="ü"/>
              <a:defRPr/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b="1" dirty="0">
                <a:solidFill>
                  <a:srgbClr val="CC0000"/>
                </a:solidFill>
                <a:latin typeface="Garamond" panose="02020404030301010803" pitchFamily="18" charset="0"/>
              </a:rPr>
              <a:t>Difusión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 en Europa (comercio, relaciones políticas….): publicación de </a:t>
            </a:r>
            <a:r>
              <a:rPr lang="es-ES" b="1" dirty="0">
                <a:solidFill>
                  <a:srgbClr val="CC0000"/>
                </a:solidFill>
                <a:latin typeface="Garamond" panose="02020404030301010803" pitchFamily="18" charset="0"/>
              </a:rPr>
              <a:t>diccionarios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 y </a:t>
            </a:r>
            <a:r>
              <a:rPr lang="es-ES" b="1" dirty="0">
                <a:solidFill>
                  <a:srgbClr val="CC0000"/>
                </a:solidFill>
                <a:latin typeface="Garamond" panose="02020404030301010803" pitchFamily="18" charset="0"/>
              </a:rPr>
              <a:t>gramáticas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. </a:t>
            </a:r>
          </a:p>
          <a:p>
            <a:pPr marL="0" lvl="1" algn="just">
              <a:buFont typeface="Wingdings" pitchFamily="2" charset="2"/>
              <a:buChar char="ü"/>
              <a:defRPr/>
            </a:pPr>
            <a:endParaRPr lang="es-ES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lvl="1" algn="just">
              <a:buFont typeface="Wingdings" pitchFamily="2" charset="2"/>
              <a:buChar char="ü"/>
              <a:defRPr/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 Pasan </a:t>
            </a:r>
            <a:r>
              <a:rPr lang="es-ES" b="1" i="1" dirty="0">
                <a:solidFill>
                  <a:srgbClr val="002060"/>
                </a:solidFill>
                <a:latin typeface="Garamond" panose="02020404030301010803" pitchFamily="18" charset="0"/>
              </a:rPr>
              <a:t>hispanismos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 a otras lenguas europeas (francés e italiano, sobre todo): </a:t>
            </a:r>
            <a:r>
              <a:rPr lang="es-ES" b="1" i="1" dirty="0">
                <a:solidFill>
                  <a:srgbClr val="C00000"/>
                </a:solidFill>
                <a:latin typeface="Garamond" panose="02020404030301010803" pitchFamily="18" charset="0"/>
              </a:rPr>
              <a:t>bravo, siesta, galán, alcoba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... Especialmente americanismos: </a:t>
            </a:r>
            <a:r>
              <a:rPr lang="es-ES" b="1" i="1" dirty="0">
                <a:solidFill>
                  <a:srgbClr val="C00000"/>
                </a:solidFill>
                <a:latin typeface="Garamond" panose="02020404030301010803" pitchFamily="18" charset="0"/>
              </a:rPr>
              <a:t>patata, hamaca, tabaco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</a:p>
          <a:p>
            <a:pPr marL="0" lvl="1" algn="just">
              <a:buFont typeface="Wingdings" pitchFamily="2" charset="2"/>
              <a:buChar char="ü"/>
              <a:defRPr/>
            </a:pPr>
            <a:endParaRPr lang="es-ES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lvl="1" algn="just">
              <a:buFont typeface="Wingdings" pitchFamily="2" charset="2"/>
              <a:buChar char="ü"/>
              <a:defRPr/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Problemas para su expansión por América: </a:t>
            </a:r>
            <a:r>
              <a:rPr lang="es-ES_tradnl" b="1" dirty="0">
                <a:solidFill>
                  <a:srgbClr val="C00000"/>
                </a:solidFill>
                <a:latin typeface="Garamond" panose="02020404030301010803" pitchFamily="18" charset="0"/>
              </a:rPr>
              <a:t>Iglesia</a:t>
            </a: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 –frente al criterio de los reyes- hasta el siglo XVIII prefirió las </a:t>
            </a:r>
            <a:r>
              <a:rPr lang="es-ES_tradnl" b="1" dirty="0">
                <a:solidFill>
                  <a:srgbClr val="C00000"/>
                </a:solidFill>
                <a:latin typeface="Garamond" panose="02020404030301010803" pitchFamily="18" charset="0"/>
              </a:rPr>
              <a:t>lenguas precolombinas </a:t>
            </a: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generales para la evangelización. </a:t>
            </a:r>
            <a:endParaRPr lang="es-ES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4704E1-8F73-46FE-BCB1-80DC558F2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839" y="0"/>
            <a:ext cx="5688632" cy="37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172887"/>
            <a:ext cx="671637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6135A09-3D31-4DFC-B3AC-9F780990C15A}"/>
              </a:ext>
            </a:extLst>
          </p:cNvPr>
          <p:cNvSpPr/>
          <p:nvPr/>
        </p:nvSpPr>
        <p:spPr>
          <a:xfrm>
            <a:off x="419757" y="110628"/>
            <a:ext cx="8304485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3.1. MORFOLOGÍA</a:t>
            </a:r>
          </a:p>
          <a:p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1) Fórmulas de tratamiento: </a:t>
            </a:r>
          </a:p>
          <a:p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tú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y 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vos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(América) para la confianza  [vos </a:t>
            </a:r>
            <a:r>
              <a:rPr lang="es-E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sos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= voseo]</a:t>
            </a:r>
          </a:p>
          <a:p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vuestra merced 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(que dará 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usted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) para el trato deferente</a:t>
            </a:r>
          </a:p>
          <a:p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vuestra majestad 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para el trato protocolario</a:t>
            </a:r>
          </a:p>
          <a:p>
            <a:endParaRPr lang="es-E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2) Preposiciones </a:t>
            </a:r>
            <a:r>
              <a:rPr lang="es-ES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cabe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y </a:t>
            </a:r>
            <a:r>
              <a:rPr lang="es-ES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so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eran normales.</a:t>
            </a:r>
          </a:p>
          <a:p>
            <a:endParaRPr lang="es-E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“Usaba poner </a:t>
            </a:r>
            <a:r>
              <a:rPr lang="es-ES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cabe sí 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un jarrillo de vino, cuando comíamos, y yo muy de presto le asía y daba un par de besos callados y </a:t>
            </a:r>
            <a:r>
              <a:rPr lang="es-E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tornábale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a su lugar” (1555, </a:t>
            </a:r>
            <a:r>
              <a:rPr lang="es-ES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Lazarillo de Tormes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).</a:t>
            </a:r>
          </a:p>
        </p:txBody>
      </p:sp>
      <p:grpSp>
        <p:nvGrpSpPr>
          <p:cNvPr id="8" name="15 Grupo">
            <a:extLst>
              <a:ext uri="{FF2B5EF4-FFF2-40B4-BE49-F238E27FC236}">
                <a16:creationId xmlns:a16="http://schemas.microsoft.com/office/drawing/2014/main" id="{2841BA90-EEA1-407A-988D-731EDAC6C983}"/>
              </a:ext>
            </a:extLst>
          </p:cNvPr>
          <p:cNvGrpSpPr>
            <a:grpSpLocks/>
          </p:cNvGrpSpPr>
          <p:nvPr/>
        </p:nvGrpSpPr>
        <p:grpSpPr bwMode="auto">
          <a:xfrm>
            <a:off x="683568" y="4495666"/>
            <a:ext cx="7254875" cy="2117725"/>
            <a:chOff x="1571604" y="2143116"/>
            <a:chExt cx="7254896" cy="2117725"/>
          </a:xfrm>
        </p:grpSpPr>
        <p:pic>
          <p:nvPicPr>
            <p:cNvPr id="9" name="Picture 2" descr="G:\salamancaliteratura\salamancafotos\DSC00815.JPG">
              <a:extLst>
                <a:ext uri="{FF2B5EF4-FFF2-40B4-BE49-F238E27FC236}">
                  <a16:creationId xmlns:a16="http://schemas.microsoft.com/office/drawing/2014/main" id="{51EB00FC-8C63-4B84-9801-B213B5D705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489" y="2143116"/>
              <a:ext cx="3683011" cy="20716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3" descr="G:\salamancaliteratura\salamancafotos\DSC00813.JPG">
              <a:extLst>
                <a:ext uri="{FF2B5EF4-FFF2-40B4-BE49-F238E27FC236}">
                  <a16:creationId xmlns:a16="http://schemas.microsoft.com/office/drawing/2014/main" id="{9171CECC-24E6-4B3E-80B1-8A15ECF85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2143116"/>
              <a:ext cx="3763973" cy="2117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462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2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1042988" y="90805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s-ES_tradnl" dirty="0">
              <a:latin typeface="Garamond" panose="02020404030301010803" pitchFamily="18" charset="0"/>
            </a:endParaRPr>
          </a:p>
        </p:txBody>
      </p:sp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172887"/>
            <a:ext cx="671637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EA07875E-5889-48FE-9680-2D2D028A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16" y="2814986"/>
            <a:ext cx="8494117" cy="341632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3.2. LÉXICO. AMERICANISMOS</a:t>
            </a:r>
            <a:endParaRPr lang="es-E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ARAHUACO: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cacique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,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canoa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,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maíz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…</a:t>
            </a:r>
            <a:r>
              <a:rPr lang="es-ES" sz="2400" dirty="0">
                <a:solidFill>
                  <a:srgbClr val="CC0000"/>
                </a:solidFill>
                <a:latin typeface="Garamond" panose="02020404030301010803" pitchFamily="18" charset="0"/>
              </a:rPr>
              <a:t> 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[Antillas, Am. Sur]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CARIBE (57/56):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guasa, guateque, piragua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… 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[Antillas, Am. Sur]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NAHUA: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cacao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,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chicle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,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chocolate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,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tomate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… 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[altiplano México]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QUECHUA: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cóndor</a:t>
            </a:r>
            <a:r>
              <a:rPr lang="es-ES" sz="2400" b="1" i="1">
                <a:solidFill>
                  <a:srgbClr val="CC0000"/>
                </a:solidFill>
                <a:latin typeface="Garamond" panose="02020404030301010803" pitchFamily="18" charset="0"/>
              </a:rPr>
              <a:t>, mate</a:t>
            </a:r>
            <a:r>
              <a:rPr lang="es-ES" sz="2400" i="1">
                <a:solidFill>
                  <a:srgbClr val="CC0000"/>
                </a:solidFill>
                <a:latin typeface="Garamond" panose="02020404030301010803" pitchFamily="18" charset="0"/>
              </a:rPr>
              <a:t>… 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[Perú, imperio incaico]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TUPÍ :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tanga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…</a:t>
            </a:r>
            <a:r>
              <a:rPr lang="es-ES" sz="2400" dirty="0">
                <a:solidFill>
                  <a:srgbClr val="CC0000"/>
                </a:solidFill>
                <a:latin typeface="Garamond" panose="02020404030301010803" pitchFamily="18" charset="0"/>
              </a:rPr>
              <a:t> 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[Paraguay, Brasil, Argentina…]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GUARANÍ: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jaguar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… 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[Paraguay, Brasil, Argentina…]</a:t>
            </a:r>
            <a:endParaRPr lang="es-ES" sz="2400" dirty="0">
              <a:solidFill>
                <a:srgbClr val="CC000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MAYA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: </a:t>
            </a:r>
            <a:r>
              <a:rPr lang="es-ES" sz="2400" b="1" i="1" dirty="0">
                <a:solidFill>
                  <a:srgbClr val="CC0000"/>
                </a:solidFill>
                <a:latin typeface="Garamond" panose="02020404030301010803" pitchFamily="18" charset="0"/>
              </a:rPr>
              <a:t>cigarro</a:t>
            </a:r>
            <a:r>
              <a:rPr lang="es-ES" sz="2400" i="1" dirty="0">
                <a:solidFill>
                  <a:srgbClr val="CC0000"/>
                </a:solidFill>
                <a:latin typeface="Garamond" panose="02020404030301010803" pitchFamily="18" charset="0"/>
              </a:rPr>
              <a:t>… </a:t>
            </a:r>
            <a:r>
              <a:rPr lang="es-ES" sz="2400" dirty="0">
                <a:solidFill>
                  <a:srgbClr val="CC0000"/>
                </a:solidFill>
                <a:latin typeface="Garamond" panose="02020404030301010803" pitchFamily="18" charset="0"/>
              </a:rPr>
              <a:t>[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Yucatán, Guatemala]</a:t>
            </a:r>
            <a:endParaRPr lang="es-ES_tradnl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DB81788-9EAC-4EF9-8973-3366AC0B3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88" y="5219"/>
            <a:ext cx="8208912" cy="267765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3.2. LÉXICO. PRÉSTAMOS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Galicismos</a:t>
            </a:r>
            <a:r>
              <a:rPr lang="es-ES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: 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jefe</a:t>
            </a:r>
            <a:r>
              <a:rPr lang="es-ES" sz="2400" i="1" dirty="0">
                <a:solidFill>
                  <a:srgbClr val="C00000"/>
                </a:solidFill>
                <a:latin typeface="Garamond" panose="02020404030301010803" pitchFamily="18" charset="0"/>
              </a:rPr>
              <a:t>, 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servilleta</a:t>
            </a:r>
            <a:r>
              <a:rPr lang="es-ES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  <a:endParaRPr lang="es-E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Italianismos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: 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escopeta</a:t>
            </a:r>
            <a:r>
              <a:rPr lang="es-ES" sz="2400" i="1" dirty="0">
                <a:solidFill>
                  <a:srgbClr val="C00000"/>
                </a:solidFill>
                <a:latin typeface="Garamond" panose="02020404030301010803" pitchFamily="18" charset="0"/>
              </a:rPr>
              <a:t>…; 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piloto</a:t>
            </a:r>
            <a:r>
              <a:rPr lang="es-ES" sz="2400" i="1" dirty="0">
                <a:solidFill>
                  <a:srgbClr val="C00000"/>
                </a:solidFill>
                <a:latin typeface="Garamond" panose="02020404030301010803" pitchFamily="18" charset="0"/>
              </a:rPr>
              <a:t>…; 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novela</a:t>
            </a:r>
            <a:r>
              <a:rPr lang="es-ES" sz="2400" i="1" dirty="0">
                <a:solidFill>
                  <a:srgbClr val="C00000"/>
                </a:solidFill>
                <a:latin typeface="Garamond" panose="02020404030301010803" pitchFamily="18" charset="0"/>
              </a:rPr>
              <a:t>…</a:t>
            </a:r>
            <a:endParaRPr lang="es-ES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Lusismos (portugués)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: 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mermelada</a:t>
            </a:r>
            <a:r>
              <a:rPr lang="es-ES" sz="2400" dirty="0">
                <a:solidFill>
                  <a:srgbClr val="C00000"/>
                </a:solidFill>
                <a:latin typeface="Garamond" panose="02020404030301010803" pitchFamily="18" charset="0"/>
              </a:rPr>
              <a:t>…;  “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echar de menos</a:t>
            </a:r>
            <a:r>
              <a:rPr lang="es-ES" sz="2400" dirty="0">
                <a:solidFill>
                  <a:srgbClr val="C00000"/>
                </a:solidFill>
                <a:latin typeface="Garamond" panose="02020404030301010803" pitchFamily="18" charset="0"/>
              </a:rPr>
              <a:t>”…</a:t>
            </a:r>
          </a:p>
          <a:p>
            <a:pPr algn="just">
              <a:defRPr/>
            </a:pPr>
            <a:r>
              <a:rPr lang="es-ES" sz="2400" dirty="0">
                <a:solidFill>
                  <a:srgbClr val="C00000"/>
                </a:solidFill>
                <a:latin typeface="Garamond" panose="02020404030301010803" pitchFamily="18" charset="0"/>
              </a:rPr>
              <a:t>						</a:t>
            </a:r>
            <a:r>
              <a:rPr lang="es-ES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[</a:t>
            </a:r>
            <a:r>
              <a:rPr lang="es-ES" sz="2400" b="1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achar</a:t>
            </a:r>
            <a:r>
              <a:rPr lang="es-ES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, ‘hallar’]</a:t>
            </a:r>
          </a:p>
          <a:p>
            <a:pPr algn="just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Germanismos (alemán)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: </a:t>
            </a:r>
            <a:r>
              <a:rPr lang="es-ES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brindis</a:t>
            </a:r>
            <a:r>
              <a:rPr lang="es-ES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(</a:t>
            </a:r>
            <a:r>
              <a:rPr lang="es-E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ich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bring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dir’s</a:t>
            </a:r>
            <a:r>
              <a:rPr lang="es-ES" sz="2400" dirty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  <a:r>
              <a:rPr lang="es-ES" sz="2400" i="1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</a:p>
          <a:p>
            <a:r>
              <a:rPr lang="es-ES_tradnl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Catalanismos: </a:t>
            </a:r>
            <a:r>
              <a:rPr lang="es-ES_tradnl" sz="2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clavel, forajido </a:t>
            </a:r>
            <a:r>
              <a:rPr lang="es-ES_tradnl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(FORA EXITU)</a:t>
            </a:r>
            <a:r>
              <a:rPr lang="es-ES_tradnl" sz="2000" dirty="0">
                <a:solidFill>
                  <a:srgbClr val="002060"/>
                </a:solidFill>
                <a:latin typeface="Garamond" panose="02020404030301010803" pitchFamily="18" charset="0"/>
              </a:rPr>
              <a:t>...</a:t>
            </a:r>
            <a:endParaRPr lang="es-ES" sz="24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1042988" y="90805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s-ES_tradnl">
              <a:latin typeface="Garamond" panose="02020404030301010803" pitchFamily="18" charset="0"/>
            </a:endParaRPr>
          </a:p>
        </p:txBody>
      </p:sp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6685" y="6172887"/>
            <a:ext cx="33337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>
                <a:solidFill>
                  <a:schemeClr val="bg1"/>
                </a:solidFill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EA07875E-5889-48FE-9680-2D2D028A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262313"/>
            <a:ext cx="867886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000" b="1">
                <a:solidFill>
                  <a:srgbClr val="002060"/>
                </a:solidFill>
              </a:rPr>
              <a:t>CULTISMOS SEMÁNTICOS</a:t>
            </a:r>
            <a:endParaRPr lang="es-ES_tradnl" sz="2000" b="1">
              <a:solidFill>
                <a:srgbClr val="002060"/>
              </a:solidFill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DB81788-9EAC-4EF9-8973-3366AC0B3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84597"/>
            <a:ext cx="798512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400" b="1">
                <a:solidFill>
                  <a:srgbClr val="CC0000"/>
                </a:solidFill>
              </a:rPr>
              <a:t>compuestos</a:t>
            </a:r>
            <a:endParaRPr lang="es-ES" sz="240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3405608"/>
                  </p:ext>
                </p:extLst>
              </p:nvPr>
            </p:nvGraphicFramePr>
            <p:xfrm>
              <a:off x="-3204882" y="2370044"/>
              <a:ext cx="2286000" cy="1714500"/>
            </p:xfrm>
            <a:graphic>
              <a:graphicData uri="http://schemas.microsoft.com/office/powerpoint/2016/slidezoom">
                <pslz:sldZm>
                  <pslz:sldZmObj sldId="328" cId="3006100290">
                    <pslz:zmPr id="{F355C1B3-923E-480C-8373-62829674455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Vista general de diapositiva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204882" y="237004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4" name="Rectángulo 3">
            <a:extLst>
              <a:ext uri="{FF2B5EF4-FFF2-40B4-BE49-F238E27FC236}">
                <a16:creationId xmlns:a16="http://schemas.microsoft.com/office/drawing/2014/main" id="{00176947-3481-410F-A7F1-2903BF2AEF4E}"/>
              </a:ext>
            </a:extLst>
          </p:cNvPr>
          <p:cNvSpPr/>
          <p:nvPr/>
        </p:nvSpPr>
        <p:spPr>
          <a:xfrm>
            <a:off x="185060" y="1091406"/>
            <a:ext cx="852257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mundo palaciego, </a:t>
            </a:r>
            <a:r>
              <a:rPr lang="es-ES_tradnl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guardadamas 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(delicioso oficio: ‘empleo de la casa</a:t>
            </a:r>
            <a:endParaRPr lang="es-ES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real, cuyo principal ministerio era ir a caballo al estribo del coche de las damas para que</a:t>
            </a:r>
            <a:endParaRPr lang="es-ES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nadie llegase a hablarles’; 1521, Liñán de Riaza), que pronto adquirió un sentido peyorativo y humorístico en la lengua de germanía –en la misma línea de </a:t>
            </a:r>
            <a:r>
              <a:rPr lang="es-ES_tradnl" i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guardacoimas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i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guardaízas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 Mención aparte merece el increíble </a:t>
            </a:r>
            <a:r>
              <a:rPr lang="es-ES_tradnl" i="1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guardamea</a:t>
            </a:r>
            <a:r>
              <a:rPr lang="es-ES_tradnl" sz="105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B00D2E-0930-44E8-8889-3A588A8905D9}"/>
              </a:ext>
            </a:extLst>
          </p:cNvPr>
          <p:cNvSpPr/>
          <p:nvPr/>
        </p:nvSpPr>
        <p:spPr>
          <a:xfrm>
            <a:off x="467544" y="3888676"/>
            <a:ext cx="6696744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marR="485140" algn="just">
              <a:spcAft>
                <a:spcPts val="0"/>
              </a:spcAft>
              <a:tabLst>
                <a:tab pos="-685800" algn="l"/>
                <a:tab pos="-457200" algn="l"/>
                <a:tab pos="228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3944620" algn="dec"/>
              </a:tabLst>
            </a:pPr>
            <a:r>
              <a:rPr lang="es-ES_tradnl" b="1">
                <a:latin typeface="Times New Roman" panose="02020603050405020304" pitchFamily="18" charset="0"/>
                <a:ea typeface="Times New Roman" panose="02020603050405020304" pitchFamily="18" charset="0"/>
              </a:rPr>
              <a:t>fatigar, 'recorrer insistentemente'.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egl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1,17: "... el monte </a:t>
            </a:r>
            <a:r>
              <a:rPr lang="es-ES_tradnl" i="1">
                <a:latin typeface="Times New Roman" panose="02020603050405020304" pitchFamily="18" charset="0"/>
                <a:ea typeface="Times New Roman" panose="02020603050405020304" pitchFamily="18" charset="0"/>
              </a:rPr>
              <a:t>fatigando/ 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en ar­diente jinete...";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egl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2,187: "¿Qué bosque o selva umbrosa / no fue de nuestra caza</a:t>
            </a:r>
            <a:r>
              <a:rPr lang="es-ES_tradnl" i="1">
                <a:latin typeface="Times New Roman" panose="02020603050405020304" pitchFamily="18" charset="0"/>
                <a:ea typeface="Times New Roman" panose="02020603050405020304" pitchFamily="18" charset="0"/>
              </a:rPr>
              <a:t> fatigado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  <a:r>
              <a:rPr lang="es-ES_tradnl" b="1">
                <a:latin typeface="Times New Roman" panose="02020603050405020304" pitchFamily="18" charset="0"/>
                <a:ea typeface="Times New Roman" panose="02020603050405020304" pitchFamily="18" charset="0"/>
              </a:rPr>
              <a:t>FRAY LUIS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5, 1: "En vano el mar </a:t>
            </a:r>
            <a:r>
              <a:rPr lang="es-ES_tradnl" i="1">
                <a:latin typeface="Times New Roman" panose="02020603050405020304" pitchFamily="18" charset="0"/>
                <a:ea typeface="Times New Roman" panose="02020603050405020304" pitchFamily="18" charset="0"/>
              </a:rPr>
              <a:t>fatiga 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la vela portu­guesa"; 6,22: "el cielo </a:t>
            </a:r>
            <a:r>
              <a:rPr lang="es-ES_tradnl" i="1">
                <a:latin typeface="Times New Roman" panose="02020603050405020304" pitchFamily="18" charset="0"/>
                <a:ea typeface="Times New Roman" panose="02020603050405020304" pitchFamily="18" charset="0"/>
              </a:rPr>
              <a:t>fatiga 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/ con gemido importuno" (Horacio,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. 1,2,26‑8: "...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prece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s-ES_tradnl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fatigent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virginis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sanctae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minus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audientem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carmina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Vestam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"). </a:t>
            </a:r>
            <a:r>
              <a:rPr lang="es-ES_tradnl" b="1">
                <a:latin typeface="Times New Roman" panose="02020603050405020304" pitchFamily="18" charset="0"/>
                <a:ea typeface="Times New Roman" panose="02020603050405020304" pitchFamily="18" charset="0"/>
              </a:rPr>
              <a:t>HERRERA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78,3: "... tu Diana armada,) por el monte umbroso i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estendido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s-ES_tradnl" i="1">
                <a:latin typeface="Times New Roman" panose="02020603050405020304" pitchFamily="18" charset="0"/>
                <a:ea typeface="Times New Roman" panose="02020603050405020304" pitchFamily="18" charset="0"/>
              </a:rPr>
              <a:t>fatigas 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a las fieras". </a:t>
            </a:r>
            <a:endParaRPr lang="es-E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B1C1D37-E132-4D6E-BF2C-A6ABB8CA3997}"/>
              </a:ext>
            </a:extLst>
          </p:cNvPr>
          <p:cNvSpPr/>
          <p:nvPr/>
        </p:nvSpPr>
        <p:spPr>
          <a:xfrm>
            <a:off x="2286000" y="2613392"/>
            <a:ext cx="4572000" cy="163121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71500" marR="485140" algn="just">
              <a:spcAft>
                <a:spcPts val="0"/>
              </a:spcAft>
              <a:tabLst>
                <a:tab pos="-685800" algn="l"/>
                <a:tab pos="-457200" algn="l"/>
                <a:tab pos="228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3944620" algn="dec"/>
              </a:tabLst>
            </a:pPr>
            <a:r>
              <a:rPr lang="es-ES_tradnl" b="1">
                <a:latin typeface="Times New Roman" panose="02020603050405020304" pitchFamily="18" charset="0"/>
                <a:ea typeface="Times New Roman" panose="02020603050405020304" pitchFamily="18" charset="0"/>
              </a:rPr>
              <a:t>animoso, 'soplador'. 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c 5,4: "...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Aplácase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la ira / del </a:t>
            </a:r>
            <a:r>
              <a:rPr lang="es-ES_tradnl" i="1">
                <a:latin typeface="Times New Roman" panose="02020603050405020304" pitchFamily="18" charset="0"/>
                <a:ea typeface="Times New Roman" panose="02020603050405020304" pitchFamily="18" charset="0"/>
              </a:rPr>
              <a:t>animoso 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­vien­to"; 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egl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3,329: "¿</a:t>
            </a:r>
            <a:r>
              <a:rPr lang="es-ES_tradnl" err="1">
                <a:latin typeface="Times New Roman" panose="02020603050405020304" pitchFamily="18" charset="0"/>
                <a:ea typeface="Times New Roman" panose="02020603050405020304" pitchFamily="18" charset="0"/>
              </a:rPr>
              <a:t>Vees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 el furor del </a:t>
            </a:r>
            <a:r>
              <a:rPr lang="es-ES_tradnl" i="1">
                <a:latin typeface="Times New Roman" panose="02020603050405020304" pitchFamily="18" charset="0"/>
                <a:ea typeface="Times New Roman" panose="02020603050405020304" pitchFamily="18" charset="0"/>
              </a:rPr>
              <a:t>animoso </a:t>
            </a:r>
            <a:r>
              <a:rPr lang="es-ES_tradnl">
                <a:latin typeface="Times New Roman" panose="02020603050405020304" pitchFamily="18" charset="0"/>
                <a:ea typeface="Times New Roman" panose="02020603050405020304" pitchFamily="18" charset="0"/>
              </a:rPr>
              <a:t>viento / embravecido en la fragosa sierra". </a:t>
            </a:r>
            <a:endParaRPr lang="es-E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0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4" grpId="0"/>
      <p:bldP spid="2056" grpId="0"/>
      <p:bldP spid="2057" grpId="0"/>
      <p:bldP spid="2060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60433" y="6172887"/>
            <a:ext cx="599628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EA07875E-5889-48FE-9680-2D2D028A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112" y="101159"/>
            <a:ext cx="6184256" cy="46166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3.2. LÉXICO. CULTISMOS SEMÁNTICOS</a:t>
            </a:r>
            <a:endParaRPr lang="es-ES_tradnl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0A096CC-A612-4E99-BEE1-0A1D6D8DD1AA}"/>
              </a:ext>
            </a:extLst>
          </p:cNvPr>
          <p:cNvSpPr/>
          <p:nvPr/>
        </p:nvSpPr>
        <p:spPr>
          <a:xfrm>
            <a:off x="467545" y="818500"/>
            <a:ext cx="799288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marR="485140" algn="just">
              <a:spcAft>
                <a:spcPts val="0"/>
              </a:spcAft>
              <a:tabLst>
                <a:tab pos="-685800" algn="l"/>
                <a:tab pos="-457200" algn="l"/>
                <a:tab pos="228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3944620" algn="dec"/>
              </a:tabLst>
            </a:pPr>
            <a:r>
              <a:rPr lang="es-ES_tradnl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fatigar</a:t>
            </a:r>
            <a:r>
              <a:rPr lang="es-ES_tradnl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'recorrer insistentemente’</a:t>
            </a:r>
          </a:p>
          <a:p>
            <a:pPr marL="571500" marR="485140" algn="just">
              <a:spcAft>
                <a:spcPts val="0"/>
              </a:spcAft>
              <a:tabLst>
                <a:tab pos="-685800" algn="l"/>
                <a:tab pos="-457200" algn="l"/>
                <a:tab pos="228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3944620" algn="dec"/>
              </a:tabLst>
            </a:pPr>
            <a:endParaRPr lang="es-ES_tradnl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485140" algn="just">
              <a:spcAft>
                <a:spcPts val="0"/>
              </a:spcAft>
              <a:tabLst>
                <a:tab pos="-685800" algn="l"/>
                <a:tab pos="-457200" algn="l"/>
                <a:tab pos="228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3944620" algn="dec"/>
              </a:tabLst>
            </a:pPr>
            <a:r>
              <a:rPr lang="es-ES_tradnl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GARCILASO</a:t>
            </a:r>
            <a:r>
              <a:rPr lang="es-ES_trad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s-ES_tradnl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egl</a:t>
            </a:r>
            <a:r>
              <a:rPr lang="es-ES_trad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1,17: "... el monte </a:t>
            </a:r>
            <a:r>
              <a:rPr lang="es-ES_tradnl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fatigando / </a:t>
            </a:r>
            <a:r>
              <a:rPr lang="es-ES_trad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ar­diente jinete..."; </a:t>
            </a:r>
            <a:r>
              <a:rPr lang="es-ES_tradnl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egl</a:t>
            </a:r>
            <a:r>
              <a:rPr lang="es-ES_trad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2,187: "¿Qué bosque o selva umbrosa / no fue de nuestra caza</a:t>
            </a:r>
            <a:r>
              <a:rPr lang="es-ES_tradnl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fatigado</a:t>
            </a:r>
            <a:r>
              <a:rPr lang="es-ES_trad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</a:p>
          <a:p>
            <a:pPr marL="571500" marR="485140" algn="just">
              <a:spcAft>
                <a:spcPts val="0"/>
              </a:spcAft>
              <a:tabLst>
                <a:tab pos="-685800" algn="l"/>
                <a:tab pos="-457200" algn="l"/>
                <a:tab pos="228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3944620" algn="dec"/>
              </a:tabLst>
            </a:pPr>
            <a:endParaRPr lang="es-ES_tradn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485140" algn="just">
              <a:spcAft>
                <a:spcPts val="0"/>
              </a:spcAft>
              <a:tabLst>
                <a:tab pos="-685800" algn="l"/>
                <a:tab pos="-457200" algn="l"/>
                <a:tab pos="228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3944620" algn="dec"/>
              </a:tabLst>
            </a:pPr>
            <a:r>
              <a:rPr lang="es-ES_tradnl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FRAY LUIS</a:t>
            </a:r>
            <a:r>
              <a:rPr lang="es-ES_trad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5, 1: "En vano el mar </a:t>
            </a:r>
            <a:r>
              <a:rPr lang="es-ES_tradnl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fatiga </a:t>
            </a:r>
            <a:r>
              <a:rPr lang="es-ES_trad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vela portu­guesa"; 6,22: "el cielo </a:t>
            </a:r>
            <a:r>
              <a:rPr lang="es-ES_tradnl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fatiga </a:t>
            </a:r>
            <a:r>
              <a:rPr lang="es-ES_trad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con gemido importuno“.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9C619B5-CB81-1F41-A986-C8D3A990814A}"/>
              </a:ext>
            </a:extLst>
          </p:cNvPr>
          <p:cNvSpPr/>
          <p:nvPr/>
        </p:nvSpPr>
        <p:spPr>
          <a:xfrm>
            <a:off x="1475656" y="4057452"/>
            <a:ext cx="523069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dirty="0">
                <a:latin typeface="Garamond" panose="02020404030301010803" pitchFamily="18" charset="0"/>
              </a:rPr>
              <a:t>Nadie rebaje a lágrima o reproche</a:t>
            </a:r>
          </a:p>
          <a:p>
            <a:r>
              <a:rPr lang="es-ES" sz="2000" dirty="0">
                <a:latin typeface="Garamond" panose="02020404030301010803" pitchFamily="18" charset="0"/>
              </a:rPr>
              <a:t>esta declaración de la maestría</a:t>
            </a:r>
          </a:p>
          <a:p>
            <a:r>
              <a:rPr lang="es-ES" sz="2000" dirty="0">
                <a:latin typeface="Garamond" panose="02020404030301010803" pitchFamily="18" charset="0"/>
              </a:rPr>
              <a:t>de Dios, que con magnífica ironía</a:t>
            </a:r>
          </a:p>
          <a:p>
            <a:r>
              <a:rPr lang="es-ES" sz="2000" dirty="0">
                <a:latin typeface="Garamond" panose="02020404030301010803" pitchFamily="18" charset="0"/>
              </a:rPr>
              <a:t>me dio a la vez los libros y la noche…</a:t>
            </a:r>
          </a:p>
          <a:p>
            <a:r>
              <a:rPr lang="es-ES" sz="2000" dirty="0">
                <a:latin typeface="Garamond" panose="02020404030301010803" pitchFamily="18" charset="0"/>
              </a:rPr>
              <a:t>yo </a:t>
            </a:r>
            <a:r>
              <a:rPr lang="es-ES" sz="2000" i="1" dirty="0">
                <a:latin typeface="Garamond" panose="02020404030301010803" pitchFamily="18" charset="0"/>
              </a:rPr>
              <a:t>fatigo</a:t>
            </a:r>
            <a:r>
              <a:rPr lang="es-ES" sz="2000" dirty="0">
                <a:latin typeface="Garamond" panose="02020404030301010803" pitchFamily="18" charset="0"/>
              </a:rPr>
              <a:t> sin rumbo los confines</a:t>
            </a:r>
          </a:p>
          <a:p>
            <a:r>
              <a:rPr lang="es-ES" sz="2000" dirty="0">
                <a:latin typeface="Garamond" panose="02020404030301010803" pitchFamily="18" charset="0"/>
              </a:rPr>
              <a:t>de esta alta y honda biblioteca ciega.</a:t>
            </a:r>
          </a:p>
          <a:p>
            <a:r>
              <a:rPr lang="es-ES" sz="2000" dirty="0">
                <a:latin typeface="Garamond" panose="02020404030301010803" pitchFamily="18" charset="0"/>
              </a:rPr>
              <a:t>J.L. Borges, Poema de los dones (</a:t>
            </a:r>
            <a:r>
              <a:rPr lang="es-ES" sz="2000" i="1" dirty="0">
                <a:latin typeface="Garamond" panose="02020404030301010803" pitchFamily="18" charset="0"/>
              </a:rPr>
              <a:t>El hacedor</a:t>
            </a:r>
            <a:r>
              <a:rPr lang="es-ES" sz="2000" dirty="0">
                <a:latin typeface="Garamond" panose="02020404030301010803" pitchFamily="18" charset="0"/>
              </a:rPr>
              <a:t>, 1960).</a:t>
            </a:r>
            <a:endParaRPr lang="es-ES" sz="2000" b="0" i="0" dirty="0"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2057" grpId="0"/>
      <p:bldP spid="2058" grpId="0"/>
      <p:bldP spid="20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7" y="6172887"/>
            <a:ext cx="743644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3405608"/>
                  </p:ext>
                </p:extLst>
              </p:nvPr>
            </p:nvGraphicFramePr>
            <p:xfrm>
              <a:off x="-3204882" y="2370044"/>
              <a:ext cx="2286000" cy="1714500"/>
            </p:xfrm>
            <a:graphic>
              <a:graphicData uri="http://schemas.microsoft.com/office/powerpoint/2016/slidezoom">
                <pslz:sldZm>
                  <pslz:sldZmObj sldId="328" cId="3006100290">
                    <pslz:zmPr id="{F355C1B3-923E-480C-8373-62829674455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Vista general de diapositiva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204882" y="237004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0" name="Text Box 3">
            <a:extLst>
              <a:ext uri="{FF2B5EF4-FFF2-40B4-BE49-F238E27FC236}">
                <a16:creationId xmlns:a16="http://schemas.microsoft.com/office/drawing/2014/main" id="{88D78847-C0B5-4388-AC17-70294DB1F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" y="129312"/>
            <a:ext cx="7985125" cy="52322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3.2. LÉXICO. COMPUESTOS</a:t>
            </a:r>
            <a:endParaRPr lang="es-ES" sz="2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753E60-7FD2-4F9C-BC0E-5ABCC1D42C67}"/>
              </a:ext>
            </a:extLst>
          </p:cNvPr>
          <p:cNvSpPr/>
          <p:nvPr/>
        </p:nvSpPr>
        <p:spPr>
          <a:xfrm>
            <a:off x="310714" y="822673"/>
            <a:ext cx="8522570" cy="3539430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s-ES_tradnl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oficios palaciegos: </a:t>
            </a:r>
            <a:r>
              <a:rPr lang="es-ES_tradnl" sz="2800" i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guardadamas</a:t>
            </a:r>
            <a:r>
              <a:rPr lang="es-ES_tradnl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‘empleo de la casa</a:t>
            </a:r>
            <a:r>
              <a:rPr lang="es-ES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real, cuyo principal ministerio era ir a caballo al estribo del coche de las damas para que</a:t>
            </a:r>
            <a:r>
              <a:rPr lang="es-ES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nadie llegase a hablarles’</a:t>
            </a:r>
            <a:endParaRPr lang="en-US" dirty="0"/>
          </a:p>
          <a:p>
            <a:pPr indent="449580" algn="just">
              <a:spcAft>
                <a:spcPts val="0"/>
              </a:spcAft>
            </a:pPr>
            <a:r>
              <a:rPr lang="es-ES_tradnl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1521, Liñán de Riaza</a:t>
            </a:r>
            <a:r>
              <a:rPr lang="es-ES_tradnl" sz="2800" dirty="0">
                <a:latin typeface="Garamond"/>
              </a:rPr>
              <a:t>.</a:t>
            </a:r>
            <a:endParaRPr lang="es-ES_tradnl" dirty="0"/>
          </a:p>
          <a:p>
            <a:pPr indent="449580" algn="just">
              <a:spcAft>
                <a:spcPts val="0"/>
              </a:spcAft>
            </a:pPr>
            <a:endParaRPr lang="es-ES_tradnl" sz="28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s-ES_tradnl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lengua de germanía: </a:t>
            </a:r>
            <a:r>
              <a:rPr lang="es-ES_tradnl" sz="2800" i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guardacoimas</a:t>
            </a:r>
            <a:r>
              <a:rPr lang="es-ES_tradnl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2800" i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guardaízas</a:t>
            </a:r>
            <a:r>
              <a:rPr lang="es-ES_tradnl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es-ES_tradnl" sz="2800" i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s-ES_tradnl" sz="2800" i="1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guardamea</a:t>
            </a:r>
            <a:endParaRPr lang="es-ES" sz="28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C4FF1C-FBB6-4ABB-9EE8-CB7A020BB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3717032"/>
            <a:ext cx="5021999" cy="27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9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2057" grpId="0"/>
      <p:bldP spid="20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4448" y="6237312"/>
            <a:ext cx="549399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204882" y="2370044"/>
              <a:ext cx="2286000" cy="1714500"/>
            </p:xfrm>
            <a:graphic>
              <a:graphicData uri="http://schemas.microsoft.com/office/powerpoint/2016/slidezoom">
                <pslz:sldZm>
                  <pslz:sldZmObj sldId="328" cId="3006100290">
                    <pslz:zmPr id="{F355C1B3-923E-480C-8373-62829674455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Vista general de diapositiva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204882" y="237004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4" name="Rectángulo 13">
            <a:extLst>
              <a:ext uri="{FF2B5EF4-FFF2-40B4-BE49-F238E27FC236}">
                <a16:creationId xmlns:a16="http://schemas.microsoft.com/office/drawing/2014/main" id="{53796CCA-F463-49C8-8038-C4579FAEB561}"/>
              </a:ext>
            </a:extLst>
          </p:cNvPr>
          <p:cNvSpPr/>
          <p:nvPr/>
        </p:nvSpPr>
        <p:spPr>
          <a:xfrm>
            <a:off x="323528" y="3404149"/>
            <a:ext cx="806489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Garamond" panose="02020404030301010803" pitchFamily="18" charset="0"/>
              </a:rPr>
              <a:t>Esta hasta nuestra edad anduvo </a:t>
            </a:r>
            <a:r>
              <a:rPr lang="es-ES" sz="2400" dirty="0">
                <a:highlight>
                  <a:srgbClr val="FFFF00"/>
                </a:highlight>
                <a:latin typeface="Garamond" panose="02020404030301010803" pitchFamily="18" charset="0"/>
              </a:rPr>
              <a:t>suelta et fuera de regla</a:t>
            </a:r>
            <a:r>
              <a:rPr lang="es-ES" sz="2400" dirty="0">
                <a:latin typeface="Garamond" panose="02020404030301010803" pitchFamily="18" charset="0"/>
              </a:rPr>
              <a:t>, et </a:t>
            </a:r>
            <a:r>
              <a:rPr lang="es-ES" sz="2400" dirty="0">
                <a:highlight>
                  <a:srgbClr val="FFFF00"/>
                </a:highlight>
                <a:latin typeface="Garamond" panose="02020404030301010803" pitchFamily="18" charset="0"/>
              </a:rPr>
              <a:t>a</a:t>
            </a:r>
            <a:r>
              <a:rPr lang="es-ES" sz="2400" dirty="0">
                <a:latin typeface="Garamond" panose="02020404030301010803" pitchFamily="18" charset="0"/>
              </a:rPr>
              <a:t> esta causa </a:t>
            </a:r>
            <a:r>
              <a:rPr lang="es-ES" sz="2400" dirty="0">
                <a:highlight>
                  <a:srgbClr val="FFFF00"/>
                </a:highlight>
                <a:latin typeface="Garamond" panose="02020404030301010803" pitchFamily="18" charset="0"/>
              </a:rPr>
              <a:t>a</a:t>
            </a:r>
            <a:r>
              <a:rPr lang="es-ES" sz="2400" dirty="0">
                <a:latin typeface="Garamond" panose="02020404030301010803" pitchFamily="18" charset="0"/>
              </a:rPr>
              <a:t> </a:t>
            </a:r>
            <a:r>
              <a:rPr lang="es-ES" sz="2400" dirty="0" err="1">
                <a:latin typeface="Garamond" panose="02020404030301010803" pitchFamily="18" charset="0"/>
              </a:rPr>
              <a:t>rec</a:t>
            </a:r>
            <a:r>
              <a:rPr lang="es-ES" sz="2400" dirty="0" err="1">
                <a:highlight>
                  <a:srgbClr val="FFFF00"/>
                </a:highlight>
                <a:latin typeface="Garamond" panose="02020404030301010803" pitchFamily="18" charset="0"/>
              </a:rPr>
              <a:t>e</a:t>
            </a:r>
            <a:r>
              <a:rPr lang="es-ES" sz="2400" dirty="0" err="1">
                <a:latin typeface="Garamond" panose="02020404030301010803" pitchFamily="18" charset="0"/>
              </a:rPr>
              <a:t>bido</a:t>
            </a:r>
            <a:r>
              <a:rPr lang="es-ES" sz="2400" dirty="0">
                <a:latin typeface="Garamond" panose="02020404030301010803" pitchFamily="18" charset="0"/>
              </a:rPr>
              <a:t> en pocos siglos muchas </a:t>
            </a:r>
            <a:r>
              <a:rPr lang="es-ES" sz="2400" dirty="0" err="1">
                <a:highlight>
                  <a:srgbClr val="FFFF00"/>
                </a:highlight>
                <a:latin typeface="Garamond" panose="02020404030301010803" pitchFamily="18" charset="0"/>
              </a:rPr>
              <a:t>mudança</a:t>
            </a:r>
            <a:r>
              <a:rPr lang="es-ES" sz="2400" dirty="0">
                <a:latin typeface="Garamond" panose="02020404030301010803" pitchFamily="18" charset="0"/>
              </a:rPr>
              <a:t>... I </a:t>
            </a:r>
            <a:r>
              <a:rPr lang="es-ES" sz="2400" dirty="0">
                <a:highlight>
                  <a:srgbClr val="FFFF00"/>
                </a:highlight>
                <a:latin typeface="Garamond" panose="02020404030301010803" pitchFamily="18" charset="0"/>
              </a:rPr>
              <a:t>por que </a:t>
            </a:r>
            <a:r>
              <a:rPr lang="es-ES" sz="2400" dirty="0">
                <a:latin typeface="Garamond" panose="02020404030301010803" pitchFamily="18" charset="0"/>
              </a:rPr>
              <a:t>mi </a:t>
            </a:r>
            <a:r>
              <a:rPr lang="es-ES" sz="2400" dirty="0">
                <a:highlight>
                  <a:srgbClr val="FFFF00"/>
                </a:highlight>
                <a:latin typeface="Garamond" panose="02020404030301010803" pitchFamily="18" charset="0"/>
              </a:rPr>
              <a:t>pensamiento et gana </a:t>
            </a:r>
            <a:r>
              <a:rPr lang="es-ES" sz="2400" dirty="0">
                <a:latin typeface="Garamond" panose="02020404030301010803" pitchFamily="18" charset="0"/>
              </a:rPr>
              <a:t>siempre fue engrandecer las cosas de nuestra nación, et dar a los </a:t>
            </a:r>
            <a:r>
              <a:rPr lang="es-ES" sz="2400" dirty="0" err="1">
                <a:highlight>
                  <a:srgbClr val="FFFF00"/>
                </a:highlight>
                <a:latin typeface="Garamond" panose="02020404030301010803" pitchFamily="18" charset="0"/>
              </a:rPr>
              <a:t>o</a:t>
            </a:r>
            <a:r>
              <a:rPr lang="es-ES" sz="2400" dirty="0" err="1">
                <a:latin typeface="Garamond" panose="02020404030301010803" pitchFamily="18" charset="0"/>
              </a:rPr>
              <a:t>mbres</a:t>
            </a:r>
            <a:r>
              <a:rPr lang="es-ES" sz="2400" dirty="0">
                <a:latin typeface="Garamond" panose="02020404030301010803" pitchFamily="18" charset="0"/>
              </a:rPr>
              <a:t> de mi lengua obras en que mejor puedan emplear su ocio… acordé ante todas las otras cosas </a:t>
            </a:r>
            <a:r>
              <a:rPr lang="es-ES" sz="2400" dirty="0" err="1">
                <a:latin typeface="Garamond" panose="02020404030301010803" pitchFamily="18" charset="0"/>
              </a:rPr>
              <a:t>redu</a:t>
            </a:r>
            <a:r>
              <a:rPr lang="es-ES" sz="2400" dirty="0" err="1">
                <a:highlight>
                  <a:srgbClr val="FFFF00"/>
                </a:highlight>
                <a:latin typeface="Garamond" panose="02020404030301010803" pitchFamily="18" charset="0"/>
              </a:rPr>
              <a:t>zir</a:t>
            </a:r>
            <a:r>
              <a:rPr lang="es-ES" sz="2400" dirty="0">
                <a:highlight>
                  <a:srgbClr val="FFFF00"/>
                </a:highlight>
                <a:latin typeface="Garamond" panose="02020404030301010803" pitchFamily="18" charset="0"/>
              </a:rPr>
              <a:t> </a:t>
            </a:r>
            <a:r>
              <a:rPr lang="es-ES" sz="2400" dirty="0">
                <a:latin typeface="Garamond" panose="02020404030301010803" pitchFamily="18" charset="0"/>
              </a:rPr>
              <a:t>en artificio </a:t>
            </a:r>
            <a:r>
              <a:rPr lang="es-ES" sz="2400" dirty="0">
                <a:highlight>
                  <a:srgbClr val="00FFFF"/>
                </a:highlight>
                <a:latin typeface="Garamond" panose="02020404030301010803" pitchFamily="18" charset="0"/>
              </a:rPr>
              <a:t>este nuestro lenguaje castellano</a:t>
            </a:r>
            <a:r>
              <a:rPr lang="es-ES" sz="2400" dirty="0">
                <a:latin typeface="Garamond" panose="02020404030301010803" pitchFamily="18" charset="0"/>
              </a:rPr>
              <a:t>, para que lo que </a:t>
            </a:r>
            <a:r>
              <a:rPr lang="es-ES" sz="2400" dirty="0" err="1">
                <a:highlight>
                  <a:srgbClr val="FFFF00"/>
                </a:highlight>
                <a:latin typeface="Garamond" panose="02020404030301010803" pitchFamily="18" charset="0"/>
              </a:rPr>
              <a:t>agora</a:t>
            </a:r>
            <a:r>
              <a:rPr lang="es-ES" sz="2400" dirty="0">
                <a:latin typeface="Garamond" panose="02020404030301010803" pitchFamily="18" charset="0"/>
              </a:rPr>
              <a:t> et de aquí adelante en él se </a:t>
            </a:r>
            <a:r>
              <a:rPr lang="es-ES" sz="2400" dirty="0" err="1">
                <a:latin typeface="Garamond" panose="02020404030301010803" pitchFamily="18" charset="0"/>
              </a:rPr>
              <a:t>escri</a:t>
            </a:r>
            <a:r>
              <a:rPr lang="es-ES" sz="2400" dirty="0" err="1">
                <a:highlight>
                  <a:srgbClr val="FFFF00"/>
                </a:highlight>
                <a:latin typeface="Garamond" panose="02020404030301010803" pitchFamily="18" charset="0"/>
              </a:rPr>
              <a:t>viere</a:t>
            </a:r>
            <a:r>
              <a:rPr lang="es-ES" sz="2400" dirty="0">
                <a:latin typeface="Garamond" panose="02020404030301010803" pitchFamily="18" charset="0"/>
              </a:rPr>
              <a:t> pueda quedar </a:t>
            </a:r>
            <a:r>
              <a:rPr lang="es-ES" sz="2400" dirty="0">
                <a:highlight>
                  <a:srgbClr val="FFFF00"/>
                </a:highlight>
                <a:latin typeface="Garamond" panose="02020404030301010803" pitchFamily="18" charset="0"/>
              </a:rPr>
              <a:t>en un tenor,</a:t>
            </a:r>
            <a:r>
              <a:rPr lang="es-ES" sz="2400" dirty="0">
                <a:latin typeface="Garamond" panose="02020404030301010803" pitchFamily="18" charset="0"/>
              </a:rPr>
              <a:t> et </a:t>
            </a:r>
            <a:r>
              <a:rPr lang="es-ES" sz="2400" dirty="0" err="1">
                <a:latin typeface="Garamond" panose="02020404030301010803" pitchFamily="18" charset="0"/>
              </a:rPr>
              <a:t>estender</a:t>
            </a:r>
            <a:r>
              <a:rPr lang="es-ES" sz="2400" dirty="0">
                <a:latin typeface="Garamond" panose="02020404030301010803" pitchFamily="18" charset="0"/>
              </a:rPr>
              <a:t> se en toda la duración de los tiempos que están por venir.</a:t>
            </a:r>
          </a:p>
        </p:txBody>
      </p:sp>
      <p:pic>
        <p:nvPicPr>
          <p:cNvPr id="16" name="9 Imagen" descr="nebrija2.jpg">
            <a:extLst>
              <a:ext uri="{FF2B5EF4-FFF2-40B4-BE49-F238E27FC236}">
                <a16:creationId xmlns:a16="http://schemas.microsoft.com/office/drawing/2014/main" id="{83909338-6AF9-47E6-B768-0B9D73481B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340" y="41368"/>
            <a:ext cx="4399660" cy="329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21E2C29-8E11-4807-BA0A-E220E974396B}"/>
              </a:ext>
            </a:extLst>
          </p:cNvPr>
          <p:cNvSpPr/>
          <p:nvPr/>
        </p:nvSpPr>
        <p:spPr>
          <a:xfrm>
            <a:off x="4237388" y="488494"/>
            <a:ext cx="4734272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4. TRES TEXTOS.</a:t>
            </a:r>
          </a:p>
          <a:p>
            <a:pPr algn="ctr"/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Antonio de Nebrija (1441-1522</a:t>
            </a:r>
            <a:r>
              <a:rPr lang="es-E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)</a:t>
            </a:r>
          </a:p>
          <a:p>
            <a:r>
              <a:rPr lang="es-ES" sz="2000" b="1" dirty="0">
                <a:latin typeface="Garamond" panose="02020404030301010803" pitchFamily="18" charset="0"/>
              </a:rPr>
              <a:t>Humanista, profesor de Gramática y Retórica</a:t>
            </a:r>
          </a:p>
          <a:p>
            <a:pPr algn="ctr"/>
            <a:r>
              <a:rPr lang="es-ES" sz="2000" b="1" i="1" dirty="0">
                <a:latin typeface="Garamond" panose="02020404030301010803" pitchFamily="18" charset="0"/>
              </a:rPr>
              <a:t>Gramática castellana </a:t>
            </a:r>
            <a:r>
              <a:rPr lang="es-ES" sz="2000" b="1" dirty="0">
                <a:latin typeface="Garamond" panose="02020404030301010803" pitchFamily="18" charset="0"/>
              </a:rPr>
              <a:t>(1492)</a:t>
            </a:r>
          </a:p>
          <a:p>
            <a:endParaRPr lang="es-ES" sz="2000" b="1" dirty="0">
              <a:latin typeface="Garamond" panose="02020404030301010803" pitchFamily="18" charset="0"/>
            </a:endParaRPr>
          </a:p>
          <a:p>
            <a:r>
              <a:rPr lang="es-ES" sz="2000" b="1" i="1" dirty="0">
                <a:latin typeface="Garamond" panose="02020404030301010803" pitchFamily="18" charset="0"/>
              </a:rPr>
              <a:t>Diccionario latino-español </a:t>
            </a:r>
            <a:r>
              <a:rPr lang="es-ES" sz="2000" b="1" dirty="0">
                <a:latin typeface="Garamond" panose="02020404030301010803" pitchFamily="18" charset="0"/>
              </a:rPr>
              <a:t>(1492) </a:t>
            </a:r>
          </a:p>
          <a:p>
            <a:r>
              <a:rPr lang="es-ES" sz="2000" b="1" i="1" dirty="0">
                <a:latin typeface="Garamond" panose="02020404030301010803" pitchFamily="18" charset="0"/>
              </a:rPr>
              <a:t>Vocabulario español-latino </a:t>
            </a:r>
            <a:r>
              <a:rPr lang="es-ES" sz="2000" b="1" dirty="0">
                <a:latin typeface="Garamond" panose="02020404030301010803" pitchFamily="18" charset="0"/>
              </a:rPr>
              <a:t>(1494)</a:t>
            </a:r>
          </a:p>
        </p:txBody>
      </p:sp>
    </p:spTree>
    <p:extLst>
      <p:ext uri="{BB962C8B-B14F-4D97-AF65-F5344CB8AC3E}">
        <p14:creationId xmlns:p14="http://schemas.microsoft.com/office/powerpoint/2010/main" val="21712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2057" grpId="0"/>
      <p:bldP spid="20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441" y="6172887"/>
            <a:ext cx="52762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204882" y="2370044"/>
              <a:ext cx="2286000" cy="1714500"/>
            </p:xfrm>
            <a:graphic>
              <a:graphicData uri="http://schemas.microsoft.com/office/powerpoint/2016/slidezoom">
                <pslz:sldZm>
                  <pslz:sldZmObj sldId="328" cId="3006100290">
                    <pslz:zmPr id="{F355C1B3-923E-480C-8373-62829674455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Vista general de diapositiva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204882" y="237004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E9FCF73D-F692-4C9B-AA75-67415E7326B8}"/>
              </a:ext>
            </a:extLst>
          </p:cNvPr>
          <p:cNvSpPr/>
          <p:nvPr/>
        </p:nvSpPr>
        <p:spPr>
          <a:xfrm>
            <a:off x="1700178" y="75943"/>
            <a:ext cx="735988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4. TRES TEXTOS.</a:t>
            </a:r>
          </a:p>
          <a:p>
            <a:pPr algn="ctr"/>
            <a:r>
              <a:rPr lang="es-ES" sz="20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Instrucciones a Magallanes y </a:t>
            </a:r>
            <a:r>
              <a:rPr lang="es-ES" sz="2000" b="1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Falero</a:t>
            </a:r>
            <a:r>
              <a:rPr lang="es-ES" sz="20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s-E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(Aranda de Duero 1518)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D84616E-3C7E-4176-876C-C40B0EFB1889}"/>
              </a:ext>
            </a:extLst>
          </p:cNvPr>
          <p:cNvGrpSpPr/>
          <p:nvPr/>
        </p:nvGrpSpPr>
        <p:grpSpPr>
          <a:xfrm>
            <a:off x="509520" y="962923"/>
            <a:ext cx="7130354" cy="5704760"/>
            <a:chOff x="509520" y="962923"/>
            <a:chExt cx="7130354" cy="57047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134B560-96AB-455F-8823-4CC09F866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1082" y="4084544"/>
              <a:ext cx="7128792" cy="2583139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4194328-7487-4DB4-9C6A-BB8059054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520" y="962923"/>
              <a:ext cx="7128792" cy="3151851"/>
            </a:xfrm>
            <a:prstGeom prst="rect">
              <a:avLst/>
            </a:prstGeom>
          </p:spPr>
        </p:pic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E125C049-8AC0-4D6F-8375-5F369B2AD03D}"/>
              </a:ext>
            </a:extLst>
          </p:cNvPr>
          <p:cNvSpPr/>
          <p:nvPr/>
        </p:nvSpPr>
        <p:spPr>
          <a:xfrm>
            <a:off x="4391980" y="2210002"/>
            <a:ext cx="360040" cy="28798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B451D0E-0F09-4343-A669-397C851518C5}"/>
              </a:ext>
            </a:extLst>
          </p:cNvPr>
          <p:cNvSpPr/>
          <p:nvPr/>
        </p:nvSpPr>
        <p:spPr>
          <a:xfrm>
            <a:off x="6804248" y="2124654"/>
            <a:ext cx="648072" cy="373333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476369E-BE8F-4E7A-8609-6E58DA34CBE5}"/>
              </a:ext>
            </a:extLst>
          </p:cNvPr>
          <p:cNvSpPr/>
          <p:nvPr/>
        </p:nvSpPr>
        <p:spPr>
          <a:xfrm>
            <a:off x="3685736" y="2723612"/>
            <a:ext cx="858124" cy="441494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C1404B2-C3B4-4100-8E35-F17195089655}"/>
              </a:ext>
            </a:extLst>
          </p:cNvPr>
          <p:cNvSpPr/>
          <p:nvPr/>
        </p:nvSpPr>
        <p:spPr>
          <a:xfrm>
            <a:off x="5935306" y="3111957"/>
            <a:ext cx="360040" cy="28798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1F2B4DA-CB46-44BE-ACFE-D324EF41528A}"/>
              </a:ext>
            </a:extLst>
          </p:cNvPr>
          <p:cNvSpPr/>
          <p:nvPr/>
        </p:nvSpPr>
        <p:spPr>
          <a:xfrm>
            <a:off x="6458550" y="3030760"/>
            <a:ext cx="993769" cy="441492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1D87184-B9F6-4D9B-BBE7-47A9EA91395C}"/>
              </a:ext>
            </a:extLst>
          </p:cNvPr>
          <p:cNvSpPr/>
          <p:nvPr/>
        </p:nvSpPr>
        <p:spPr>
          <a:xfrm>
            <a:off x="4314418" y="3394490"/>
            <a:ext cx="1667289" cy="441488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6946748-7F05-4218-AA4C-B2E87E5EF932}"/>
              </a:ext>
            </a:extLst>
          </p:cNvPr>
          <p:cNvSpPr/>
          <p:nvPr/>
        </p:nvSpPr>
        <p:spPr>
          <a:xfrm>
            <a:off x="6332673" y="3351199"/>
            <a:ext cx="1119646" cy="441488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B63217A5-BFAB-40EC-BD60-F9D7C656474E}"/>
              </a:ext>
            </a:extLst>
          </p:cNvPr>
          <p:cNvSpPr/>
          <p:nvPr/>
        </p:nvSpPr>
        <p:spPr>
          <a:xfrm>
            <a:off x="737326" y="3648694"/>
            <a:ext cx="768362" cy="421653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8B7C5349-53E4-4A78-8F43-2342EA30B167}"/>
              </a:ext>
            </a:extLst>
          </p:cNvPr>
          <p:cNvSpPr/>
          <p:nvPr/>
        </p:nvSpPr>
        <p:spPr>
          <a:xfrm>
            <a:off x="6155860" y="4469479"/>
            <a:ext cx="648387" cy="29966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EDCECA9-5F60-4A8B-B220-D532FD0A8FB4}"/>
              </a:ext>
            </a:extLst>
          </p:cNvPr>
          <p:cNvSpPr/>
          <p:nvPr/>
        </p:nvSpPr>
        <p:spPr>
          <a:xfrm>
            <a:off x="6892883" y="4406688"/>
            <a:ext cx="717160" cy="425248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DB6ABD8-D168-44B4-B670-61958790B047}"/>
              </a:ext>
            </a:extLst>
          </p:cNvPr>
          <p:cNvSpPr/>
          <p:nvPr/>
        </p:nvSpPr>
        <p:spPr>
          <a:xfrm>
            <a:off x="2483768" y="4799375"/>
            <a:ext cx="360040" cy="28798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EE0BF80-2779-4311-8915-6AEED67DD341}"/>
              </a:ext>
            </a:extLst>
          </p:cNvPr>
          <p:cNvSpPr/>
          <p:nvPr/>
        </p:nvSpPr>
        <p:spPr>
          <a:xfrm>
            <a:off x="4636474" y="4727065"/>
            <a:ext cx="871630" cy="425247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04AA87A-F036-4EDF-A1A5-D02A70B70D2A}"/>
              </a:ext>
            </a:extLst>
          </p:cNvPr>
          <p:cNvSpPr/>
          <p:nvPr/>
        </p:nvSpPr>
        <p:spPr>
          <a:xfrm>
            <a:off x="4777056" y="5103242"/>
            <a:ext cx="1378803" cy="350504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BA8974DA-C6B5-4537-9EB7-B88EABBA2D3C}"/>
              </a:ext>
            </a:extLst>
          </p:cNvPr>
          <p:cNvSpPr/>
          <p:nvPr/>
        </p:nvSpPr>
        <p:spPr>
          <a:xfrm>
            <a:off x="3495932" y="5367603"/>
            <a:ext cx="1652131" cy="350503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67DB5F1-E0BB-47B0-9FB8-A49957724AE4}"/>
              </a:ext>
            </a:extLst>
          </p:cNvPr>
          <p:cNvSpPr/>
          <p:nvPr/>
        </p:nvSpPr>
        <p:spPr>
          <a:xfrm>
            <a:off x="3135892" y="6009963"/>
            <a:ext cx="1407968" cy="350502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244C2CE-4663-45A1-8C77-A0BD6B8909BA}"/>
              </a:ext>
            </a:extLst>
          </p:cNvPr>
          <p:cNvSpPr/>
          <p:nvPr/>
        </p:nvSpPr>
        <p:spPr>
          <a:xfrm>
            <a:off x="5730007" y="2502793"/>
            <a:ext cx="360040" cy="28798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415BA26A-BDD5-4927-A74A-7B1F7CD95C80}"/>
              </a:ext>
            </a:extLst>
          </p:cNvPr>
          <p:cNvSpPr/>
          <p:nvPr/>
        </p:nvSpPr>
        <p:spPr>
          <a:xfrm>
            <a:off x="5887204" y="4769145"/>
            <a:ext cx="360040" cy="28798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976A6878-1CFC-4D90-B2D2-402E14B1FAA4}"/>
              </a:ext>
            </a:extLst>
          </p:cNvPr>
          <p:cNvSpPr/>
          <p:nvPr/>
        </p:nvSpPr>
        <p:spPr>
          <a:xfrm>
            <a:off x="6808779" y="5079617"/>
            <a:ext cx="360040" cy="287986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41C2E730-F13F-411C-A5AB-8B8D765146E3}"/>
              </a:ext>
            </a:extLst>
          </p:cNvPr>
          <p:cNvSpPr/>
          <p:nvPr/>
        </p:nvSpPr>
        <p:spPr>
          <a:xfrm>
            <a:off x="1895468" y="5390187"/>
            <a:ext cx="530346" cy="350503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99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11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10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441" y="6172887"/>
            <a:ext cx="52762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204882" y="2370044"/>
              <a:ext cx="2286000" cy="1714500"/>
            </p:xfrm>
            <a:graphic>
              <a:graphicData uri="http://schemas.microsoft.com/office/powerpoint/2016/slidezoom">
                <pslz:sldZm>
                  <pslz:sldZmObj sldId="328" cId="3006100290">
                    <pslz:zmPr id="{F355C1B3-923E-480C-8373-62829674455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Vista general de diapositiva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204882" y="237004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2" name="Rectángulo 11">
            <a:extLst>
              <a:ext uri="{FF2B5EF4-FFF2-40B4-BE49-F238E27FC236}">
                <a16:creationId xmlns:a16="http://schemas.microsoft.com/office/drawing/2014/main" id="{8C6DD350-3F3F-490C-8E6A-1139A2638D70}"/>
              </a:ext>
            </a:extLst>
          </p:cNvPr>
          <p:cNvSpPr/>
          <p:nvPr/>
        </p:nvSpPr>
        <p:spPr>
          <a:xfrm>
            <a:off x="1700178" y="75943"/>
            <a:ext cx="735988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4. TRES TEXTOS.</a:t>
            </a:r>
          </a:p>
          <a:p>
            <a:pPr algn="ctr"/>
            <a:r>
              <a:rPr lang="es-ES" sz="20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Instrucciones a Magallanes y </a:t>
            </a:r>
            <a:r>
              <a:rPr lang="es-ES" sz="2000" b="1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Falero</a:t>
            </a:r>
            <a:r>
              <a:rPr lang="es-ES" sz="20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s-E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(Aranda de Duero 1518)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34E2B93-B61D-4CF5-8215-3A2516E00718}"/>
              </a:ext>
            </a:extLst>
          </p:cNvPr>
          <p:cNvSpPr/>
          <p:nvPr/>
        </p:nvSpPr>
        <p:spPr>
          <a:xfrm>
            <a:off x="273684" y="5278302"/>
            <a:ext cx="411686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provisión</a:t>
            </a:r>
          </a:p>
          <a:p>
            <a:r>
              <a:rPr lang="es-ES" dirty="0">
                <a:latin typeface="Garamond" panose="02020404030301010803" pitchFamily="18" charset="0"/>
              </a:rPr>
              <a:t>5. f. Despacho o mandamiento que en nombre del rey expedían algunos tribunales para que se ejecutase lo que por ellos se ordenaba.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9546ECE-9BB2-4225-A666-3954CAA5D577}"/>
              </a:ext>
            </a:extLst>
          </p:cNvPr>
          <p:cNvSpPr/>
          <p:nvPr/>
        </p:nvSpPr>
        <p:spPr>
          <a:xfrm>
            <a:off x="4415574" y="5448808"/>
            <a:ext cx="411686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capitulación</a:t>
            </a:r>
          </a:p>
          <a:p>
            <a:r>
              <a:rPr lang="es-ES" dirty="0">
                <a:latin typeface="Garamond" panose="02020404030301010803" pitchFamily="18" charset="0"/>
              </a:rPr>
              <a:t>1. f. Concierto o pacto hecho entre dos o más personas sobre algún asunto, comúnmente grave.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710C3AD-FD75-4228-A40D-CE23966CF115}"/>
              </a:ext>
            </a:extLst>
          </p:cNvPr>
          <p:cNvGrpSpPr/>
          <p:nvPr/>
        </p:nvGrpSpPr>
        <p:grpSpPr>
          <a:xfrm>
            <a:off x="251520" y="905288"/>
            <a:ext cx="7056784" cy="3431349"/>
            <a:chOff x="957515" y="1335846"/>
            <a:chExt cx="7056784" cy="343134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C2220C4-345E-4512-81A7-EFD1AFB52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7515" y="1335846"/>
              <a:ext cx="7056784" cy="74543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4C66EAF-B06E-46B8-BB19-C798AA886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7516" y="2081281"/>
              <a:ext cx="7056783" cy="2685914"/>
            </a:xfrm>
            <a:prstGeom prst="rect">
              <a:avLst/>
            </a:prstGeom>
          </p:spPr>
        </p:pic>
      </p:grpSp>
      <p:sp>
        <p:nvSpPr>
          <p:cNvPr id="22" name="Elipse 21">
            <a:extLst>
              <a:ext uri="{FF2B5EF4-FFF2-40B4-BE49-F238E27FC236}">
                <a16:creationId xmlns:a16="http://schemas.microsoft.com/office/drawing/2014/main" id="{CE7521FB-89EF-4A00-B7C0-B6B8852461AC}"/>
              </a:ext>
            </a:extLst>
          </p:cNvPr>
          <p:cNvSpPr/>
          <p:nvPr/>
        </p:nvSpPr>
        <p:spPr>
          <a:xfrm>
            <a:off x="1491154" y="2241371"/>
            <a:ext cx="560566" cy="408159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6303B98-2CCB-4B12-A416-B77400EE16DC}"/>
              </a:ext>
            </a:extLst>
          </p:cNvPr>
          <p:cNvSpPr/>
          <p:nvPr/>
        </p:nvSpPr>
        <p:spPr>
          <a:xfrm>
            <a:off x="545912" y="2610535"/>
            <a:ext cx="560565" cy="332869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63500A0-EA63-4C35-9946-BB426EA21ACA}"/>
              </a:ext>
            </a:extLst>
          </p:cNvPr>
          <p:cNvSpPr/>
          <p:nvPr/>
        </p:nvSpPr>
        <p:spPr>
          <a:xfrm>
            <a:off x="1220848" y="2613696"/>
            <a:ext cx="479330" cy="313392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3CFF5A21-FB70-40E7-96E4-27B39196A582}"/>
              </a:ext>
            </a:extLst>
          </p:cNvPr>
          <p:cNvSpPr/>
          <p:nvPr/>
        </p:nvSpPr>
        <p:spPr>
          <a:xfrm>
            <a:off x="6588224" y="933023"/>
            <a:ext cx="444182" cy="373108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7D699C7-931D-4181-9721-86B5D0B922D9}"/>
              </a:ext>
            </a:extLst>
          </p:cNvPr>
          <p:cNvSpPr/>
          <p:nvPr/>
        </p:nvSpPr>
        <p:spPr>
          <a:xfrm>
            <a:off x="365892" y="1119577"/>
            <a:ext cx="854956" cy="502572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E694E8D-BA22-47B2-B024-0276299FC073}"/>
              </a:ext>
            </a:extLst>
          </p:cNvPr>
          <p:cNvSpPr/>
          <p:nvPr/>
        </p:nvSpPr>
        <p:spPr>
          <a:xfrm>
            <a:off x="6451005" y="1204613"/>
            <a:ext cx="560566" cy="361075"/>
          </a:xfrm>
          <a:prstGeom prst="ellipse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3D42BB7-E942-4409-81D0-5D13B80A3707}"/>
              </a:ext>
            </a:extLst>
          </p:cNvPr>
          <p:cNvSpPr/>
          <p:nvPr/>
        </p:nvSpPr>
        <p:spPr>
          <a:xfrm>
            <a:off x="1284464" y="4467073"/>
            <a:ext cx="63838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Garamond" panose="02020404030301010803" pitchFamily="18" charset="0"/>
              </a:rPr>
              <a:t>Tomado de </a:t>
            </a:r>
            <a:r>
              <a:rPr lang="es-ES" b="1" i="1" dirty="0">
                <a:latin typeface="Garamond" panose="02020404030301010803" pitchFamily="18" charset="0"/>
              </a:rPr>
              <a:t>El descubrimiento del Pacífico</a:t>
            </a:r>
            <a:r>
              <a:rPr lang="es-ES" b="1" dirty="0">
                <a:latin typeface="Garamond" panose="02020404030301010803" pitchFamily="18" charset="0"/>
              </a:rPr>
              <a:t>, José Toribio Medina, 1914</a:t>
            </a:r>
            <a:endParaRPr lang="es-E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11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206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152" y="-1739"/>
            <a:ext cx="4721696" cy="3112582"/>
          </a:xfrm>
          <a:prstGeom prst="rect">
            <a:avLst/>
          </a:prstGeom>
        </p:spPr>
      </p:pic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1042988" y="90805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s-ES_tradnl" dirty="0">
              <a:latin typeface="Garamond" panose="02020404030301010803" pitchFamily="18" charset="0"/>
            </a:endParaRPr>
          </a:p>
        </p:txBody>
      </p:sp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6685" y="6172887"/>
            <a:ext cx="33337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210" y="-30300"/>
            <a:ext cx="2730756" cy="2543237"/>
          </a:xfrm>
          <a:prstGeom prst="rect">
            <a:avLst/>
          </a:prstGeom>
        </p:spPr>
      </p:pic>
      <p:pic>
        <p:nvPicPr>
          <p:cNvPr id="19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59"/>
            <a:ext cx="2209761" cy="27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3C4A668F-9C34-4D30-B983-644D64F4E1C0}"/>
              </a:ext>
            </a:extLst>
          </p:cNvPr>
          <p:cNvGrpSpPr/>
          <p:nvPr/>
        </p:nvGrpSpPr>
        <p:grpSpPr>
          <a:xfrm>
            <a:off x="0" y="3121508"/>
            <a:ext cx="8726685" cy="3841943"/>
            <a:chOff x="959817" y="2262338"/>
            <a:chExt cx="8574712" cy="4593263"/>
          </a:xfrm>
        </p:grpSpPr>
        <p:sp>
          <p:nvSpPr>
            <p:cNvPr id="2053" name="Text Box 25"/>
            <p:cNvSpPr txBox="1">
              <a:spLocks noChangeArrowheads="1"/>
            </p:cNvSpPr>
            <p:nvPr/>
          </p:nvSpPr>
          <p:spPr bwMode="auto">
            <a:xfrm>
              <a:off x="959817" y="2262338"/>
              <a:ext cx="8574712" cy="4593263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sz="3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Tras las huellas de Carlos I en Aranda de Duero</a:t>
              </a:r>
              <a:endParaRPr lang="es-ES" sz="3200" b="1" dirty="0">
                <a:solidFill>
                  <a:srgbClr val="002060"/>
                </a:solidFill>
                <a:latin typeface="Garamond" panose="02020404030301010803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s-ES" sz="2800" b="1" dirty="0">
                  <a:solidFill>
                    <a:srgbClr val="C00000"/>
                  </a:solidFill>
                  <a:latin typeface="Garamond" panose="02020404030301010803" pitchFamily="18" charset="0"/>
                  <a:cs typeface="Times New Roman" pitchFamily="18" charset="0"/>
                </a:rPr>
                <a:t>“El español del siglo XVI”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s-ES" sz="2800" b="1" dirty="0">
                  <a:solidFill>
                    <a:srgbClr val="C00000"/>
                  </a:solidFill>
                  <a:latin typeface="Garamond" panose="02020404030301010803" pitchFamily="18" charset="0"/>
                  <a:cs typeface="Times New Roman" pitchFamily="18" charset="0"/>
                </a:rPr>
                <a:t>José Luis Herrero Ingelmo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s-ES" sz="2000" b="1" dirty="0">
                  <a:solidFill>
                    <a:srgbClr val="002060"/>
                  </a:solidFill>
                  <a:latin typeface="Garamond" panose="02020404030301010803" pitchFamily="18" charset="0"/>
                  <a:cs typeface="Times New Roman" pitchFamily="18" charset="0"/>
                </a:rPr>
                <a:t>Departamento de Lengua española.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s-ES" sz="2000" b="1" dirty="0">
                  <a:solidFill>
                    <a:srgbClr val="002060"/>
                  </a:solidFill>
                  <a:latin typeface="Garamond" panose="02020404030301010803" pitchFamily="18" charset="0"/>
                  <a:cs typeface="Times New Roman" pitchFamily="18" charset="0"/>
                </a:rPr>
                <a:t>Facultad de Filología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endParaRPr lang="es-ES" sz="24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s-ES" sz="2000" b="1" dirty="0">
                  <a:solidFill>
                    <a:srgbClr val="C00000"/>
                  </a:solidFill>
                  <a:latin typeface="Garamond" panose="02020404030301010803" pitchFamily="18" charset="0"/>
                  <a:cs typeface="Times New Roman" pitchFamily="18" charset="0"/>
                </a:rPr>
                <a:t>Aranda de Duero, 12 de Junio de 2018</a:t>
              </a:r>
            </a:p>
          </p:txBody>
        </p:sp>
        <p:pic>
          <p:nvPicPr>
            <p:cNvPr id="21" name="1 Imagen">
              <a:extLst>
                <a:ext uri="{FF2B5EF4-FFF2-40B4-BE49-F238E27FC236}">
                  <a16:creationId xmlns:a16="http://schemas.microsoft.com/office/drawing/2014/main" id="{6AC89D28-480A-4259-A232-30710F7CC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423" y="3130672"/>
              <a:ext cx="2030245" cy="3064456"/>
            </a:xfrm>
            <a:prstGeom prst="rect">
              <a:avLst/>
            </a:prstGeom>
            <a:solidFill>
              <a:srgbClr val="C00000"/>
            </a:solidFill>
          </p:spPr>
        </p:pic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6E611CEC-B956-41AF-AA1A-FBE91D501136}"/>
              </a:ext>
            </a:extLst>
          </p:cNvPr>
          <p:cNvSpPr/>
          <p:nvPr/>
        </p:nvSpPr>
        <p:spPr>
          <a:xfrm>
            <a:off x="1749656" y="2312882"/>
            <a:ext cx="674376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 Desde las orillas del sacro y viejo Tormes… 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B848EBD-2BEC-42DA-86C0-F41061D3A082}"/>
              </a:ext>
            </a:extLst>
          </p:cNvPr>
          <p:cNvSpPr/>
          <p:nvPr/>
        </p:nvSpPr>
        <p:spPr>
          <a:xfrm>
            <a:off x="22842937" y="543825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EAE9C6"/>
                </a:solidFill>
              </a:rPr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61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60432" y="6172887"/>
            <a:ext cx="599629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204882" y="2370044"/>
              <a:ext cx="2286000" cy="1714500"/>
            </p:xfrm>
            <a:graphic>
              <a:graphicData uri="http://schemas.microsoft.com/office/powerpoint/2016/slidezoom">
                <pslz:sldZm>
                  <pslz:sldZmObj sldId="328" cId="3006100290">
                    <pslz:zmPr id="{F355C1B3-923E-480C-8373-62829674455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Vista general de diapositiva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FD9C109-8320-473D-97AF-8517A7842C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204882" y="237004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Rectángulo 1">
            <a:extLst>
              <a:ext uri="{FF2B5EF4-FFF2-40B4-BE49-F238E27FC236}">
                <a16:creationId xmlns:a16="http://schemas.microsoft.com/office/drawing/2014/main" id="{9F2EA1C3-16AA-4407-BB59-36663AC50518}"/>
              </a:ext>
            </a:extLst>
          </p:cNvPr>
          <p:cNvSpPr/>
          <p:nvPr/>
        </p:nvSpPr>
        <p:spPr>
          <a:xfrm>
            <a:off x="3318410" y="459470"/>
            <a:ext cx="5814392" cy="56784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2800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SONETO XXIII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En tanto que de rosa y </a:t>
            </a:r>
            <a:r>
              <a:rPr lang="es-ES" b="1" dirty="0" err="1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d’a</a:t>
            </a:r>
            <a:r>
              <a:rPr lang="es-ES" b="1" dirty="0" err="1">
                <a:solidFill>
                  <a:srgbClr val="002060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z</a:t>
            </a:r>
            <a:r>
              <a:rPr lang="es-ES" b="1" dirty="0" err="1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u</a:t>
            </a:r>
            <a:r>
              <a:rPr lang="es-ES" b="1" dirty="0" err="1">
                <a:solidFill>
                  <a:srgbClr val="002060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c</a:t>
            </a:r>
            <a:r>
              <a:rPr lang="es-ES" b="1" dirty="0" err="1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ena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se muestra la color en vuestro 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g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esto,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y que vuestro mirar ardiente, honesto,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con clara luz la tempestad serena;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y en tanto </a:t>
            </a:r>
            <a:r>
              <a:rPr lang="es-ES" b="1" dirty="0" err="1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qu’el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cabello, </a:t>
            </a:r>
            <a:r>
              <a:rPr lang="es-ES" b="1" dirty="0" err="1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qu’en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la vena      5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del oro se esco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g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ió, con vuelo presto,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por el 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h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ermoso cuello blanco, enhiesto,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el viento mueve, esparce y desordena: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co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g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ed de vuestra alegre primavera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el dulce fruto, antes </a:t>
            </a:r>
            <a:r>
              <a:rPr lang="es-ES" b="1" dirty="0" err="1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qu’el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tiempo airado       10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cubra de nieve la 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h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ermosa cumbre.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 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Marchitará la rosa el viento helado,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581660" algn="l"/>
                <a:tab pos="990600" algn="l"/>
                <a:tab pos="116332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todo lo mudará la edad li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g</a:t>
            </a: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era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>
              <a:spcAft>
                <a:spcPts val="0"/>
              </a:spcAft>
              <a:tabLst>
                <a:tab pos="990600" algn="l"/>
              </a:tabLst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por no hacer mudanza en su costumbre.</a:t>
            </a:r>
            <a:endParaRPr lang="es-ES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100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 º</a:t>
            </a:r>
            <a:endParaRPr lang="es-ES" sz="11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725F97-2E43-8C40-B1C3-0AE97E60B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2" y="997051"/>
            <a:ext cx="3925285" cy="29439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0D01A4-9716-AF4A-94EE-76534274D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671" y="3941015"/>
            <a:ext cx="3544761" cy="270819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C34C298-6093-4FA8-A13E-946BBFBF84AA}"/>
              </a:ext>
            </a:extLst>
          </p:cNvPr>
          <p:cNvSpPr/>
          <p:nvPr/>
        </p:nvSpPr>
        <p:spPr>
          <a:xfrm>
            <a:off x="47412" y="98716"/>
            <a:ext cx="31683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4. TRES TEXTOS.</a:t>
            </a:r>
          </a:p>
          <a:p>
            <a:pPr algn="ctr"/>
            <a:r>
              <a:rPr lang="es-E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Garcilaso de la Vega</a:t>
            </a:r>
          </a:p>
          <a:p>
            <a:pPr algn="ctr"/>
            <a:r>
              <a:rPr lang="es-E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Toledo, f. XV - Niza, 153​4​</a:t>
            </a:r>
          </a:p>
        </p:txBody>
      </p:sp>
    </p:spTree>
    <p:extLst>
      <p:ext uri="{BB962C8B-B14F-4D97-AF65-F5344CB8AC3E}">
        <p14:creationId xmlns:p14="http://schemas.microsoft.com/office/powerpoint/2010/main" val="24883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9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2057" grpId="0"/>
      <p:bldP spid="20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441" y="6172887"/>
            <a:ext cx="52762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9C31A5B-3D4C-4E00-842D-476F49EC7D09}"/>
              </a:ext>
            </a:extLst>
          </p:cNvPr>
          <p:cNvSpPr/>
          <p:nvPr/>
        </p:nvSpPr>
        <p:spPr>
          <a:xfrm>
            <a:off x="312520" y="566073"/>
            <a:ext cx="8518959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Bustos, E. (1986): “Cultismos en el léxico de Garcilaso de la Vega”, en V. García de la Concha (ed.), Academia Literaria Renacentista. IV. Garcilaso. Universidad de Salamanca.</a:t>
            </a:r>
          </a:p>
          <a:p>
            <a:pPr algn="just"/>
            <a:endParaRPr lang="es-ES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García Blanco, M. (1967): “La lengua española en la época de Carlos V”. Madrid, </a:t>
            </a:r>
            <a:r>
              <a:rPr lang="es-ES" sz="20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Escelicer</a:t>
            </a: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  <a:p>
            <a:pPr algn="just"/>
            <a:endParaRPr lang="es-ES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Gutiérrez J. y José A. Pascual  (1995): “De cómo el castellano se convirtió en español”, en A. García Simón (ed.), Historia de una cultura. La singularidad de Castilla, Junta de Castilla y León.</a:t>
            </a: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Herrero, J.L. (1994-1995): "Cultismos renacentistas (cultismos léxicos y semánticos en la poesía del XVI)", Boletín de la Real Academia Española (BRAE), 74, pp.13-192, 237-402, 523-610, 1994; 75, pp.173-223, 293-393, 1995.</a:t>
            </a:r>
          </a:p>
          <a:p>
            <a:pPr algn="just"/>
            <a:endParaRPr lang="es-ES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 Herrero, J.L. (2007): “El léxico mitológico en la Edad Media y en el Renacimiento", XVI Seminario del Centro de Estudios Medievales y Renacentistas: Mitos y leyendas, Universidad de la Laguna.</a:t>
            </a:r>
          </a:p>
        </p:txBody>
      </p:sp>
    </p:spTree>
    <p:extLst>
      <p:ext uri="{BB962C8B-B14F-4D97-AF65-F5344CB8AC3E}">
        <p14:creationId xmlns:p14="http://schemas.microsoft.com/office/powerpoint/2010/main" val="84657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1042988" y="90805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s-ES_tradnl">
              <a:latin typeface="Garamond" panose="02020404030301010803" pitchFamily="18" charset="0"/>
            </a:endParaRPr>
          </a:p>
        </p:txBody>
      </p:sp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6685" y="6172887"/>
            <a:ext cx="33337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r>
          </a:p>
        </p:txBody>
      </p:sp>
      <p:pic>
        <p:nvPicPr>
          <p:cNvPr id="2050" name="Picture 2" descr="http://bib.cervantesvirtual.com/historia/CarlosV/graf/gante_imagenes/archivo04.jpg">
            <a:extLst>
              <a:ext uri="{FF2B5EF4-FFF2-40B4-BE49-F238E27FC236}">
                <a16:creationId xmlns:a16="http://schemas.microsoft.com/office/drawing/2014/main" id="{948F6DF1-F01D-4E8F-9192-366E93CF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18" y="4996079"/>
            <a:ext cx="1407921" cy="18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b.cervantesvirtual.com/historia/CarlosV/graf/gante_imagenes/archivo05.jpg">
            <a:extLst>
              <a:ext uri="{FF2B5EF4-FFF2-40B4-BE49-F238E27FC236}">
                <a16:creationId xmlns:a16="http://schemas.microsoft.com/office/drawing/2014/main" id="{C226C250-9581-4DE6-91C6-829DB901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8980"/>
            <a:ext cx="1456718" cy="185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bib.cervantesvirtual.com/historia/CarlosV/graf/gante_imagenes/archivo06.jpg">
            <a:extLst>
              <a:ext uri="{FF2B5EF4-FFF2-40B4-BE49-F238E27FC236}">
                <a16:creationId xmlns:a16="http://schemas.microsoft.com/office/drawing/2014/main" id="{685B2A97-2764-48E9-B19E-F7C7BE2F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39" y="5001399"/>
            <a:ext cx="1407922" cy="185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3D3C5389-F8EE-4D93-9E1D-090C3A3AF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0" y="-23941"/>
            <a:ext cx="7191930" cy="501675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42900" indent="-342900" algn="just">
              <a:buFontTx/>
              <a:buAutoNum type="arabicParenR"/>
              <a:defRPr/>
            </a:pP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EL CONTEXTO HISTÓRICO.</a:t>
            </a:r>
          </a:p>
          <a:p>
            <a:pPr marL="342900" indent="-342900" algn="just">
              <a:buFontTx/>
              <a:buAutoNum type="arabicParenR"/>
              <a:defRPr/>
            </a:pPr>
            <a:endParaRPr lang="es-ES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LA LENGUA ESPAÑOLA: LA LENGUA DEL IMPERIO.</a:t>
            </a:r>
          </a:p>
          <a:p>
            <a:pPr marL="342900" indent="-342900" algn="just">
              <a:buFontTx/>
              <a:buAutoNum type="arabicParenR"/>
              <a:defRPr/>
            </a:pPr>
            <a:endParaRPr lang="es-ES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3)  CAMBIOS LINGÜÍSTICOS: </a:t>
            </a:r>
          </a:p>
          <a:p>
            <a:pPr marL="800100" lvl="1" indent="-342900" algn="just">
              <a:defRPr/>
            </a:pP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3.1. MORFOLOGÍA.</a:t>
            </a:r>
          </a:p>
          <a:p>
            <a:pPr marL="800100" lvl="1" indent="-342900" algn="just">
              <a:defRPr/>
            </a:pP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3.2. LÉXICO: préstamos, americanismos, cultismos</a:t>
            </a:r>
          </a:p>
          <a:p>
            <a:pPr marL="800100" lvl="1" indent="-342900" algn="just">
              <a:defRPr/>
            </a:pP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semánticos, compuestos.</a:t>
            </a:r>
          </a:p>
          <a:p>
            <a:pPr lvl="1" algn="just">
              <a:defRPr/>
            </a:pPr>
            <a:endParaRPr lang="es-ES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AutoNum type="arabicParenR" startAt="4"/>
              <a:defRPr/>
            </a:pP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TRES TEXTOS.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Nebrija (</a:t>
            </a:r>
            <a:r>
              <a:rPr lang="es-ES" sz="20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Gramática castellana</a:t>
            </a: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, 1492)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es-ES" sz="20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Instrucciones a Magallanes </a:t>
            </a:r>
          </a:p>
          <a:p>
            <a:pPr lvl="1" algn="just">
              <a:defRPr/>
            </a:pPr>
            <a:r>
              <a:rPr lang="es-ES" sz="20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y a </a:t>
            </a:r>
            <a:r>
              <a:rPr lang="es-ES" sz="2000" b="1" i="1" dirty="0" err="1">
                <a:solidFill>
                  <a:srgbClr val="002060"/>
                </a:solidFill>
                <a:latin typeface="Garamond" panose="02020404030301010803" pitchFamily="18" charset="0"/>
              </a:rPr>
              <a:t>Falero</a:t>
            </a:r>
            <a:r>
              <a:rPr lang="es-ES" sz="20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(Aranda de Duero, 1518)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Garcilaso (</a:t>
            </a:r>
            <a:r>
              <a:rPr lang="es-ES" sz="20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En tanto de que rosa</a:t>
            </a:r>
            <a:r>
              <a:rPr lang="es-E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…)</a:t>
            </a:r>
          </a:p>
          <a:p>
            <a:pPr lvl="1" algn="just">
              <a:defRPr/>
            </a:pPr>
            <a:endParaRPr lang="es-ES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1" algn="just">
              <a:defRPr/>
            </a:pPr>
            <a:endParaRPr lang="es-ES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8" descr="http://bib.cervantesvirtual.com/historia/CarlosV/graf/gante_imagenes/archivo37.jpg">
            <a:extLst>
              <a:ext uri="{FF2B5EF4-FFF2-40B4-BE49-F238E27FC236}">
                <a16:creationId xmlns:a16="http://schemas.microsoft.com/office/drawing/2014/main" id="{BDDA1504-C3E2-411C-87EF-B6E13B66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75" y="1104253"/>
            <a:ext cx="2528397" cy="189867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26" name="Picture 2" descr="https://upload.wikimedia.org/wikipedia/commons/thumb/6/61/Emperor_charles_v.png/800px-Emperor_charles_v.png">
            <a:extLst>
              <a:ext uri="{FF2B5EF4-FFF2-40B4-BE49-F238E27FC236}">
                <a16:creationId xmlns:a16="http://schemas.microsoft.com/office/drawing/2014/main" id="{C97A1883-E0E3-4F61-AF21-79525D90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08" y="3212975"/>
            <a:ext cx="3553973" cy="361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9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4" grpId="0"/>
      <p:bldP spid="2056" grpId="0"/>
      <p:bldP spid="2057" grpId="0"/>
      <p:bldP spid="2058" grpId="0"/>
      <p:bldP spid="2060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1042988" y="90805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s-ES_tradnl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4077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>
              <a:solidFill>
                <a:srgbClr val="002060"/>
              </a:solidFill>
            </a:endParaRPr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4982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>
              <a:solidFill>
                <a:srgbClr val="002060"/>
              </a:solidFill>
            </a:endParaRPr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602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>
              <a:solidFill>
                <a:srgbClr val="002060"/>
              </a:solidFill>
            </a:endParaRPr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299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>
              <a:solidFill>
                <a:srgbClr val="002060"/>
              </a:solidFill>
            </a:endParaRPr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6685" y="6172887"/>
            <a:ext cx="33337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r>
          </a:p>
        </p:txBody>
      </p:sp>
      <p:pic>
        <p:nvPicPr>
          <p:cNvPr id="12" name="34 Imagen" descr="santodomingosilos.jpg">
            <a:extLst>
              <a:ext uri="{FF2B5EF4-FFF2-40B4-BE49-F238E27FC236}">
                <a16:creationId xmlns:a16="http://schemas.microsoft.com/office/drawing/2014/main" id="{A476DAA4-155C-4BAB-B33A-F5E1F2E1F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10" y="902494"/>
            <a:ext cx="4030662" cy="5373687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1207540A-0C28-4746-9B7F-B2FF300BAF60}"/>
              </a:ext>
            </a:extLst>
          </p:cNvPr>
          <p:cNvGrpSpPr/>
          <p:nvPr/>
        </p:nvGrpSpPr>
        <p:grpSpPr>
          <a:xfrm>
            <a:off x="36513" y="8801"/>
            <a:ext cx="8620125" cy="6141174"/>
            <a:chOff x="36513" y="8801"/>
            <a:chExt cx="8620125" cy="6141174"/>
          </a:xfrm>
          <a:solidFill>
            <a:schemeClr val="bg1"/>
          </a:solidFill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BEB49F53-A6F5-4089-9984-F4B9DF74A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88" y="1292225"/>
              <a:ext cx="3741737" cy="34471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25000"/>
                </a:lnSpc>
                <a:spcBef>
                  <a:spcPct val="50000"/>
                </a:spcBef>
                <a:defRPr/>
              </a:pPr>
              <a:endParaRPr lang="es-ES_tradnl" sz="14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eaLnBrk="1" hangingPunct="1">
                <a:lnSpc>
                  <a:spcPct val="25000"/>
                </a:lnSpc>
                <a:spcBef>
                  <a:spcPct val="50000"/>
                </a:spcBef>
                <a:defRPr/>
              </a:pPr>
              <a:r>
                <a:rPr lang="es-ES_tradnl" sz="14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LENGUAS PRERROMANAS = SUSTRATO</a:t>
              </a: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586268FE-53C1-477C-81B1-E2E8DEE96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150" y="1628775"/>
              <a:ext cx="3816350" cy="52387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_tradnl" sz="28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LATÍN HABLADO</a:t>
              </a:r>
              <a:endParaRPr lang="es-ES" sz="28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A5F1D822-FFF8-431B-B9FC-5BB87460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9075" y="1460500"/>
              <a:ext cx="792163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Garamond" panose="02020404030301010803" pitchFamily="18" charset="0"/>
                </a:rPr>
                <a:t>III.A.C.</a:t>
              </a:r>
              <a:endParaRPr lang="es-ES" sz="14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A85BA434-644A-47D8-8E0D-0A8942F2A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9075" y="2027238"/>
              <a:ext cx="792163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Garamond" panose="02020404030301010803" pitchFamily="18" charset="0"/>
                </a:rPr>
                <a:t>V</a:t>
              </a:r>
              <a:endParaRPr lang="es-ES" sz="14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805E2A09-2EF7-4CB4-B34C-062775021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4475" y="2508250"/>
              <a:ext cx="792163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Garamond" panose="02020404030301010803" pitchFamily="18" charset="0"/>
                </a:rPr>
                <a:t>VIII</a:t>
              </a:r>
              <a:endParaRPr lang="es-ES" sz="14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4AE772DD-627E-4C48-8000-B42F8768C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9075" y="2986088"/>
              <a:ext cx="792163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Garamond" panose="02020404030301010803" pitchFamily="18" charset="0"/>
                </a:rPr>
                <a:t>VIII-XII</a:t>
              </a:r>
              <a:endParaRPr lang="es-ES" sz="14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969F90F4-B11D-401B-9BB3-7FA71ECD7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9075" y="3562350"/>
              <a:ext cx="792163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Garamond" panose="02020404030301010803" pitchFamily="18" charset="0"/>
                </a:rPr>
                <a:t>XIII</a:t>
              </a:r>
              <a:endParaRPr lang="es-ES" sz="14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D1B201BF-D64E-4F69-84C6-BE2DCD6BE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9075" y="4329113"/>
              <a:ext cx="792163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Garamond" panose="02020404030301010803" pitchFamily="18" charset="0"/>
                </a:rPr>
                <a:t>XV</a:t>
              </a:r>
              <a:endParaRPr lang="es-ES" sz="14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73F1F9B1-9C7A-4468-A960-6BE0E8775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9075" y="4972050"/>
              <a:ext cx="792163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Garamond" panose="02020404030301010803" pitchFamily="18" charset="0"/>
                </a:rPr>
                <a:t>XVIII</a:t>
              </a:r>
              <a:endParaRPr lang="es-ES" sz="14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4E8EF99D-D7D2-4A08-8A7A-26A83032D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63" y="2124075"/>
              <a:ext cx="2786062" cy="28575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GERMANOS = SUPERESTRATO</a:t>
              </a: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Text Box 22">
              <a:extLst>
                <a:ext uri="{FF2B5EF4-FFF2-40B4-BE49-F238E27FC236}">
                  <a16:creationId xmlns:a16="http://schemas.microsoft.com/office/drawing/2014/main" id="{115593F3-98C7-4377-8F16-0F9E72119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500000">
              <a:off x="6180138" y="4003675"/>
              <a:ext cx="1727200" cy="6508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>
                  <a:solidFill>
                    <a:srgbClr val="002060"/>
                  </a:solidFill>
                  <a:latin typeface="Garamond" panose="02020404030301010803" pitchFamily="18" charset="0"/>
                </a:rPr>
                <a:t>Latín clásico = cultismos</a:t>
              </a:r>
              <a:endParaRPr lang="es-ES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48145AF9-01E4-4502-9F85-9C200E05B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63" y="2552700"/>
              <a:ext cx="3533775" cy="276225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ÁRABES = SUPERESTRATO / ADSTRATO</a:t>
              </a: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807D1F11-18F0-45DE-BEA4-E1F519F78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9113" y="2971800"/>
              <a:ext cx="1368425" cy="276225"/>
            </a:xfrm>
            <a:prstGeom prst="rect">
              <a:avLst/>
            </a:prstGeom>
            <a:grpFill/>
            <a:ln w="57150" cap="rnd" cmpd="thickThin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CASTELLANO</a:t>
              </a:r>
              <a:endParaRPr lang="es-ES" sz="12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5F924CFA-BE39-432A-AB3C-955B2B244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925" y="2971800"/>
              <a:ext cx="1512888" cy="277813"/>
            </a:xfrm>
            <a:prstGeom prst="rect">
              <a:avLst/>
            </a:prstGeom>
            <a:grpFill/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ASTUR-LEONÉS</a:t>
              </a:r>
              <a:endParaRPr lang="es-ES" sz="12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AFB6224D-EC5F-46BA-BB3A-F713905FA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425" y="2971800"/>
              <a:ext cx="2089150" cy="277813"/>
            </a:xfrm>
            <a:prstGeom prst="rect">
              <a:avLst/>
            </a:prstGeom>
            <a:grpFill/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NAVARRO-ARAGONÉS</a:t>
              </a:r>
              <a:endParaRPr lang="es-ES" sz="12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1" name="Text Box 28">
              <a:extLst>
                <a:ext uri="{FF2B5EF4-FFF2-40B4-BE49-F238E27FC236}">
                  <a16:creationId xmlns:a16="http://schemas.microsoft.com/office/drawing/2014/main" id="{E20699C2-BAD6-4D3D-A871-C2968A7FE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8113" y="2971800"/>
              <a:ext cx="1079500" cy="277813"/>
            </a:xfrm>
            <a:prstGeom prst="rect">
              <a:avLst/>
            </a:prstGeom>
            <a:grpFill/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CATALÁN</a:t>
              </a:r>
              <a:endParaRPr lang="es-ES" sz="12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2" name="Text Box 30">
              <a:extLst>
                <a:ext uri="{FF2B5EF4-FFF2-40B4-BE49-F238E27FC236}">
                  <a16:creationId xmlns:a16="http://schemas.microsoft.com/office/drawing/2014/main" id="{78104199-227A-406A-92FD-DFC9C159B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8" y="2971800"/>
              <a:ext cx="1225550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GALLEGO</a:t>
              </a:r>
              <a:endParaRPr lang="es-ES" sz="12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3" name="Text Box 31">
              <a:extLst>
                <a:ext uri="{FF2B5EF4-FFF2-40B4-BE49-F238E27FC236}">
                  <a16:creationId xmlns:a16="http://schemas.microsoft.com/office/drawing/2014/main" id="{C096236E-6E50-41EC-9518-0625124A6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763" y="3559175"/>
              <a:ext cx="4214812" cy="3079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4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ALFONSO X = PRIMERA NORMALIZACIÓN</a:t>
              </a:r>
              <a:endParaRPr lang="es-ES" sz="14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4" name="Text Box 32">
              <a:extLst>
                <a:ext uri="{FF2B5EF4-FFF2-40B4-BE49-F238E27FC236}">
                  <a16:creationId xmlns:a16="http://schemas.microsoft.com/office/drawing/2014/main" id="{9FEA7350-6940-4B08-AE37-0B3C0FFA1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688" y="4297363"/>
              <a:ext cx="3876675" cy="30797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4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NEBRIJA = SEGUNDA  NORMALIZACIÓN</a:t>
              </a:r>
              <a:endParaRPr lang="es-ES" sz="14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5" name="Text Box 33">
              <a:extLst>
                <a:ext uri="{FF2B5EF4-FFF2-40B4-BE49-F238E27FC236}">
                  <a16:creationId xmlns:a16="http://schemas.microsoft.com/office/drawing/2014/main" id="{7F0E04F3-CD47-4558-B081-4AD48C256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6638" y="4906963"/>
              <a:ext cx="4198937" cy="30777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Garamond" panose="02020404030301010803" pitchFamily="18" charset="0"/>
                </a:rPr>
                <a:t>ACADEMIA  = TERCERA  NORMALIZACIÓN</a:t>
              </a:r>
              <a:endParaRPr lang="es-ES" sz="14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6" name="Text Box 34">
              <a:extLst>
                <a:ext uri="{FF2B5EF4-FFF2-40B4-BE49-F238E27FC236}">
                  <a16:creationId xmlns:a16="http://schemas.microsoft.com/office/drawing/2014/main" id="{B8252DAD-A0F1-46F4-9462-2E15D07B8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88" y="4498975"/>
              <a:ext cx="2124075" cy="5540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ESPAÑOL DE AMÉRICA: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americanismos</a:t>
              </a: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7" name="Text Box 17">
              <a:extLst>
                <a:ext uri="{FF2B5EF4-FFF2-40B4-BE49-F238E27FC236}">
                  <a16:creationId xmlns:a16="http://schemas.microsoft.com/office/drawing/2014/main" id="{F7724344-7D49-4E76-874E-27991A886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1463" y="5800725"/>
              <a:ext cx="739775" cy="25400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050" b="1" dirty="0">
                  <a:solidFill>
                    <a:srgbClr val="002060"/>
                  </a:solidFill>
                  <a:latin typeface="Garamond" panose="02020404030301010803" pitchFamily="18" charset="0"/>
                  <a:cs typeface="Arial" charset="0"/>
                </a:rPr>
                <a:t>XX:1951</a:t>
              </a:r>
              <a:endParaRPr lang="es-ES" sz="1050" b="1" dirty="0">
                <a:solidFill>
                  <a:srgbClr val="002060"/>
                </a:solidFill>
                <a:latin typeface="Garamond" panose="02020404030301010803" pitchFamily="18" charset="0"/>
                <a:cs typeface="Arial" charset="0"/>
              </a:endParaRPr>
            </a:p>
          </p:txBody>
        </p:sp>
        <p:sp>
          <p:nvSpPr>
            <p:cNvPr id="38" name="Text Box 33">
              <a:extLst>
                <a:ext uri="{FF2B5EF4-FFF2-40B4-BE49-F238E27FC236}">
                  <a16:creationId xmlns:a16="http://schemas.microsoft.com/office/drawing/2014/main" id="{0F5D1608-A87B-44AC-BE00-8820F3B4B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575" y="5519738"/>
              <a:ext cx="5346700" cy="6302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Garamond" panose="02020404030301010803" pitchFamily="18" charset="0"/>
                </a:rPr>
                <a:t>ACADEMIAS  = ¿CUARTA NORMALIZACIÓN?</a:t>
              </a:r>
              <a:endParaRPr lang="es-ES" sz="14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s-ES" sz="1400" b="1">
                  <a:solidFill>
                    <a:srgbClr val="002060"/>
                  </a:solidFill>
                  <a:latin typeface="Garamond" panose="02020404030301010803" pitchFamily="18" charset="0"/>
                </a:rPr>
                <a:t>Reunión México (Academias de la Lengua): </a:t>
              </a:r>
              <a:r>
                <a:rPr lang="es-ES" sz="1400" b="1" i="1">
                  <a:solidFill>
                    <a:srgbClr val="002060"/>
                  </a:solidFill>
                  <a:latin typeface="Garamond" panose="02020404030301010803" pitchFamily="18" charset="0"/>
                </a:rPr>
                <a:t>panhispanismo.</a:t>
              </a:r>
              <a:endParaRPr lang="es-ES_tradnl" sz="1400" b="1" i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9" name="Text Box 30">
              <a:extLst>
                <a:ext uri="{FF2B5EF4-FFF2-40B4-BE49-F238E27FC236}">
                  <a16:creationId xmlns:a16="http://schemas.microsoft.com/office/drawing/2014/main" id="{AA9732EC-ADC6-4981-A136-50D696896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188" y="3246438"/>
              <a:ext cx="1225550" cy="274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_tradnl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MOZÁRABE</a:t>
              </a:r>
              <a:endParaRPr lang="es-ES" sz="12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048462DD-43B8-43D4-9B3D-53718B0A8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3" y="101600"/>
              <a:ext cx="1838325" cy="1062038"/>
            </a:xfrm>
            <a:prstGeom prst="rect">
              <a:avLst/>
            </a:prstGeom>
            <a:grpFill/>
            <a:ln w="57150" cmpd="thickThin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sz="9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VIEJA EUROPA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sz="9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(NO INDOEUROPEOS)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sz="9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VASCOS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sz="9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IBÉRICOS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sz="9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TARTESIOS</a:t>
              </a:r>
            </a:p>
          </p:txBody>
        </p:sp>
        <p:sp>
          <p:nvSpPr>
            <p:cNvPr id="41" name="Text Box 11">
              <a:extLst>
                <a:ext uri="{FF2B5EF4-FFF2-40B4-BE49-F238E27FC236}">
                  <a16:creationId xmlns:a16="http://schemas.microsoft.com/office/drawing/2014/main" id="{4262991D-7189-4450-B45F-519F98AAF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5825" y="303213"/>
              <a:ext cx="2387600" cy="1022350"/>
            </a:xfrm>
            <a:prstGeom prst="rect">
              <a:avLst/>
            </a:prstGeom>
            <a:grpFill/>
            <a:ln w="57150" cmpd="thickThin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sz="11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INDOEUROPEOS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sz="11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LA LENGUA DE LOS RÍOS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sz="11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LUSITANOS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sz="11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CELTAS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A5CF5E1B-2792-4A3F-A9FC-850527522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8" y="8801"/>
              <a:ext cx="642942" cy="307777"/>
            </a:xfrm>
            <a:prstGeom prst="rect">
              <a:avLst/>
            </a:prstGeom>
            <a:grpFill/>
            <a:ln w="57150">
              <a:solidFill>
                <a:srgbClr val="CC3300"/>
              </a:solidFill>
              <a:prstDash val="sysDot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_tradnl" sz="1400" b="1" dirty="0">
                  <a:solidFill>
                    <a:srgbClr val="002060"/>
                  </a:solidFill>
                  <a:latin typeface="Garamond" panose="02020404030301010803" pitchFamily="18" charset="0"/>
                  <a:cs typeface="Arial" charset="0"/>
                </a:rPr>
                <a:t>1500</a:t>
              </a:r>
              <a:endParaRPr lang="es-ES" sz="1400" dirty="0">
                <a:solidFill>
                  <a:srgbClr val="002060"/>
                </a:solidFill>
                <a:latin typeface="Garamond" panose="02020404030301010803" pitchFamily="18" charset="0"/>
                <a:cs typeface="Arial" charset="0"/>
              </a:endParaRPr>
            </a:p>
          </p:txBody>
        </p:sp>
        <p:sp>
          <p:nvSpPr>
            <p:cNvPr id="43" name="Text Box 11">
              <a:extLst>
                <a:ext uri="{FF2B5EF4-FFF2-40B4-BE49-F238E27FC236}">
                  <a16:creationId xmlns:a16="http://schemas.microsoft.com/office/drawing/2014/main" id="{0A1AC54B-3200-4326-84BF-B811E9853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6307" y="1019404"/>
              <a:ext cx="857256" cy="615553"/>
            </a:xfrm>
            <a:prstGeom prst="rect">
              <a:avLst/>
            </a:prstGeom>
            <a:grpFill/>
            <a:ln w="57150">
              <a:solidFill>
                <a:srgbClr val="CC3300"/>
              </a:solidFill>
              <a:prstDash val="sysDot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Garamond" panose="02020404030301010803" pitchFamily="18" charset="0"/>
                  <a:cs typeface="Arial" charset="0"/>
                </a:rPr>
                <a:t>VIII a.C</a:t>
              </a:r>
              <a:r>
                <a:rPr lang="es-ES_tradnl" sz="2000" b="1">
                  <a:solidFill>
                    <a:srgbClr val="002060"/>
                  </a:solidFill>
                  <a:latin typeface="Garamond" panose="02020404030301010803" pitchFamily="18" charset="0"/>
                  <a:cs typeface="Arial" charset="0"/>
                </a:rPr>
                <a:t>.</a:t>
              </a:r>
              <a:endParaRPr lang="es-ES" sz="2000">
                <a:solidFill>
                  <a:srgbClr val="002060"/>
                </a:solidFill>
                <a:latin typeface="Garamond" panose="02020404030301010803" pitchFamily="18" charset="0"/>
                <a:cs typeface="Arial" charset="0"/>
              </a:endParaRPr>
            </a:p>
          </p:txBody>
        </p:sp>
        <p:sp>
          <p:nvSpPr>
            <p:cNvPr id="44" name="Text Box 34">
              <a:extLst>
                <a:ext uri="{FF2B5EF4-FFF2-40B4-BE49-F238E27FC236}">
                  <a16:creationId xmlns:a16="http://schemas.microsoft.com/office/drawing/2014/main" id="{5F6A7969-4AAC-4598-9ABB-74260A4B3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88" y="3311525"/>
              <a:ext cx="2392362" cy="2778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200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galicismos / provenzalismos</a:t>
              </a:r>
              <a:endParaRPr lang="es-ES" sz="1200" b="1" dirty="0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5" name="Text Box 34">
              <a:extLst>
                <a:ext uri="{FF2B5EF4-FFF2-40B4-BE49-F238E27FC236}">
                  <a16:creationId xmlns:a16="http://schemas.microsoft.com/office/drawing/2014/main" id="{85394A32-43DA-46FF-B07B-B756DF66A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588" y="3829050"/>
              <a:ext cx="1644650" cy="2778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italianismos</a:t>
              </a:r>
              <a:endParaRPr lang="es-ES" sz="12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6" name="Text Box 34">
              <a:extLst>
                <a:ext uri="{FF2B5EF4-FFF2-40B4-BE49-F238E27FC236}">
                  <a16:creationId xmlns:a16="http://schemas.microsoft.com/office/drawing/2014/main" id="{983764C5-3FFF-4ABF-8289-771049494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63" y="5305425"/>
              <a:ext cx="1644650" cy="2762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_tradnl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anglicismos</a:t>
              </a:r>
              <a:endParaRPr lang="es-ES" sz="1200" b="1">
                <a:solidFill>
                  <a:srgbClr val="002060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4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4" grpId="0"/>
      <p:bldP spid="2056" grpId="0"/>
      <p:bldP spid="2057" grpId="0"/>
      <p:bldP spid="20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6685" y="6172887"/>
            <a:ext cx="33337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r>
          </a:p>
        </p:txBody>
      </p:sp>
      <p:pic>
        <p:nvPicPr>
          <p:cNvPr id="115" name="Picture 2" descr="Archivo:Linguistic map Southwestern Europe.gif">
            <a:hlinkClick r:id="rId4"/>
            <a:extLst>
              <a:ext uri="{FF2B5EF4-FFF2-40B4-BE49-F238E27FC236}">
                <a16:creationId xmlns:a16="http://schemas.microsoft.com/office/drawing/2014/main" id="{12F6F34D-D574-47E3-91E7-76B50EE48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22" y="332657"/>
            <a:ext cx="8600534" cy="64076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0633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6685" y="6172887"/>
            <a:ext cx="33337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r>
          </a:p>
        </p:txBody>
      </p:sp>
      <p:pic>
        <p:nvPicPr>
          <p:cNvPr id="1026" name="Picture 2" descr="Resultado de imagen de castellano primitivo burgos">
            <a:extLst>
              <a:ext uri="{FF2B5EF4-FFF2-40B4-BE49-F238E27FC236}">
                <a16:creationId xmlns:a16="http://schemas.microsoft.com/office/drawing/2014/main" id="{001CB923-5F2A-48BB-AF78-0EC2FC54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" y="71156"/>
            <a:ext cx="8388424" cy="612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1042988" y="90805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s-ES_tradnl" dirty="0">
              <a:latin typeface="Garamond" panose="02020404030301010803" pitchFamily="18" charset="0"/>
            </a:endParaRPr>
          </a:p>
        </p:txBody>
      </p:sp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6685" y="6172887"/>
            <a:ext cx="33337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r>
          </a:p>
        </p:txBody>
      </p:sp>
      <p:pic>
        <p:nvPicPr>
          <p:cNvPr id="10" name="Picture 177">
            <a:extLst>
              <a:ext uri="{FF2B5EF4-FFF2-40B4-BE49-F238E27FC236}">
                <a16:creationId xmlns:a16="http://schemas.microsoft.com/office/drawing/2014/main" id="{BFAED3B6-3E80-4042-9572-D03E49ABF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4060"/>
            <a:ext cx="8547173" cy="664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96D16F7C-4D2A-4153-A654-9A28F153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1" y="764704"/>
            <a:ext cx="8071234" cy="489364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1. CONTEXTO HISTÓRICO.</a:t>
            </a:r>
          </a:p>
          <a:p>
            <a:pPr lvl="1" algn="just">
              <a:tabLst>
                <a:tab pos="361950" algn="l"/>
                <a:tab pos="630238" algn="l"/>
              </a:tabLst>
              <a:defRPr/>
            </a:pP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lvl="1" algn="just">
              <a:buFont typeface="Wingdings" pitchFamily="2" charset="2"/>
              <a:buChar char="ü"/>
              <a:tabLst>
                <a:tab pos="361950" algn="l"/>
                <a:tab pos="630238" algn="l"/>
              </a:tabLst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es-ES" sz="2400" b="1" dirty="0">
                <a:solidFill>
                  <a:srgbClr val="CC0000"/>
                </a:solidFill>
                <a:latin typeface="Garamond" panose="02020404030301010803" pitchFamily="18" charset="0"/>
              </a:rPr>
              <a:t>Unidad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de Castilla y León (Isabel) y Aragón (Fernando) -1469- = </a:t>
            </a:r>
            <a:r>
              <a:rPr lang="es-ES" sz="2400" b="1" dirty="0">
                <a:solidFill>
                  <a:srgbClr val="CC0000"/>
                </a:solidFill>
                <a:latin typeface="Garamond" panose="02020404030301010803" pitchFamily="18" charset="0"/>
              </a:rPr>
              <a:t>NACIÓN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" sz="2400" b="1" dirty="0">
                <a:solidFill>
                  <a:srgbClr val="CC0000"/>
                </a:solidFill>
                <a:latin typeface="Garamond" panose="02020404030301010803" pitchFamily="18" charset="0"/>
              </a:rPr>
              <a:t>ESPAÑOLA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</a:p>
          <a:p>
            <a:pPr marL="0" lvl="1" algn="just">
              <a:tabLst>
                <a:tab pos="361950" algn="l"/>
                <a:tab pos="630238" algn="l"/>
              </a:tabLst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unidad territorial -1492: conquista de Granada-;</a:t>
            </a:r>
          </a:p>
          <a:p>
            <a:pPr marL="0" lvl="1" algn="just">
              <a:tabLst>
                <a:tab pos="361950" algn="l"/>
                <a:tab pos="630238" algn="l"/>
              </a:tabLst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unidad religiosa -1492-: expulsión de los judíos.</a:t>
            </a:r>
          </a:p>
          <a:p>
            <a:pPr marL="0" lvl="1" algn="just">
              <a:tabLst>
                <a:tab pos="361950" algn="l"/>
                <a:tab pos="630238" algn="l"/>
              </a:tabLst>
              <a:defRPr/>
            </a:pP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lvl="1" algn="just">
              <a:buFont typeface="Wingdings" pitchFamily="2" charset="2"/>
              <a:buChar char="ü"/>
              <a:tabLst>
                <a:tab pos="361950" algn="l"/>
                <a:tab pos="630238" algn="l"/>
              </a:tabLst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es-ES" sz="2400" b="1" dirty="0">
                <a:solidFill>
                  <a:srgbClr val="CC0000"/>
                </a:solidFill>
                <a:latin typeface="Garamond" panose="02020404030301010803" pitchFamily="18" charset="0"/>
              </a:rPr>
              <a:t>Expansión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 territorial: descubrimiento y conquista de América (1492). </a:t>
            </a:r>
            <a:r>
              <a:rPr lang="es-ES" sz="2400" b="1" dirty="0">
                <a:solidFill>
                  <a:srgbClr val="CC0000"/>
                </a:solidFill>
                <a:latin typeface="Garamond" panose="02020404030301010803" pitchFamily="18" charset="0"/>
              </a:rPr>
              <a:t>IMPERIO</a:t>
            </a: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. </a:t>
            </a:r>
          </a:p>
          <a:p>
            <a:pPr marL="0" lvl="1" algn="just">
              <a:buFont typeface="Wingdings" pitchFamily="2" charset="2"/>
              <a:buChar char="ü"/>
              <a:tabLst>
                <a:tab pos="361950" algn="l"/>
                <a:tab pos="630238" algn="l"/>
              </a:tabLst>
              <a:defRPr/>
            </a:pPr>
            <a:endParaRPr lang="es-E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lvl="1" algn="just">
              <a:tabLst>
                <a:tab pos="361950" algn="l"/>
                <a:tab pos="630238" algn="l"/>
              </a:tabLst>
              <a:defRPr/>
            </a:pPr>
            <a:r>
              <a:rPr lang="es-E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	Carlos I de España (nieto de los Reyes Católicos) y V de Alemania (nieto de Maximiliano de Austria y María de Borgoña) .</a:t>
            </a:r>
            <a:endParaRPr lang="es-ES_tradnl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4" grpId="0"/>
      <p:bldP spid="2056" grpId="0"/>
      <p:bldP spid="2057" grpId="0"/>
      <p:bldP spid="2058" grpId="0"/>
      <p:bldP spid="206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iglesia santa maria aranda de duero">
            <a:extLst>
              <a:ext uri="{FF2B5EF4-FFF2-40B4-BE49-F238E27FC236}">
                <a16:creationId xmlns:a16="http://schemas.microsoft.com/office/drawing/2014/main" id="{E1573DD0-E993-4B5C-930A-6BCB3283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2" y="930027"/>
            <a:ext cx="8938333" cy="439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6685" y="6172887"/>
            <a:ext cx="33337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2842128D-3941-47E6-B076-D81DBD011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12" y="263577"/>
            <a:ext cx="8591173" cy="590931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rabicPeriod"/>
              <a:defRPr/>
            </a:pPr>
            <a:r>
              <a:rPr lang="es-ES" b="1" dirty="0">
                <a:solidFill>
                  <a:srgbClr val="002060"/>
                </a:solidFill>
                <a:latin typeface="Garamond" panose="02020404030301010803" pitchFamily="18" charset="0"/>
              </a:rPr>
              <a:t>CONTEXTO HISTÓRICO.</a:t>
            </a:r>
          </a:p>
          <a:p>
            <a:pPr algn="just">
              <a:defRPr/>
            </a:pPr>
            <a:endParaRPr lang="es-ES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" b="1" dirty="0">
                <a:solidFill>
                  <a:srgbClr val="C00000"/>
                </a:solidFill>
                <a:latin typeface="Garamond" panose="02020404030301010803" pitchFamily="18" charset="0"/>
              </a:rPr>
              <a:t>(lunes) </a:t>
            </a:r>
            <a:r>
              <a:rPr lang="es-ES_tradnl" b="1" dirty="0">
                <a:solidFill>
                  <a:srgbClr val="C00000"/>
                </a:solidFill>
                <a:latin typeface="Garamond" panose="02020404030301010803" pitchFamily="18" charset="0"/>
              </a:rPr>
              <a:t>29 marzo 1518: </a:t>
            </a: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Flandes / Valladolid / La Ventosilla </a:t>
            </a:r>
          </a:p>
          <a:p>
            <a:pPr algn="just">
              <a:defRPr/>
            </a:pP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(no epidemia) / </a:t>
            </a:r>
            <a:r>
              <a:rPr lang="es-ES_tradnl" b="1" dirty="0">
                <a:solidFill>
                  <a:srgbClr val="C00000"/>
                </a:solidFill>
                <a:latin typeface="Garamond" panose="02020404030301010803" pitchFamily="18" charset="0"/>
              </a:rPr>
              <a:t>Aranda de Duero </a:t>
            </a: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(Semana Santa; Convento de La Aguilera)</a:t>
            </a:r>
          </a:p>
          <a:p>
            <a:pPr algn="just">
              <a:defRPr/>
            </a:pPr>
            <a:r>
              <a:rPr lang="es-ES_tradnl" b="1" dirty="0">
                <a:solidFill>
                  <a:srgbClr val="C00000"/>
                </a:solidFill>
                <a:latin typeface="Garamond" panose="02020404030301010803" pitchFamily="18" charset="0"/>
              </a:rPr>
              <a:t>(martes) 30 marzo 1518: </a:t>
            </a: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“entró el Rey con todo su séquito en la ciudad de Aranda de Duero, donde los señores y demás ciudadanos rivalizaron por obsequiar a los visitantes…”.</a:t>
            </a:r>
          </a:p>
          <a:p>
            <a:pPr algn="just">
              <a:defRPr/>
            </a:pPr>
            <a:r>
              <a:rPr lang="es-ES_tradnl" b="1" dirty="0">
                <a:solidFill>
                  <a:srgbClr val="C00000"/>
                </a:solidFill>
                <a:latin typeface="Garamond" panose="02020404030301010803" pitchFamily="18" charset="0"/>
              </a:rPr>
              <a:t>(miércoles) 31 marzo 1518</a:t>
            </a: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: coros Capilla Real - tinieblas (Santa María)</a:t>
            </a:r>
          </a:p>
          <a:p>
            <a:pPr algn="just">
              <a:defRPr/>
            </a:pPr>
            <a:r>
              <a:rPr lang="es-ES_tradnl" b="1" dirty="0">
                <a:solidFill>
                  <a:srgbClr val="C00000"/>
                </a:solidFill>
                <a:latin typeface="Garamond" panose="02020404030301010803" pitchFamily="18" charset="0"/>
              </a:rPr>
              <a:t>(jueves) 1 de abril  1518</a:t>
            </a: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: el resto de la semana, Monasterio de la Aguilera</a:t>
            </a:r>
          </a:p>
          <a:p>
            <a:pPr algn="just">
              <a:defRPr/>
            </a:pP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Firma el primer decreto “encaminado a activar la formación de la Armada que había de conducir Magallanes al descubrimiento del Estrecho que lleva su nombre  dar por primera vez la vuelta al mundo”.</a:t>
            </a:r>
          </a:p>
          <a:p>
            <a:pPr algn="just">
              <a:defRPr/>
            </a:pP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“Denuncia hechas por el clérigo Fray Bartolomé de las Casas, referentes al mal trato que recibían los indios en el  repartimiento de las encomiendas”.</a:t>
            </a:r>
          </a:p>
          <a:p>
            <a:pPr algn="just">
              <a:defRPr/>
            </a:pP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_tradnl" b="1" dirty="0">
                <a:solidFill>
                  <a:srgbClr val="C00000"/>
                </a:solidFill>
                <a:latin typeface="Garamond" panose="02020404030301010803" pitchFamily="18" charset="0"/>
              </a:rPr>
              <a:t>17 de abril 1518. </a:t>
            </a: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</a:rPr>
              <a:t>Despedida de Don Fernando, su hermano (camino hacia Aragón)</a:t>
            </a:r>
          </a:p>
          <a:p>
            <a:pPr algn="just">
              <a:defRPr/>
            </a:pP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s-ES_tradnl" b="1" dirty="0">
                <a:solidFill>
                  <a:srgbClr val="C00000"/>
                </a:solidFill>
                <a:latin typeface="Garamond" panose="02020404030301010803" pitchFamily="18" charset="0"/>
              </a:rPr>
              <a:t>(“Carlos I de España y V de Alemania en Burgos y provincia”, Gonzalo Miguel Ojeda,</a:t>
            </a:r>
            <a:r>
              <a:rPr lang="es-ES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s-ES" b="1" i="1" dirty="0">
                <a:solidFill>
                  <a:srgbClr val="C00000"/>
                </a:solidFill>
                <a:latin typeface="Garamond" panose="02020404030301010803" pitchFamily="18" charset="0"/>
              </a:rPr>
              <a:t>Boletín de la Institución Fernán González</a:t>
            </a:r>
            <a:r>
              <a:rPr lang="es-ES" b="1" dirty="0">
                <a:solidFill>
                  <a:srgbClr val="C00000"/>
                </a:solidFill>
                <a:latin typeface="Garamond" panose="02020404030301010803" pitchFamily="18" charset="0"/>
              </a:rPr>
              <a:t>, 1959, Año 38, n. 146, p. 502-513</a:t>
            </a:r>
            <a:r>
              <a:rPr lang="es-ES_tradnl" b="1" dirty="0">
                <a:solidFill>
                  <a:srgbClr val="C00000"/>
                </a:solidFill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24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2057" grpId="0"/>
      <p:bldP spid="2058" grpId="0"/>
      <p:bldP spid="206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sultado de imagen de monasterio de la aguilera (aranda de duero burgos)">
            <a:extLst>
              <a:ext uri="{FF2B5EF4-FFF2-40B4-BE49-F238E27FC236}">
                <a16:creationId xmlns:a16="http://schemas.microsoft.com/office/drawing/2014/main" id="{C5B4F305-9BF5-46F9-9640-3F44D10CD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3998"/>
            <a:ext cx="8553586" cy="57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27"/>
          <p:cNvSpPr>
            <a:spLocks noChangeArrowheads="1"/>
          </p:cNvSpPr>
          <p:nvPr/>
        </p:nvSpPr>
        <p:spPr bwMode="auto">
          <a:xfrm>
            <a:off x="0" y="259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6" name="Rectangle 30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58" name="Rectangle 36"/>
          <p:cNvSpPr>
            <a:spLocks noChangeArrowheads="1"/>
          </p:cNvSpPr>
          <p:nvPr/>
        </p:nvSpPr>
        <p:spPr bwMode="auto">
          <a:xfrm>
            <a:off x="0" y="2484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0" y="2620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2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44408" y="6172887"/>
            <a:ext cx="815653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dirty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D7B1F3-4254-455D-83D6-51127799C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3" y="136687"/>
            <a:ext cx="8983835" cy="496855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EAAD122-61BF-4106-9749-4D5B94396086}"/>
              </a:ext>
            </a:extLst>
          </p:cNvPr>
          <p:cNvSpPr/>
          <p:nvPr/>
        </p:nvSpPr>
        <p:spPr>
          <a:xfrm>
            <a:off x="1322084" y="5380672"/>
            <a:ext cx="663429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dirty="0"/>
              <a:t>“El desarrollo urbano de la villa de Aranda de Duero en la Edad Media”, Juan Antonio </a:t>
            </a:r>
            <a:r>
              <a:rPr lang="es-ES" dirty="0" err="1"/>
              <a:t>Bonachía</a:t>
            </a:r>
            <a:r>
              <a:rPr lang="es-ES" dirty="0"/>
              <a:t> Hernando, </a:t>
            </a:r>
            <a:r>
              <a:rPr lang="es-ES" i="1" dirty="0"/>
              <a:t>Biblioteca. Estudio e Investigación</a:t>
            </a:r>
            <a:r>
              <a:rPr lang="es-ES" dirty="0"/>
              <a:t>, 7.4, 2009.</a:t>
            </a:r>
          </a:p>
        </p:txBody>
      </p:sp>
    </p:spTree>
    <p:extLst>
      <p:ext uri="{BB962C8B-B14F-4D97-AF65-F5344CB8AC3E}">
        <p14:creationId xmlns:p14="http://schemas.microsoft.com/office/powerpoint/2010/main" val="1402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1908</Words>
  <Application>Microsoft Office PowerPoint</Application>
  <PresentationFormat>Presentación en pantalla (4:3)</PresentationFormat>
  <Paragraphs>247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Garamond</vt:lpstr>
      <vt:lpstr>Times New Roman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</dc:creator>
  <cp:lastModifiedBy>JOSÉ LUIS HERRERO</cp:lastModifiedBy>
  <cp:revision>177</cp:revision>
  <cp:lastPrinted>2018-06-11T19:21:00Z</cp:lastPrinted>
  <dcterms:created xsi:type="dcterms:W3CDTF">2003-12-21T19:33:44Z</dcterms:created>
  <dcterms:modified xsi:type="dcterms:W3CDTF">2025-10-02T11:18:05Z</dcterms:modified>
</cp:coreProperties>
</file>