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7" r:id="rId2"/>
    <p:sldId id="338" r:id="rId3"/>
    <p:sldId id="339" r:id="rId4"/>
    <p:sldId id="340" r:id="rId5"/>
    <p:sldId id="343" r:id="rId6"/>
    <p:sldId id="348" r:id="rId7"/>
    <p:sldId id="334" r:id="rId8"/>
    <p:sldId id="346" r:id="rId9"/>
    <p:sldId id="330" r:id="rId10"/>
    <p:sldId id="329" r:id="rId11"/>
    <p:sldId id="347" r:id="rId12"/>
    <p:sldId id="332" r:id="rId13"/>
    <p:sldId id="333" r:id="rId14"/>
    <p:sldId id="335" r:id="rId15"/>
    <p:sldId id="344" r:id="rId16"/>
    <p:sldId id="345" r:id="rId17"/>
    <p:sldId id="341" r:id="rId18"/>
    <p:sldId id="349" r:id="rId19"/>
  </p:sldIdLst>
  <p:sldSz cx="9144000" cy="6858000" type="screen4x3"/>
  <p:notesSz cx="6797675" cy="987425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DDA48C8-4099-C146-8DA1-EC730B219477}">
          <p14:sldIdLst>
            <p14:sldId id="337"/>
            <p14:sldId id="338"/>
            <p14:sldId id="339"/>
            <p14:sldId id="340"/>
            <p14:sldId id="343"/>
            <p14:sldId id="348"/>
            <p14:sldId id="334"/>
            <p14:sldId id="346"/>
            <p14:sldId id="330"/>
            <p14:sldId id="329"/>
            <p14:sldId id="347"/>
            <p14:sldId id="332"/>
            <p14:sldId id="333"/>
            <p14:sldId id="335"/>
            <p14:sldId id="344"/>
            <p14:sldId id="345"/>
          </p14:sldIdLst>
        </p14:section>
        <p14:section name="Sección sin título" id="{78038479-29CD-6B4C-96F0-CF2C4F7C54E7}">
          <p14:sldIdLst>
            <p14:sldId id="341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957EEC-D335-42B4-959E-CF406C44F440}" v="238" dt="2019-03-21T19:48:40.890"/>
    <p1510:client id="{88B68674-D2D4-4909-9C05-8DF7F37B833D}" v="346" dt="2019-03-21T17:39:28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8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66ADA024-3BCC-684E-9C2D-7D2AD5806C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863835" cy="493319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F4ACDFFA-03F7-384B-BB74-5338868770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45017" y="0"/>
            <a:ext cx="2863835" cy="493319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52C9A5D-E37C-480E-937E-00BC18561222}" type="datetimeFigureOut">
              <a:rPr lang="es-ES_tradnl"/>
              <a:pPr>
                <a:defRPr/>
              </a:pPr>
              <a:t>21/03/2019</a:t>
            </a:fld>
            <a:endParaRPr lang="es-ES_tradnl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81137078-8159-B045-8329-0EAD7B27D2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60443"/>
            <a:ext cx="2863835" cy="493318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19EB87B2-CB44-9A42-BBEF-99DB37AFDB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45017" y="9360443"/>
            <a:ext cx="2863835" cy="493318"/>
          </a:xfrm>
          <a:prstGeom prst="rect">
            <a:avLst/>
          </a:prstGeom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16B07B5-CED1-48F2-AE06-9D28BA46982C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71A4D542-6FFA-244A-986A-26B49435E1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863835" cy="493319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351BAC97-5F26-DB4A-B4BA-B6488195550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45017" y="0"/>
            <a:ext cx="2863835" cy="493319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C9D64A-3A54-4EA8-9B06-6CA4A1713640}" type="datetimeFigureOut">
              <a:rPr lang="es-ES"/>
              <a:pPr>
                <a:defRPr/>
              </a:pPr>
              <a:t>21/03/2019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496C3C73-23E5-F545-BF8C-A9D3E683AE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41375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F08348B0-95B6-4D41-A9EF-01B8BB76C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886" y="4682585"/>
            <a:ext cx="5288655" cy="4433562"/>
          </a:xfrm>
          <a:prstGeom prst="rect">
            <a:avLst/>
          </a:prstGeom>
        </p:spPr>
        <p:txBody>
          <a:bodyPr vert="horz" lIns="91001" tIns="45501" rIns="91001" bIns="45501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68FFAF12-B94A-9245-842D-36F91B9F66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360443"/>
            <a:ext cx="2863835" cy="493318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2826845D-0CEA-5043-AB5B-14EE820E26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45017" y="9360443"/>
            <a:ext cx="2863835" cy="493318"/>
          </a:xfrm>
          <a:prstGeom prst="rect">
            <a:avLst/>
          </a:prstGeom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91B90F4-2D9D-4CD5-8A4B-2D17E6ECF3A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>
            <a:extLst>
              <a:ext uri="{FF2B5EF4-FFF2-40B4-BE49-F238E27FC236}">
                <a16:creationId xmlns:a16="http://schemas.microsoft.com/office/drawing/2014/main" id="{D22DA53F-70CF-4845-BDD3-371C806075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2 Marcador de notas">
            <a:extLst>
              <a:ext uri="{FF2B5EF4-FFF2-40B4-BE49-F238E27FC236}">
                <a16:creationId xmlns:a16="http://schemas.microsoft.com/office/drawing/2014/main" id="{ECF36892-A9EF-486C-80DC-AC0BBF4022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7411" name="3 Marcador de número de diapositiva">
            <a:extLst>
              <a:ext uri="{FF2B5EF4-FFF2-40B4-BE49-F238E27FC236}">
                <a16:creationId xmlns:a16="http://schemas.microsoft.com/office/drawing/2014/main" id="{8E54F35D-A171-45A3-9E31-7FD735C93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626" indent="-2879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733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426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119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812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505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198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5891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2AA25E-07B5-4E85-BF59-DFB3865A8949}" type="slidenum">
              <a:rPr lang="es-E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C6A73C44-CA92-4712-8B2B-828E5462F1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6FBF7613-CCE5-4388-8368-9B5A5757E5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5A07194E-6AE1-401D-9A2E-69E9465BE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9BEC81-C595-4762-8C8D-9C4F89464642}" type="slidenum">
              <a:rPr lang="es-ES" altLang="es-ES"/>
              <a:pPr eaLnBrk="1" hangingPunct="1"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C6A73C44-CA92-4712-8B2B-828E5462F1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6FBF7613-CCE5-4388-8368-9B5A5757E5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5A07194E-6AE1-401D-9A2E-69E9465BE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9BEC81-C595-4762-8C8D-9C4F89464642}" type="slidenum">
              <a:rPr lang="es-ES" altLang="es-ES"/>
              <a:pPr eaLnBrk="1" hangingPunct="1"/>
              <a:t>11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6530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>
            <a:extLst>
              <a:ext uri="{FF2B5EF4-FFF2-40B4-BE49-F238E27FC236}">
                <a16:creationId xmlns:a16="http://schemas.microsoft.com/office/drawing/2014/main" id="{CA790F83-DC32-44E3-8BB6-03084A1A8A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>
            <a:extLst>
              <a:ext uri="{FF2B5EF4-FFF2-40B4-BE49-F238E27FC236}">
                <a16:creationId xmlns:a16="http://schemas.microsoft.com/office/drawing/2014/main" id="{DC127F86-9AD4-4E68-9677-448A11CA03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417FBBCE-4F48-4C07-882A-A69966D0E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C02A48-358B-49A8-BC8F-6F70BE857745}" type="slidenum">
              <a:rPr lang="es-ES" altLang="es-ES"/>
              <a:pPr eaLnBrk="1" hangingPunct="1"/>
              <a:t>12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>
            <a:extLst>
              <a:ext uri="{FF2B5EF4-FFF2-40B4-BE49-F238E27FC236}">
                <a16:creationId xmlns:a16="http://schemas.microsoft.com/office/drawing/2014/main" id="{5A9E4235-2A3B-4CB5-ADC3-BD490AAC4F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Marcador de notas">
            <a:extLst>
              <a:ext uri="{FF2B5EF4-FFF2-40B4-BE49-F238E27FC236}">
                <a16:creationId xmlns:a16="http://schemas.microsoft.com/office/drawing/2014/main" id="{F57F82B2-C3E3-4959-9D3F-FF0A2DE768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F95CA33A-E7DD-4ED7-B7A4-25BF2174E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FE13A6-569C-44CA-AC23-99C8C505B488}" type="slidenum">
              <a:rPr lang="es-ES" altLang="es-ES"/>
              <a:pPr eaLnBrk="1" hangingPunct="1"/>
              <a:t>13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>
            <a:extLst>
              <a:ext uri="{FF2B5EF4-FFF2-40B4-BE49-F238E27FC236}">
                <a16:creationId xmlns:a16="http://schemas.microsoft.com/office/drawing/2014/main" id="{16BD37EB-FA2F-4A03-90AA-08E00EBBC0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Marcador de notas">
            <a:extLst>
              <a:ext uri="{FF2B5EF4-FFF2-40B4-BE49-F238E27FC236}">
                <a16:creationId xmlns:a16="http://schemas.microsoft.com/office/drawing/2014/main" id="{210AB718-B3E7-40ED-A908-50D7DBA28D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E0A6F129-5135-47D6-866C-AF163DE55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35DD5B-5E4B-4B74-B773-DD9A0A4EE1B6}" type="slidenum">
              <a:rPr lang="es-ES" altLang="es-ES"/>
              <a:pPr eaLnBrk="1" hangingPunct="1"/>
              <a:t>14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>
            <a:extLst>
              <a:ext uri="{FF2B5EF4-FFF2-40B4-BE49-F238E27FC236}">
                <a16:creationId xmlns:a16="http://schemas.microsoft.com/office/drawing/2014/main" id="{16BD37EB-FA2F-4A03-90AA-08E00EBBC0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Marcador de notas">
            <a:extLst>
              <a:ext uri="{FF2B5EF4-FFF2-40B4-BE49-F238E27FC236}">
                <a16:creationId xmlns:a16="http://schemas.microsoft.com/office/drawing/2014/main" id="{210AB718-B3E7-40ED-A908-50D7DBA28D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E0A6F129-5135-47D6-866C-AF163DE55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35DD5B-5E4B-4B74-B773-DD9A0A4EE1B6}" type="slidenum">
              <a:rPr lang="es-ES" altLang="es-ES"/>
              <a:pPr eaLnBrk="1" hangingPunct="1"/>
              <a:t>15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71846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>
            <a:extLst>
              <a:ext uri="{FF2B5EF4-FFF2-40B4-BE49-F238E27FC236}">
                <a16:creationId xmlns:a16="http://schemas.microsoft.com/office/drawing/2014/main" id="{16BD37EB-FA2F-4A03-90AA-08E00EBBC0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Marcador de notas">
            <a:extLst>
              <a:ext uri="{FF2B5EF4-FFF2-40B4-BE49-F238E27FC236}">
                <a16:creationId xmlns:a16="http://schemas.microsoft.com/office/drawing/2014/main" id="{210AB718-B3E7-40ED-A908-50D7DBA28D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E0A6F129-5135-47D6-866C-AF163DE55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35DD5B-5E4B-4B74-B773-DD9A0A4EE1B6}" type="slidenum">
              <a:rPr lang="es-ES" altLang="es-ES"/>
              <a:pPr eaLnBrk="1" hangingPunct="1"/>
              <a:t>16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64066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>
            <a:extLst>
              <a:ext uri="{FF2B5EF4-FFF2-40B4-BE49-F238E27FC236}">
                <a16:creationId xmlns:a16="http://schemas.microsoft.com/office/drawing/2014/main" id="{B50D9848-B547-4F93-8E00-25198F0B61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>
            <a:extLst>
              <a:ext uri="{FF2B5EF4-FFF2-40B4-BE49-F238E27FC236}">
                <a16:creationId xmlns:a16="http://schemas.microsoft.com/office/drawing/2014/main" id="{03A532A8-052F-4C61-BF94-B5956DD45B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02B42E16-B5C5-4A5B-9093-3ACC3F0D5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A12471-ED86-443A-B743-570CF34506BD}" type="slidenum">
              <a:rPr lang="es-ES" altLang="es-ES"/>
              <a:pPr eaLnBrk="1" hangingPunct="1"/>
              <a:t>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9423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>
            <a:extLst>
              <a:ext uri="{FF2B5EF4-FFF2-40B4-BE49-F238E27FC236}">
                <a16:creationId xmlns:a16="http://schemas.microsoft.com/office/drawing/2014/main" id="{B50D9848-B547-4F93-8E00-25198F0B61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>
            <a:extLst>
              <a:ext uri="{FF2B5EF4-FFF2-40B4-BE49-F238E27FC236}">
                <a16:creationId xmlns:a16="http://schemas.microsoft.com/office/drawing/2014/main" id="{03A532A8-052F-4C61-BF94-B5956DD45B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02B42E16-B5C5-4A5B-9093-3ACC3F0D5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A12471-ED86-443A-B743-570CF34506BD}" type="slidenum">
              <a:rPr lang="es-ES" altLang="es-ES"/>
              <a:pPr eaLnBrk="1" hangingPunct="1"/>
              <a:t>18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1477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>
            <a:extLst>
              <a:ext uri="{FF2B5EF4-FFF2-40B4-BE49-F238E27FC236}">
                <a16:creationId xmlns:a16="http://schemas.microsoft.com/office/drawing/2014/main" id="{D22DA53F-70CF-4845-BDD3-371C806075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2 Marcador de notas">
            <a:extLst>
              <a:ext uri="{FF2B5EF4-FFF2-40B4-BE49-F238E27FC236}">
                <a16:creationId xmlns:a16="http://schemas.microsoft.com/office/drawing/2014/main" id="{ECF36892-A9EF-486C-80DC-AC0BBF4022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7411" name="3 Marcador de número de diapositiva">
            <a:extLst>
              <a:ext uri="{FF2B5EF4-FFF2-40B4-BE49-F238E27FC236}">
                <a16:creationId xmlns:a16="http://schemas.microsoft.com/office/drawing/2014/main" id="{8E54F35D-A171-45A3-9E31-7FD735C93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626" indent="-2879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733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426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119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812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505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198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5891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2AA25E-07B5-4E85-BF59-DFB3865A8949}" type="slidenum">
              <a:rPr lang="es-E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68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>
            <a:extLst>
              <a:ext uri="{FF2B5EF4-FFF2-40B4-BE49-F238E27FC236}">
                <a16:creationId xmlns:a16="http://schemas.microsoft.com/office/drawing/2014/main" id="{D22DA53F-70CF-4845-BDD3-371C806075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2 Marcador de notas">
            <a:extLst>
              <a:ext uri="{FF2B5EF4-FFF2-40B4-BE49-F238E27FC236}">
                <a16:creationId xmlns:a16="http://schemas.microsoft.com/office/drawing/2014/main" id="{ECF36892-A9EF-486C-80DC-AC0BBF4022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7411" name="3 Marcador de número de diapositiva">
            <a:extLst>
              <a:ext uri="{FF2B5EF4-FFF2-40B4-BE49-F238E27FC236}">
                <a16:creationId xmlns:a16="http://schemas.microsoft.com/office/drawing/2014/main" id="{8E54F35D-A171-45A3-9E31-7FD735C93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626" indent="-2879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733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426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119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812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505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198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5891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2AA25E-07B5-4E85-BF59-DFB3865A8949}" type="slidenum">
              <a:rPr lang="es-E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>
            <a:extLst>
              <a:ext uri="{FF2B5EF4-FFF2-40B4-BE49-F238E27FC236}">
                <a16:creationId xmlns:a16="http://schemas.microsoft.com/office/drawing/2014/main" id="{D22DA53F-70CF-4845-BDD3-371C806075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2 Marcador de notas">
            <a:extLst>
              <a:ext uri="{FF2B5EF4-FFF2-40B4-BE49-F238E27FC236}">
                <a16:creationId xmlns:a16="http://schemas.microsoft.com/office/drawing/2014/main" id="{ECF36892-A9EF-486C-80DC-AC0BBF4022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7411" name="3 Marcador de número de diapositiva">
            <a:extLst>
              <a:ext uri="{FF2B5EF4-FFF2-40B4-BE49-F238E27FC236}">
                <a16:creationId xmlns:a16="http://schemas.microsoft.com/office/drawing/2014/main" id="{8E54F35D-A171-45A3-9E31-7FD735C93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626" indent="-2879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733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426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119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812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505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198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5891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2AA25E-07B5-4E85-BF59-DFB3865A8949}" type="slidenum">
              <a:rPr lang="es-E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283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>
            <a:extLst>
              <a:ext uri="{FF2B5EF4-FFF2-40B4-BE49-F238E27FC236}">
                <a16:creationId xmlns:a16="http://schemas.microsoft.com/office/drawing/2014/main" id="{D22DA53F-70CF-4845-BDD3-371C806075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2 Marcador de notas">
            <a:extLst>
              <a:ext uri="{FF2B5EF4-FFF2-40B4-BE49-F238E27FC236}">
                <a16:creationId xmlns:a16="http://schemas.microsoft.com/office/drawing/2014/main" id="{ECF36892-A9EF-486C-80DC-AC0BBF4022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7411" name="3 Marcador de número de diapositiva">
            <a:extLst>
              <a:ext uri="{FF2B5EF4-FFF2-40B4-BE49-F238E27FC236}">
                <a16:creationId xmlns:a16="http://schemas.microsoft.com/office/drawing/2014/main" id="{8E54F35D-A171-45A3-9E31-7FD735C93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626" indent="-2879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733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426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119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812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505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198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5891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2AA25E-07B5-4E85-BF59-DFB3865A8949}" type="slidenum">
              <a:rPr lang="es-E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08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>
            <a:extLst>
              <a:ext uri="{FF2B5EF4-FFF2-40B4-BE49-F238E27FC236}">
                <a16:creationId xmlns:a16="http://schemas.microsoft.com/office/drawing/2014/main" id="{D22DA53F-70CF-4845-BDD3-371C806075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2 Marcador de notas">
            <a:extLst>
              <a:ext uri="{FF2B5EF4-FFF2-40B4-BE49-F238E27FC236}">
                <a16:creationId xmlns:a16="http://schemas.microsoft.com/office/drawing/2014/main" id="{ECF36892-A9EF-486C-80DC-AC0BBF4022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7411" name="3 Marcador de número de diapositiva">
            <a:extLst>
              <a:ext uri="{FF2B5EF4-FFF2-40B4-BE49-F238E27FC236}">
                <a16:creationId xmlns:a16="http://schemas.microsoft.com/office/drawing/2014/main" id="{8E54F35D-A171-45A3-9E31-7FD735C93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626" indent="-28793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1733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426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119" indent="-2303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3812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505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5198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5891" indent="-2303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2AA25E-07B5-4E85-BF59-DFB3865A8949}" type="slidenum">
              <a:rPr lang="es-E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54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>
            <a:extLst>
              <a:ext uri="{FF2B5EF4-FFF2-40B4-BE49-F238E27FC236}">
                <a16:creationId xmlns:a16="http://schemas.microsoft.com/office/drawing/2014/main" id="{C0404766-F455-40CB-8E1F-C538ED78EB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>
            <a:extLst>
              <a:ext uri="{FF2B5EF4-FFF2-40B4-BE49-F238E27FC236}">
                <a16:creationId xmlns:a16="http://schemas.microsoft.com/office/drawing/2014/main" id="{21FD69BA-1CC7-4E6C-BFA4-C0206CA96E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223928E7-6796-49A4-B743-3EEBF8E9E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D6CE0E-C963-4FFA-BF27-E14A6AB2655F}" type="slidenum">
              <a:rPr lang="es-ES" altLang="es-ES"/>
              <a:pPr eaLnBrk="1" hangingPunct="1"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>
            <a:extLst>
              <a:ext uri="{FF2B5EF4-FFF2-40B4-BE49-F238E27FC236}">
                <a16:creationId xmlns:a16="http://schemas.microsoft.com/office/drawing/2014/main" id="{76DE4073-075D-476C-9A1C-8A68EC8134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>
            <a:extLst>
              <a:ext uri="{FF2B5EF4-FFF2-40B4-BE49-F238E27FC236}">
                <a16:creationId xmlns:a16="http://schemas.microsoft.com/office/drawing/2014/main" id="{7FE9F62E-A109-45BB-8FA5-3D47ECCF4F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49046690-1986-4FE6-9D8B-6A09EEBF6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FB5A72-71DC-43FC-A002-1F0C9FB15B26}" type="slidenum">
              <a:rPr lang="es-ES" altLang="es-ES"/>
              <a:pPr eaLnBrk="1" hangingPunct="1"/>
              <a:t>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669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>
            <a:extLst>
              <a:ext uri="{FF2B5EF4-FFF2-40B4-BE49-F238E27FC236}">
                <a16:creationId xmlns:a16="http://schemas.microsoft.com/office/drawing/2014/main" id="{76DE4073-075D-476C-9A1C-8A68EC8134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>
            <a:extLst>
              <a:ext uri="{FF2B5EF4-FFF2-40B4-BE49-F238E27FC236}">
                <a16:creationId xmlns:a16="http://schemas.microsoft.com/office/drawing/2014/main" id="{7FE9F62E-A109-45BB-8FA5-3D47ECCF4F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4340" name="3 Marcador de número de diapositiva">
            <a:extLst>
              <a:ext uri="{FF2B5EF4-FFF2-40B4-BE49-F238E27FC236}">
                <a16:creationId xmlns:a16="http://schemas.microsoft.com/office/drawing/2014/main" id="{49046690-1986-4FE6-9D8B-6A09EEBF6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FB5A72-71DC-43FC-A002-1F0C9FB15B26}" type="slidenum">
              <a:rPr lang="es-ES" altLang="es-ES"/>
              <a:pPr eaLnBrk="1" hangingPunct="1"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9C9D1B-694E-4682-928E-0528DE7654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72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A818A8-799E-4ECE-B092-AA4C44387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27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0DAAB4-3695-4087-86A2-45AAC22A0A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85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1FE228-50C9-4A31-827D-445098344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48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EC0937-54D2-4D04-9DEB-E927F02DC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2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8267B2-4C70-4103-9D37-0ECCDF4C9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44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37B78-56F7-47FD-92E0-2D43D9B57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21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5C91CE-B3DC-4141-95ED-1A069D8025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71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178D65-4F1F-4832-B43D-44689783F7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68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B590D2-CE52-4E3A-8119-E1BED8894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72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56F710-CE52-40A0-BCC9-B94362827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6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FB0804-088C-42FC-907F-52DCD141A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52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04E7EA-6A8F-4E6A-ADB7-8D56C78E6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210671-34E9-41B4-A808-8D6EBBB65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BB2CDAE-48AD-1546-A71E-D88523D3E4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18275"/>
            <a:ext cx="44751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FFFF00"/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AATSP Capítulo de Salamanca (España) José Luis Herrero Ingelmo – Ladislao Castro Ramos</a:t>
            </a: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sal-e.es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musal-e.es/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musal-e.es/" TargetMode="External"/><Relationship Id="rId9" Type="http://schemas.openxmlformats.org/officeDocument/2006/relationships/hyperlink" Target="https://dle.rae.es/?id=1gTIdTP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musal-e.es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hyperlink" Target="http://www.musal-e.es/" TargetMode="Externa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xterior, edificio, cielo, carretera&#10;&#10;Descripción generada automáticamente">
            <a:extLst>
              <a:ext uri="{FF2B5EF4-FFF2-40B4-BE49-F238E27FC236}">
                <a16:creationId xmlns:a16="http://schemas.microsoft.com/office/drawing/2014/main" id="{B2AD2C55-FA9E-4262-AA82-26E608EF5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3019424"/>
            <a:ext cx="5118100" cy="3838575"/>
          </a:xfrm>
          <a:prstGeom prst="rect">
            <a:avLst/>
          </a:prstGeom>
        </p:spPr>
      </p:pic>
      <p:sp>
        <p:nvSpPr>
          <p:cNvPr id="16385" name="14 Marcador de número de diapositiva">
            <a:extLst>
              <a:ext uri="{FF2B5EF4-FFF2-40B4-BE49-F238E27FC236}">
                <a16:creationId xmlns:a16="http://schemas.microsoft.com/office/drawing/2014/main" id="{EF2277FB-7839-4634-9B52-0078AB175C9F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389" name="Picture 5" descr="universitas">
            <a:extLst>
              <a:ext uri="{FF2B5EF4-FFF2-40B4-BE49-F238E27FC236}">
                <a16:creationId xmlns:a16="http://schemas.microsoft.com/office/drawing/2014/main" id="{76F7ECDA-D644-4AE1-90EF-D8B7F4896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" y="0"/>
            <a:ext cx="1543881" cy="1163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n 3">
            <a:extLst>
              <a:ext uri="{FF2B5EF4-FFF2-40B4-BE49-F238E27FC236}">
                <a16:creationId xmlns:a16="http://schemas.microsoft.com/office/drawing/2014/main" id="{FB61C6E3-369F-4D7D-B928-A6CF99EDC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" y="3019425"/>
            <a:ext cx="281654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AF6A9E5-C211-5643-AF27-38EC0A5AFD6C}"/>
              </a:ext>
            </a:extLst>
          </p:cNvPr>
          <p:cNvSpPr txBox="1"/>
          <p:nvPr/>
        </p:nvSpPr>
        <p:spPr>
          <a:xfrm>
            <a:off x="608992" y="1517707"/>
            <a:ext cx="7926015" cy="5139869"/>
          </a:xfrm>
          <a:prstGeom prst="rect">
            <a:avLst/>
          </a:prstGeom>
          <a:solidFill>
            <a:schemeClr val="bg1"/>
          </a:solidFill>
          <a:ln>
            <a:solidFill>
              <a:srgbClr val="0021D6"/>
            </a:solidFill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es-ES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LA COMPETENCIA LÉXICA</a:t>
            </a:r>
          </a:p>
          <a:p>
            <a:pPr algn="just"/>
            <a:endParaRPr lang="es-ES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/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LA PROCEDENCIA DEL LÉXICO ESPAÑOL EN LA CLASE ELE</a:t>
            </a:r>
          </a:p>
          <a:p>
            <a:pPr algn="just"/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	</a:t>
            </a:r>
          </a:p>
          <a:p>
            <a:pPr algn="just"/>
            <a:r>
              <a:rPr lang="es-ES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	</a:t>
            </a:r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1. Los diccionarios etimológicos y los </a:t>
            </a:r>
          </a:p>
          <a:p>
            <a:pPr algn="just"/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diccionarios históricos</a:t>
            </a:r>
          </a:p>
          <a:p>
            <a:pPr algn="just"/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	2. El árbol de las lenguas </a:t>
            </a:r>
          </a:p>
          <a:p>
            <a:pPr algn="just"/>
            <a:r>
              <a:rPr lang="es-ES" sz="3200" b="1" dirty="0">
                <a:solidFill>
                  <a:srgbClr val="002060"/>
                </a:solidFill>
                <a:latin typeface="Garamond"/>
                <a:cs typeface="Arial"/>
              </a:rPr>
              <a:t>	</a:t>
            </a:r>
            <a:r>
              <a:rPr lang="es-ES" sz="3200" b="1" dirty="0">
                <a:solidFill>
                  <a:srgbClr val="C00000"/>
                </a:solidFill>
                <a:latin typeface="Garamond"/>
                <a:cs typeface="Arial"/>
              </a:rPr>
              <a:t>3. El uso de la etimología en la clase de ELE</a:t>
            </a:r>
          </a:p>
        </p:txBody>
      </p:sp>
      <p:pic>
        <p:nvPicPr>
          <p:cNvPr id="7" name="Picture 11" descr="MUsal">
            <a:hlinkClick r:id="rId6"/>
            <a:extLst>
              <a:ext uri="{FF2B5EF4-FFF2-40B4-BE49-F238E27FC236}">
                <a16:creationId xmlns:a16="http://schemas.microsoft.com/office/drawing/2014/main" id="{B296222F-C793-4BB1-B1C5-805DC378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192" y="-13814"/>
            <a:ext cx="2636870" cy="1163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1300C487-0539-43E4-A84E-D7873FB0B7AB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86929CC-C617-4BF0-94A3-0420A82F025B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5" name="Picture 5" descr="universitas">
              <a:extLst>
                <a:ext uri="{FF2B5EF4-FFF2-40B4-BE49-F238E27FC236}">
                  <a16:creationId xmlns:a16="http://schemas.microsoft.com/office/drawing/2014/main" id="{671CF196-FD78-4D52-9ECB-452F07CED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3A91D5F-BBE2-4C26-B391-05981A776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0" name="Text Box 7">
            <a:extLst>
              <a:ext uri="{FF2B5EF4-FFF2-40B4-BE49-F238E27FC236}">
                <a16:creationId xmlns:a16="http://schemas.microsoft.com/office/drawing/2014/main" id="{AD84A99A-C945-4902-8580-5D7554003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10" y="1579463"/>
            <a:ext cx="8000979" cy="505035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s-ES" sz="3200" b="1">
                <a:solidFill>
                  <a:srgbClr val="990000"/>
                </a:solidFill>
              </a:rPr>
              <a:t>DEONOMÁTICOS. ANTROPÓNIMOS.</a:t>
            </a:r>
          </a:p>
          <a:p>
            <a:pPr>
              <a:defRPr/>
            </a:pPr>
            <a:endParaRPr lang="es-ES" sz="32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3200" b="1" i="1">
                <a:solidFill>
                  <a:srgbClr val="990000"/>
                </a:solidFill>
                <a:highlight>
                  <a:srgbClr val="FFFF00"/>
                </a:highlight>
              </a:rPr>
              <a:t>camelia</a:t>
            </a:r>
            <a:r>
              <a:rPr lang="es-ES" sz="3200" b="1">
                <a:solidFill>
                  <a:srgbClr val="002060"/>
                </a:solidFill>
                <a:highlight>
                  <a:srgbClr val="FFFF00"/>
                </a:highlight>
              </a:rPr>
              <a:t>. (De G. J. </a:t>
            </a:r>
            <a:r>
              <a:rPr lang="es-ES" sz="3200" b="1" err="1">
                <a:solidFill>
                  <a:srgbClr val="002060"/>
                </a:solidFill>
                <a:highlight>
                  <a:srgbClr val="FFFF00"/>
                </a:highlight>
              </a:rPr>
              <a:t>Kamel</a:t>
            </a:r>
            <a:r>
              <a:rPr lang="es-ES" sz="3200" b="1">
                <a:solidFill>
                  <a:srgbClr val="002060"/>
                </a:solidFill>
                <a:highlight>
                  <a:srgbClr val="FFFF00"/>
                </a:highlight>
              </a:rPr>
              <a:t>, 1661-1706, botánico moravo).</a:t>
            </a:r>
          </a:p>
          <a:p>
            <a:pPr>
              <a:defRPr/>
            </a:pPr>
            <a:endParaRPr lang="es-ES" sz="32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3200" b="1" i="1">
                <a:solidFill>
                  <a:srgbClr val="990000"/>
                </a:solidFill>
              </a:rPr>
              <a:t>gardenia</a:t>
            </a:r>
            <a:r>
              <a:rPr lang="es-ES" sz="3200" b="1">
                <a:solidFill>
                  <a:srgbClr val="002060"/>
                </a:solidFill>
              </a:rPr>
              <a:t>. (De Garden, médico inglés a quien fue dedicada esta planta).</a:t>
            </a:r>
          </a:p>
          <a:p>
            <a:pPr>
              <a:defRPr/>
            </a:pPr>
            <a:endParaRPr lang="es-ES" sz="32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3200" b="1" i="1">
                <a:solidFill>
                  <a:srgbClr val="990000"/>
                </a:solidFill>
              </a:rPr>
              <a:t>magnolia</a:t>
            </a:r>
            <a:r>
              <a:rPr lang="es-ES" sz="3200" b="1">
                <a:solidFill>
                  <a:srgbClr val="002060"/>
                </a:solidFill>
              </a:rPr>
              <a:t>. (De P. </a:t>
            </a:r>
            <a:r>
              <a:rPr lang="es-ES" sz="3200" b="1" err="1">
                <a:solidFill>
                  <a:srgbClr val="002060"/>
                </a:solidFill>
              </a:rPr>
              <a:t>Magnol</a:t>
            </a:r>
            <a:r>
              <a:rPr lang="es-ES" sz="3200" b="1">
                <a:solidFill>
                  <a:srgbClr val="002060"/>
                </a:solidFill>
              </a:rPr>
              <a:t>, 1638-1715, botánico francés).</a:t>
            </a:r>
          </a:p>
        </p:txBody>
      </p:sp>
      <p:sp>
        <p:nvSpPr>
          <p:cNvPr id="8" name="10 Rectángulo">
            <a:extLst>
              <a:ext uri="{FF2B5EF4-FFF2-40B4-BE49-F238E27FC236}">
                <a16:creationId xmlns:a16="http://schemas.microsoft.com/office/drawing/2014/main" id="{477591AB-FD88-4A16-83CB-52C065640A09}"/>
              </a:ext>
            </a:extLst>
          </p:cNvPr>
          <p:cNvSpPr/>
          <p:nvPr/>
        </p:nvSpPr>
        <p:spPr>
          <a:xfrm>
            <a:off x="1" y="42301"/>
            <a:ext cx="6732240" cy="14465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>
                <a:solidFill>
                  <a:srgbClr val="990000"/>
                </a:solidFill>
              </a:rPr>
              <a:t>ETIMOLOGÍAS CURIOSAS: </a:t>
            </a:r>
          </a:p>
          <a:p>
            <a:pPr algn="ctr">
              <a:defRPr/>
            </a:pPr>
            <a:r>
              <a:rPr lang="es-ES" sz="2800" b="1">
                <a:solidFill>
                  <a:srgbClr val="990000"/>
                </a:solidFill>
              </a:rPr>
              <a:t>Nombres de plantas. </a:t>
            </a:r>
            <a:r>
              <a:rPr lang="es-ES" sz="2800" b="1" err="1">
                <a:solidFill>
                  <a:srgbClr val="990000"/>
                </a:solidFill>
              </a:rPr>
              <a:t>Deonomásticos</a:t>
            </a:r>
            <a:r>
              <a:rPr lang="es-ES" sz="2800" b="1">
                <a:solidFill>
                  <a:srgbClr val="990000"/>
                </a:solidFill>
              </a:rPr>
              <a:t> de antropónimos.</a:t>
            </a:r>
          </a:p>
        </p:txBody>
      </p:sp>
      <p:sp>
        <p:nvSpPr>
          <p:cNvPr id="9" name="14 Marcador de número de diapositiva">
            <a:extLst>
              <a:ext uri="{FF2B5EF4-FFF2-40B4-BE49-F238E27FC236}">
                <a16:creationId xmlns:a16="http://schemas.microsoft.com/office/drawing/2014/main" id="{ABD1FC8A-E888-462F-9303-7564ACACE490}"/>
              </a:ext>
            </a:extLst>
          </p:cNvPr>
          <p:cNvSpPr txBox="1">
            <a:spLocks/>
          </p:cNvSpPr>
          <p:nvPr/>
        </p:nvSpPr>
        <p:spPr bwMode="auto">
          <a:xfrm>
            <a:off x="8244409" y="193675"/>
            <a:ext cx="74243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1300C487-0539-43E4-A84E-D7873FB0B7AB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86929CC-C617-4BF0-94A3-0420A82F025B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5" name="Picture 5" descr="universitas">
              <a:extLst>
                <a:ext uri="{FF2B5EF4-FFF2-40B4-BE49-F238E27FC236}">
                  <a16:creationId xmlns:a16="http://schemas.microsoft.com/office/drawing/2014/main" id="{671CF196-FD78-4D52-9ECB-452F07CED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3A91D5F-BBE2-4C26-B391-05981A776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2" name="Text Box 7">
            <a:extLst>
              <a:ext uri="{FF2B5EF4-FFF2-40B4-BE49-F238E27FC236}">
                <a16:creationId xmlns:a16="http://schemas.microsoft.com/office/drawing/2014/main" id="{D14C8D22-3BEA-41D5-A2B6-090A84AE6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47" y="1130706"/>
            <a:ext cx="8494506" cy="5720024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s-ES" sz="2000" b="1" i="1">
                <a:solidFill>
                  <a:srgbClr val="990000"/>
                </a:solidFill>
              </a:rPr>
              <a:t>benjamín</a:t>
            </a:r>
            <a:r>
              <a:rPr lang="es-ES" sz="2000" b="1">
                <a:solidFill>
                  <a:srgbClr val="002060"/>
                </a:solidFill>
              </a:rPr>
              <a:t>. (Por </a:t>
            </a:r>
            <a:r>
              <a:rPr lang="es-ES" sz="2000" b="1" err="1">
                <a:solidFill>
                  <a:srgbClr val="002060"/>
                </a:solidFill>
              </a:rPr>
              <a:t>alus</a:t>
            </a:r>
            <a:r>
              <a:rPr lang="es-ES" sz="2000" b="1">
                <a:solidFill>
                  <a:srgbClr val="002060"/>
                </a:solidFill>
              </a:rPr>
              <a:t>. a Benjamín, hijo último y predilecto de Jacob).</a:t>
            </a:r>
          </a:p>
          <a:p>
            <a:pPr algn="just">
              <a:buFontTx/>
              <a:buAutoNum type="arabicPeriod"/>
              <a:defRPr/>
            </a:pPr>
            <a:r>
              <a:rPr lang="es-ES" sz="2000" b="1">
                <a:solidFill>
                  <a:srgbClr val="002060"/>
                </a:solidFill>
              </a:rPr>
              <a:t> m. y f. Hijo menor y por lo común el predilecto de sus padres.</a:t>
            </a:r>
          </a:p>
          <a:p>
            <a:pPr algn="just">
              <a:defRPr/>
            </a:pPr>
            <a:r>
              <a:rPr lang="es-ES" sz="2000" b="1">
                <a:solidFill>
                  <a:srgbClr val="002060"/>
                </a:solidFill>
              </a:rPr>
              <a:t>2. m. y f. Miembro más joven de un grupo.</a:t>
            </a:r>
          </a:p>
          <a:p>
            <a:pPr algn="just">
              <a:defRPr/>
            </a:pPr>
            <a:endParaRPr lang="es-ES" sz="2000" b="1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es-ES" sz="2000" b="1" i="1">
                <a:solidFill>
                  <a:srgbClr val="990000"/>
                </a:solidFill>
                <a:highlight>
                  <a:srgbClr val="FFFF00"/>
                </a:highlight>
              </a:rPr>
              <a:t>chovinismo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.  (Del </a:t>
            </a:r>
            <a:r>
              <a:rPr lang="es-ES" sz="2000" b="1" err="1">
                <a:solidFill>
                  <a:srgbClr val="002060"/>
                </a:solidFill>
                <a:highlight>
                  <a:srgbClr val="FFFF00"/>
                </a:highlight>
              </a:rPr>
              <a:t>fr.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s-ES" sz="2000" b="1" err="1">
                <a:solidFill>
                  <a:srgbClr val="002060"/>
                </a:solidFill>
                <a:highlight>
                  <a:srgbClr val="FFFF00"/>
                </a:highlight>
              </a:rPr>
              <a:t>chauvinisme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, patriotismo fanático).</a:t>
            </a:r>
          </a:p>
          <a:p>
            <a:pPr algn="just">
              <a:defRPr/>
            </a:pP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[Nicolás </a:t>
            </a:r>
            <a:r>
              <a:rPr lang="es-ES" sz="2000" b="1" err="1">
                <a:solidFill>
                  <a:srgbClr val="002060"/>
                </a:solidFill>
                <a:highlight>
                  <a:srgbClr val="FFFF00"/>
                </a:highlight>
              </a:rPr>
              <a:t>Chauvin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, militar francés…].</a:t>
            </a:r>
          </a:p>
          <a:p>
            <a:pPr algn="just">
              <a:defRPr/>
            </a:pPr>
            <a:endParaRPr lang="es-ES" sz="2000" b="1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es-ES" sz="2000" b="1" i="1">
                <a:solidFill>
                  <a:srgbClr val="990000"/>
                </a:solidFill>
              </a:rPr>
              <a:t>leotardo</a:t>
            </a:r>
            <a:r>
              <a:rPr lang="es-ES" sz="2000" b="1">
                <a:solidFill>
                  <a:srgbClr val="002060"/>
                </a:solidFill>
              </a:rPr>
              <a:t>. (De J.-M. </a:t>
            </a:r>
            <a:r>
              <a:rPr lang="es-ES" sz="2000" b="1" err="1">
                <a:solidFill>
                  <a:srgbClr val="002060"/>
                </a:solidFill>
              </a:rPr>
              <a:t>Léotard</a:t>
            </a:r>
            <a:r>
              <a:rPr lang="es-ES" sz="2000" b="1">
                <a:solidFill>
                  <a:srgbClr val="002060"/>
                </a:solidFill>
              </a:rPr>
              <a:t>, 1838-1870, acróbata francés). </a:t>
            </a:r>
          </a:p>
          <a:p>
            <a:pPr algn="just">
              <a:defRPr/>
            </a:pPr>
            <a:endParaRPr lang="es-ES" sz="2000" b="1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es-ES" sz="2000" b="1" i="1">
                <a:solidFill>
                  <a:srgbClr val="990000"/>
                </a:solidFill>
              </a:rPr>
              <a:t>mecenas</a:t>
            </a:r>
            <a:r>
              <a:rPr lang="es-ES" sz="2000" b="1">
                <a:solidFill>
                  <a:srgbClr val="002060"/>
                </a:solidFill>
              </a:rPr>
              <a:t>. (Por </a:t>
            </a:r>
            <a:r>
              <a:rPr lang="es-ES" sz="2000" b="1" err="1">
                <a:solidFill>
                  <a:srgbClr val="002060"/>
                </a:solidFill>
              </a:rPr>
              <a:t>alus</a:t>
            </a:r>
            <a:r>
              <a:rPr lang="es-ES" sz="2000" b="1">
                <a:solidFill>
                  <a:srgbClr val="002060"/>
                </a:solidFill>
              </a:rPr>
              <a:t>. a C. C. Mecenas, c 69 a. C. al 8 d. C., consejero del emperador romano Augusto y protector de las letras y de los literatos).</a:t>
            </a:r>
          </a:p>
          <a:p>
            <a:pPr algn="just">
              <a:defRPr/>
            </a:pPr>
            <a:endParaRPr lang="es-ES" sz="2000" b="1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es-ES" sz="2000" b="1" i="1">
                <a:solidFill>
                  <a:srgbClr val="990000"/>
                </a:solidFill>
              </a:rPr>
              <a:t>mentor, </a:t>
            </a:r>
            <a:r>
              <a:rPr lang="es-ES" sz="2000" b="1" i="1" err="1">
                <a:solidFill>
                  <a:srgbClr val="990000"/>
                </a:solidFill>
              </a:rPr>
              <a:t>ra</a:t>
            </a:r>
            <a:r>
              <a:rPr lang="es-ES" sz="2000" b="1">
                <a:solidFill>
                  <a:srgbClr val="002060"/>
                </a:solidFill>
              </a:rPr>
              <a:t>. (Del gr. </a:t>
            </a:r>
            <a:r>
              <a:rPr lang="es-ES" sz="2000" b="1" err="1">
                <a:solidFill>
                  <a:srgbClr val="002060"/>
                </a:solidFill>
              </a:rPr>
              <a:t>Μέντωρ</a:t>
            </a:r>
            <a:r>
              <a:rPr lang="es-ES" sz="2000" b="1">
                <a:solidFill>
                  <a:srgbClr val="002060"/>
                </a:solidFill>
              </a:rPr>
              <a:t>, </a:t>
            </a:r>
            <a:r>
              <a:rPr lang="es-ES" sz="2000" b="1" err="1">
                <a:solidFill>
                  <a:srgbClr val="002060"/>
                </a:solidFill>
              </a:rPr>
              <a:t>Méntor</a:t>
            </a:r>
            <a:r>
              <a:rPr lang="es-ES" sz="2000" b="1">
                <a:solidFill>
                  <a:srgbClr val="002060"/>
                </a:solidFill>
              </a:rPr>
              <a:t>, personaje de la Odisea, consejero de Telémaco).</a:t>
            </a:r>
          </a:p>
          <a:p>
            <a:pPr algn="just">
              <a:defRPr/>
            </a:pPr>
            <a:endParaRPr lang="es-ES" sz="2000" b="1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es-ES" sz="2000" b="1" i="1">
                <a:solidFill>
                  <a:srgbClr val="990000"/>
                </a:solidFill>
              </a:rPr>
              <a:t>pamela</a:t>
            </a:r>
            <a:r>
              <a:rPr lang="es-ES" sz="2000" b="1">
                <a:solidFill>
                  <a:srgbClr val="002060"/>
                </a:solidFill>
              </a:rPr>
              <a:t>. (De Pamela, nombre de la heroína y título de la obra del novelista inglés S. Richardson).</a:t>
            </a:r>
          </a:p>
        </p:txBody>
      </p:sp>
      <p:sp>
        <p:nvSpPr>
          <p:cNvPr id="8" name="10 Rectángulo">
            <a:extLst>
              <a:ext uri="{FF2B5EF4-FFF2-40B4-BE49-F238E27FC236}">
                <a16:creationId xmlns:a16="http://schemas.microsoft.com/office/drawing/2014/main" id="{F3A2E37E-1376-4925-8A2D-DEC88FDAF6BB}"/>
              </a:ext>
            </a:extLst>
          </p:cNvPr>
          <p:cNvSpPr/>
          <p:nvPr/>
        </p:nvSpPr>
        <p:spPr>
          <a:xfrm>
            <a:off x="179512" y="83620"/>
            <a:ext cx="6264696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>
                <a:solidFill>
                  <a:srgbClr val="990000"/>
                </a:solidFill>
              </a:rPr>
              <a:t>ETIMOLOGÍAS CURIOSAS: </a:t>
            </a:r>
          </a:p>
          <a:p>
            <a:pPr algn="ctr">
              <a:defRPr/>
            </a:pPr>
            <a:r>
              <a:rPr lang="es-ES" sz="2800" b="1">
                <a:solidFill>
                  <a:srgbClr val="990000"/>
                </a:solidFill>
              </a:rPr>
              <a:t>antropónimos </a:t>
            </a:r>
            <a:r>
              <a:rPr lang="es-ES" sz="2800" b="1" err="1">
                <a:solidFill>
                  <a:srgbClr val="990000"/>
                </a:solidFill>
              </a:rPr>
              <a:t>deonomásticos</a:t>
            </a:r>
            <a:endParaRPr lang="es-ES" sz="2800" b="1">
              <a:solidFill>
                <a:srgbClr val="990000"/>
              </a:solidFill>
            </a:endParaRPr>
          </a:p>
        </p:txBody>
      </p:sp>
      <p:sp>
        <p:nvSpPr>
          <p:cNvPr id="9" name="14 Marcador de número de diapositiva">
            <a:extLst>
              <a:ext uri="{FF2B5EF4-FFF2-40B4-BE49-F238E27FC236}">
                <a16:creationId xmlns:a16="http://schemas.microsoft.com/office/drawing/2014/main" id="{C25B2C8F-8D2C-4031-ABCA-03E9979D275C}"/>
              </a:ext>
            </a:extLst>
          </p:cNvPr>
          <p:cNvSpPr txBox="1">
            <a:spLocks/>
          </p:cNvSpPr>
          <p:nvPr/>
        </p:nvSpPr>
        <p:spPr bwMode="auto">
          <a:xfrm>
            <a:off x="8244409" y="193675"/>
            <a:ext cx="74243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93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F5EFBC43-8282-4E9F-AC8C-7C973EE7B899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EF46A67-4C19-408A-99C5-CC43F1AAEDF1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5" name="Picture 5" descr="universitas">
              <a:extLst>
                <a:ext uri="{FF2B5EF4-FFF2-40B4-BE49-F238E27FC236}">
                  <a16:creationId xmlns:a16="http://schemas.microsoft.com/office/drawing/2014/main" id="{D207FE78-B228-40D9-B2EB-D742D8911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4DAC2F3A-C2B1-470F-B2CA-7EF1D3C50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3" name="Text Box 7">
            <a:extLst>
              <a:ext uri="{FF2B5EF4-FFF2-40B4-BE49-F238E27FC236}">
                <a16:creationId xmlns:a16="http://schemas.microsoft.com/office/drawing/2014/main" id="{E039AC4B-B2E8-45C7-AABA-61F24C10C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46" y="1070321"/>
            <a:ext cx="8206108" cy="5570684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endParaRPr lang="es-ES" sz="1600" b="1" i="1">
              <a:solidFill>
                <a:srgbClr val="990000"/>
              </a:solidFill>
            </a:endParaRPr>
          </a:p>
          <a:p>
            <a:pPr algn="just" eaLnBrk="1" hangingPunct="1">
              <a:defRPr/>
            </a:pPr>
            <a:r>
              <a:rPr lang="es-ES" sz="1600" b="1" i="1">
                <a:solidFill>
                  <a:srgbClr val="990000"/>
                </a:solidFill>
              </a:rPr>
              <a:t>campana</a:t>
            </a:r>
            <a:r>
              <a:rPr lang="es-ES" sz="1600" b="1">
                <a:solidFill>
                  <a:srgbClr val="002060"/>
                </a:solidFill>
              </a:rPr>
              <a:t>. (Del lat. </a:t>
            </a:r>
            <a:r>
              <a:rPr lang="es-ES" sz="1600" b="1" cap="small" err="1">
                <a:solidFill>
                  <a:srgbClr val="002060"/>
                </a:solidFill>
              </a:rPr>
              <a:t>campāna</a:t>
            </a:r>
            <a:r>
              <a:rPr lang="es-ES" sz="1600" b="1">
                <a:solidFill>
                  <a:srgbClr val="002060"/>
                </a:solidFill>
              </a:rPr>
              <a:t>, de Campania, en Italia, donde se usó por primera vez).</a:t>
            </a:r>
          </a:p>
          <a:p>
            <a:pPr algn="just" eaLnBrk="1" hangingPunct="1">
              <a:defRPr/>
            </a:pPr>
            <a:endParaRPr lang="es-ES" sz="1600" b="1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es-ES" sz="1600" b="1" i="1">
                <a:solidFill>
                  <a:srgbClr val="990000"/>
                </a:solidFill>
              </a:rPr>
              <a:t>jauja</a:t>
            </a:r>
            <a:r>
              <a:rPr lang="es-ES" sz="1600" b="1">
                <a:solidFill>
                  <a:srgbClr val="002060"/>
                </a:solidFill>
              </a:rPr>
              <a:t>. (Por </a:t>
            </a:r>
            <a:r>
              <a:rPr lang="es-ES" sz="1600" b="1" err="1">
                <a:solidFill>
                  <a:srgbClr val="002060"/>
                </a:solidFill>
              </a:rPr>
              <a:t>alus</a:t>
            </a:r>
            <a:r>
              <a:rPr lang="es-ES" sz="1600" b="1">
                <a:solidFill>
                  <a:srgbClr val="002060"/>
                </a:solidFill>
              </a:rPr>
              <a:t>. a Jauja, valle del Perú, famoso por la riqueza de su territorio).</a:t>
            </a:r>
          </a:p>
          <a:p>
            <a:pPr algn="just" eaLnBrk="1" hangingPunct="1">
              <a:defRPr/>
            </a:pPr>
            <a:r>
              <a:rPr lang="es-ES" sz="1600" b="1">
                <a:solidFill>
                  <a:srgbClr val="002060"/>
                </a:solidFill>
              </a:rPr>
              <a:t>1. f. Denota todo lo que quiere presentarse como tipo de prosperidad y abundancia.</a:t>
            </a:r>
          </a:p>
          <a:p>
            <a:pPr algn="just">
              <a:defRPr/>
            </a:pPr>
            <a:r>
              <a:rPr lang="es-ES" sz="1600" b="1">
                <a:solidFill>
                  <a:srgbClr val="002060"/>
                </a:solidFill>
              </a:rPr>
              <a:t> </a:t>
            </a:r>
          </a:p>
          <a:p>
            <a:pPr algn="just">
              <a:defRPr/>
            </a:pPr>
            <a:r>
              <a:rPr lang="es-ES" sz="1600" b="1" i="1">
                <a:solidFill>
                  <a:srgbClr val="990000"/>
                </a:solidFill>
              </a:rPr>
              <a:t>malabares</a:t>
            </a:r>
            <a:r>
              <a:rPr lang="es-ES" sz="1600" b="1">
                <a:solidFill>
                  <a:srgbClr val="002060"/>
                </a:solidFill>
              </a:rPr>
              <a:t> (juegos). Ejercicios de agilidad y destreza. De Malabar, región de la India</a:t>
            </a:r>
          </a:p>
          <a:p>
            <a:pPr algn="just">
              <a:defRPr/>
            </a:pPr>
            <a:r>
              <a:rPr lang="es-ES" sz="1600" b="1">
                <a:solidFill>
                  <a:srgbClr val="002060"/>
                </a:solidFill>
              </a:rPr>
              <a:t>DLE, juegos malabares (sin relación).</a:t>
            </a:r>
          </a:p>
          <a:p>
            <a:pPr algn="just" eaLnBrk="1" hangingPunct="1">
              <a:defRPr/>
            </a:pPr>
            <a:endParaRPr lang="es-ES" sz="1600" b="1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es-ES" sz="1600" b="1" i="1">
                <a:solidFill>
                  <a:srgbClr val="990000"/>
                </a:solidFill>
              </a:rPr>
              <a:t>potosí</a:t>
            </a:r>
            <a:r>
              <a:rPr lang="es-ES" sz="1600" b="1">
                <a:solidFill>
                  <a:srgbClr val="002060"/>
                </a:solidFill>
              </a:rPr>
              <a:t>. (De Potosí, monte hoy de Bolivia).</a:t>
            </a:r>
          </a:p>
          <a:p>
            <a:pPr algn="just" eaLnBrk="1" hangingPunct="1">
              <a:defRPr/>
            </a:pPr>
            <a:r>
              <a:rPr lang="es-ES" sz="1600" b="1">
                <a:solidFill>
                  <a:srgbClr val="002060"/>
                </a:solidFill>
              </a:rPr>
              <a:t>1. m. Riqueza extraordinaria.</a:t>
            </a:r>
          </a:p>
          <a:p>
            <a:pPr algn="just" eaLnBrk="1" hangingPunct="1">
              <a:defRPr/>
            </a:pPr>
            <a:r>
              <a:rPr lang="es-ES" sz="1600" b="1" i="1">
                <a:solidFill>
                  <a:srgbClr val="990000"/>
                </a:solidFill>
              </a:rPr>
              <a:t>valer algo un Potosí.</a:t>
            </a:r>
          </a:p>
          <a:p>
            <a:pPr algn="just" eaLnBrk="1" hangingPunct="1">
              <a:defRPr/>
            </a:pPr>
            <a:r>
              <a:rPr lang="es-ES" sz="1600" b="1">
                <a:solidFill>
                  <a:srgbClr val="002060"/>
                </a:solidFill>
              </a:rPr>
              <a:t>1. </a:t>
            </a:r>
            <a:r>
              <a:rPr lang="es-ES" sz="1600" b="1" err="1">
                <a:solidFill>
                  <a:srgbClr val="002060"/>
                </a:solidFill>
              </a:rPr>
              <a:t>fr.</a:t>
            </a:r>
            <a:r>
              <a:rPr lang="es-ES" sz="1600" b="1">
                <a:solidFill>
                  <a:srgbClr val="002060"/>
                </a:solidFill>
              </a:rPr>
              <a:t> </a:t>
            </a:r>
            <a:r>
              <a:rPr lang="es-ES" sz="1600" b="1" err="1">
                <a:solidFill>
                  <a:srgbClr val="002060"/>
                </a:solidFill>
              </a:rPr>
              <a:t>coloq</a:t>
            </a:r>
            <a:r>
              <a:rPr lang="es-ES" sz="1600" b="1">
                <a:solidFill>
                  <a:srgbClr val="002060"/>
                </a:solidFill>
              </a:rPr>
              <a:t>. valer un Perú.</a:t>
            </a:r>
          </a:p>
          <a:p>
            <a:pPr algn="just" eaLnBrk="1" hangingPunct="1">
              <a:defRPr/>
            </a:pPr>
            <a:endParaRPr lang="es-ES" sz="1600" b="1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es-ES" sz="1600" b="1" i="1">
                <a:solidFill>
                  <a:srgbClr val="990000"/>
                </a:solidFill>
              </a:rPr>
              <a:t>sandía</a:t>
            </a:r>
            <a:r>
              <a:rPr lang="es-ES" sz="1600" b="1">
                <a:solidFill>
                  <a:srgbClr val="002060"/>
                </a:solidFill>
              </a:rPr>
              <a:t>. (Del </a:t>
            </a:r>
            <a:r>
              <a:rPr lang="es-ES" sz="1600" b="1" err="1">
                <a:solidFill>
                  <a:srgbClr val="002060"/>
                </a:solidFill>
              </a:rPr>
              <a:t>ár</a:t>
            </a:r>
            <a:r>
              <a:rPr lang="es-ES" sz="1600" b="1">
                <a:solidFill>
                  <a:srgbClr val="002060"/>
                </a:solidFill>
              </a:rPr>
              <a:t>. </a:t>
            </a:r>
            <a:r>
              <a:rPr lang="es-ES" sz="1600" b="1" err="1">
                <a:solidFill>
                  <a:srgbClr val="002060"/>
                </a:solidFill>
              </a:rPr>
              <a:t>hisp</a:t>
            </a:r>
            <a:r>
              <a:rPr lang="es-ES" sz="1600" b="1">
                <a:solidFill>
                  <a:srgbClr val="002060"/>
                </a:solidFill>
              </a:rPr>
              <a:t>. *</a:t>
            </a:r>
            <a:r>
              <a:rPr lang="es-ES" sz="1600" b="1" i="1" err="1">
                <a:solidFill>
                  <a:srgbClr val="002060"/>
                </a:solidFill>
              </a:rPr>
              <a:t>sandíyya</a:t>
            </a:r>
            <a:r>
              <a:rPr lang="es-ES" sz="1600" b="1">
                <a:solidFill>
                  <a:srgbClr val="002060"/>
                </a:solidFill>
              </a:rPr>
              <a:t>, y este del </a:t>
            </a:r>
            <a:r>
              <a:rPr lang="es-ES" sz="1600" b="1" err="1">
                <a:solidFill>
                  <a:srgbClr val="002060"/>
                </a:solidFill>
              </a:rPr>
              <a:t>ár</a:t>
            </a:r>
            <a:r>
              <a:rPr lang="es-ES" sz="1600" b="1">
                <a:solidFill>
                  <a:srgbClr val="002060"/>
                </a:solidFill>
              </a:rPr>
              <a:t>. </a:t>
            </a:r>
            <a:r>
              <a:rPr lang="es-ES" sz="1600" b="1" err="1">
                <a:solidFill>
                  <a:srgbClr val="002060"/>
                </a:solidFill>
              </a:rPr>
              <a:t>clás</a:t>
            </a:r>
            <a:r>
              <a:rPr lang="es-ES" sz="1600" b="1">
                <a:solidFill>
                  <a:srgbClr val="002060"/>
                </a:solidFill>
              </a:rPr>
              <a:t>. </a:t>
            </a:r>
            <a:r>
              <a:rPr lang="es-ES" sz="1600" b="1" i="1" err="1">
                <a:solidFill>
                  <a:srgbClr val="002060"/>
                </a:solidFill>
              </a:rPr>
              <a:t>sindiyyah</a:t>
            </a:r>
            <a:r>
              <a:rPr lang="es-ES" sz="1600" b="1">
                <a:solidFill>
                  <a:srgbClr val="002060"/>
                </a:solidFill>
              </a:rPr>
              <a:t>, de Sind, región de Pakistán de la que procede).</a:t>
            </a:r>
          </a:p>
          <a:p>
            <a:pPr algn="just" eaLnBrk="1" hangingPunct="1">
              <a:defRPr/>
            </a:pPr>
            <a:endParaRPr lang="es-ES" sz="1600" b="1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es-ES" sz="1600" b="1" i="1">
                <a:solidFill>
                  <a:srgbClr val="990000"/>
                </a:solidFill>
                <a:highlight>
                  <a:srgbClr val="FFFF00"/>
                </a:highlight>
              </a:rPr>
              <a:t>sibarita</a:t>
            </a:r>
            <a:r>
              <a:rPr lang="es-ES" sz="1600" b="1">
                <a:solidFill>
                  <a:srgbClr val="002060"/>
                </a:solidFill>
                <a:highlight>
                  <a:srgbClr val="FFFF00"/>
                </a:highlight>
              </a:rPr>
              <a:t>. (Del lat. </a:t>
            </a:r>
            <a:r>
              <a:rPr lang="es-ES" sz="1600" b="1" cap="small" err="1">
                <a:solidFill>
                  <a:srgbClr val="002060"/>
                </a:solidFill>
                <a:highlight>
                  <a:srgbClr val="FFFF00"/>
                </a:highlight>
              </a:rPr>
              <a:t>Sybarīta</a:t>
            </a:r>
            <a:r>
              <a:rPr lang="es-ES" sz="1600" b="1">
                <a:solidFill>
                  <a:srgbClr val="002060"/>
                </a:solidFill>
                <a:highlight>
                  <a:srgbClr val="FFFF00"/>
                </a:highlight>
              </a:rPr>
              <a:t>, y este del </a:t>
            </a:r>
            <a:r>
              <a:rPr lang="es-ES" sz="1600" b="1" err="1">
                <a:solidFill>
                  <a:srgbClr val="002060"/>
                </a:solidFill>
                <a:highlight>
                  <a:srgbClr val="FFFF00"/>
                </a:highlight>
              </a:rPr>
              <a:t>συ</a:t>
            </a:r>
            <a:r>
              <a:rPr lang="es-ES" sz="1600" b="1">
                <a:solidFill>
                  <a:srgbClr val="002060"/>
                </a:solidFill>
                <a:highlight>
                  <a:srgbClr val="FFFF00"/>
                </a:highlight>
              </a:rPr>
              <a:t>βαρίτης, de Σύβαρις, Síbaris, ciudad del golfo de Tarento, en Italia, célebre por la riqueza y el refinamiento de sus habitantes).</a:t>
            </a:r>
          </a:p>
        </p:txBody>
      </p:sp>
      <p:sp>
        <p:nvSpPr>
          <p:cNvPr id="8" name="10 Rectángulo">
            <a:extLst>
              <a:ext uri="{FF2B5EF4-FFF2-40B4-BE49-F238E27FC236}">
                <a16:creationId xmlns:a16="http://schemas.microsoft.com/office/drawing/2014/main" id="{08250571-48C4-4FA6-955E-3AF0178675BD}"/>
              </a:ext>
            </a:extLst>
          </p:cNvPr>
          <p:cNvSpPr/>
          <p:nvPr/>
        </p:nvSpPr>
        <p:spPr>
          <a:xfrm>
            <a:off x="44612" y="11005"/>
            <a:ext cx="6336704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>
                <a:solidFill>
                  <a:srgbClr val="990000"/>
                </a:solidFill>
              </a:rPr>
              <a:t>ETIMOLOGÍAS CURIOSAS: </a:t>
            </a:r>
          </a:p>
          <a:p>
            <a:pPr algn="ctr">
              <a:defRPr/>
            </a:pPr>
            <a:r>
              <a:rPr lang="es-ES" sz="2800" b="1" err="1">
                <a:solidFill>
                  <a:srgbClr val="990000"/>
                </a:solidFill>
              </a:rPr>
              <a:t>deonomásticos</a:t>
            </a:r>
            <a:r>
              <a:rPr lang="es-ES" sz="2800" b="1">
                <a:solidFill>
                  <a:srgbClr val="990000"/>
                </a:solidFill>
              </a:rPr>
              <a:t> de topónimos.</a:t>
            </a:r>
          </a:p>
        </p:txBody>
      </p:sp>
      <p:sp>
        <p:nvSpPr>
          <p:cNvPr id="9" name="14 Marcador de número de diapositiva">
            <a:extLst>
              <a:ext uri="{FF2B5EF4-FFF2-40B4-BE49-F238E27FC236}">
                <a16:creationId xmlns:a16="http://schemas.microsoft.com/office/drawing/2014/main" id="{EA09F12E-CE33-4354-94B7-EA618DFB3431}"/>
              </a:ext>
            </a:extLst>
          </p:cNvPr>
          <p:cNvSpPr txBox="1">
            <a:spLocks/>
          </p:cNvSpPr>
          <p:nvPr/>
        </p:nvSpPr>
        <p:spPr bwMode="auto">
          <a:xfrm>
            <a:off x="8316417" y="193675"/>
            <a:ext cx="67042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12EB7FC6-CC80-4E70-880D-8F56B0F475BF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87F9869-AB88-4AB8-A79D-200D9CEE1651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2" name="Picture 5" descr="universitas">
              <a:extLst>
                <a:ext uri="{FF2B5EF4-FFF2-40B4-BE49-F238E27FC236}">
                  <a16:creationId xmlns:a16="http://schemas.microsoft.com/office/drawing/2014/main" id="{6FB4569F-6875-48D0-8A27-C66430CBC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4BD3808-C664-480D-95D7-E3292A843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3" name="Text Box 7">
            <a:extLst>
              <a:ext uri="{FF2B5EF4-FFF2-40B4-BE49-F238E27FC236}">
                <a16:creationId xmlns:a16="http://schemas.microsoft.com/office/drawing/2014/main" id="{865D5B52-F459-4064-A7DC-957331399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25" y="1364367"/>
            <a:ext cx="8550950" cy="525735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s-ES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b="1" i="1">
                <a:solidFill>
                  <a:srgbClr val="990000"/>
                </a:solidFill>
              </a:rPr>
              <a:t>lechuga</a:t>
            </a:r>
            <a:r>
              <a:rPr lang="es-ES" b="1">
                <a:solidFill>
                  <a:srgbClr val="002060"/>
                </a:solidFill>
              </a:rPr>
              <a:t>. (Del lat. </a:t>
            </a:r>
            <a:r>
              <a:rPr lang="es-ES" b="1" cap="small" err="1">
                <a:solidFill>
                  <a:srgbClr val="002060"/>
                </a:solidFill>
              </a:rPr>
              <a:t>lactūca</a:t>
            </a:r>
            <a:r>
              <a:rPr lang="es-ES" b="1">
                <a:solidFill>
                  <a:srgbClr val="002060"/>
                </a:solidFill>
              </a:rPr>
              <a:t>). </a:t>
            </a:r>
            <a:r>
              <a:rPr lang="es-ES" b="1" cap="small">
                <a:solidFill>
                  <a:srgbClr val="002060"/>
                </a:solidFill>
              </a:rPr>
              <a:t>lacte</a:t>
            </a:r>
            <a:r>
              <a:rPr lang="es-ES" b="1">
                <a:solidFill>
                  <a:srgbClr val="002060"/>
                </a:solidFill>
              </a:rPr>
              <a:t>. ‘Líquido lechoso’ (savia).</a:t>
            </a:r>
          </a:p>
          <a:p>
            <a:pPr>
              <a:defRPr/>
            </a:pPr>
            <a:endParaRPr lang="es-ES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b="1" i="1">
                <a:solidFill>
                  <a:srgbClr val="990000"/>
                </a:solidFill>
                <a:highlight>
                  <a:srgbClr val="FFFF00"/>
                </a:highlight>
              </a:rPr>
              <a:t>línea</a:t>
            </a:r>
            <a:r>
              <a:rPr lang="es-ES" b="1">
                <a:solidFill>
                  <a:srgbClr val="002060"/>
                </a:solidFill>
                <a:highlight>
                  <a:srgbClr val="FFFF00"/>
                </a:highlight>
              </a:rPr>
              <a:t>. (Del lat. </a:t>
            </a:r>
            <a:r>
              <a:rPr lang="es-ES" b="1" cap="small" err="1">
                <a:solidFill>
                  <a:srgbClr val="002060"/>
                </a:solidFill>
                <a:highlight>
                  <a:srgbClr val="FFFF00"/>
                </a:highlight>
              </a:rPr>
              <a:t>linĕa</a:t>
            </a:r>
            <a:r>
              <a:rPr lang="es-ES" b="1">
                <a:solidFill>
                  <a:srgbClr val="002060"/>
                </a:solidFill>
                <a:highlight>
                  <a:srgbClr val="FFFF00"/>
                </a:highlight>
              </a:rPr>
              <a:t>). </a:t>
            </a:r>
            <a:r>
              <a:rPr lang="es-ES" b="1" cap="small" err="1">
                <a:solidFill>
                  <a:srgbClr val="002060"/>
                </a:solidFill>
                <a:highlight>
                  <a:srgbClr val="FFFF00"/>
                </a:highlight>
              </a:rPr>
              <a:t>Iinea</a:t>
            </a:r>
            <a:r>
              <a:rPr lang="es-ES" b="1">
                <a:solidFill>
                  <a:srgbClr val="002060"/>
                </a:solidFill>
                <a:highlight>
                  <a:srgbClr val="FFFF00"/>
                </a:highlight>
              </a:rPr>
              <a:t>, ‘hilo de lino’, derivado de </a:t>
            </a:r>
            <a:r>
              <a:rPr lang="es-ES" b="1" cap="small" err="1">
                <a:solidFill>
                  <a:srgbClr val="002060"/>
                </a:solidFill>
                <a:highlight>
                  <a:srgbClr val="FFFF00"/>
                </a:highlight>
              </a:rPr>
              <a:t>linum</a:t>
            </a:r>
            <a:r>
              <a:rPr lang="es-ES" b="1">
                <a:solidFill>
                  <a:srgbClr val="002060"/>
                </a:solidFill>
                <a:highlight>
                  <a:srgbClr val="FFFF00"/>
                </a:highlight>
              </a:rPr>
              <a:t>, ‘lino’.</a:t>
            </a:r>
          </a:p>
          <a:p>
            <a:pPr>
              <a:defRPr/>
            </a:pPr>
            <a:endParaRPr lang="es-ES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b="1" i="1">
                <a:solidFill>
                  <a:srgbClr val="990000"/>
                </a:solidFill>
              </a:rPr>
              <a:t>murciégalo</a:t>
            </a:r>
            <a:r>
              <a:rPr lang="es-ES" b="1">
                <a:solidFill>
                  <a:srgbClr val="002060"/>
                </a:solidFill>
              </a:rPr>
              <a:t>. (Del  </a:t>
            </a:r>
            <a:r>
              <a:rPr lang="es-ES" b="1" cap="small">
                <a:solidFill>
                  <a:srgbClr val="002060"/>
                </a:solidFill>
              </a:rPr>
              <a:t>mus, </a:t>
            </a:r>
            <a:r>
              <a:rPr lang="es-ES" b="1" cap="small" err="1">
                <a:solidFill>
                  <a:srgbClr val="002060"/>
                </a:solidFill>
              </a:rPr>
              <a:t>muris</a:t>
            </a:r>
            <a:r>
              <a:rPr lang="es-ES" b="1">
                <a:solidFill>
                  <a:srgbClr val="002060"/>
                </a:solidFill>
              </a:rPr>
              <a:t>, ‘ratón’, y  </a:t>
            </a:r>
            <a:r>
              <a:rPr lang="es-ES" b="1" cap="small" err="1">
                <a:solidFill>
                  <a:srgbClr val="002060"/>
                </a:solidFill>
              </a:rPr>
              <a:t>caecŭlus</a:t>
            </a:r>
            <a:r>
              <a:rPr lang="es-ES" b="1">
                <a:solidFill>
                  <a:srgbClr val="002060"/>
                </a:solidFill>
              </a:rPr>
              <a:t>, </a:t>
            </a:r>
            <a:r>
              <a:rPr lang="es-ES" b="1" err="1">
                <a:solidFill>
                  <a:srgbClr val="002060"/>
                </a:solidFill>
              </a:rPr>
              <a:t>dim</a:t>
            </a:r>
            <a:r>
              <a:rPr lang="es-ES" b="1">
                <a:solidFill>
                  <a:srgbClr val="002060"/>
                </a:solidFill>
              </a:rPr>
              <a:t>. de  </a:t>
            </a:r>
            <a:r>
              <a:rPr lang="es-ES" b="1" cap="small" err="1">
                <a:solidFill>
                  <a:srgbClr val="002060"/>
                </a:solidFill>
              </a:rPr>
              <a:t>caecus</a:t>
            </a:r>
            <a:r>
              <a:rPr lang="es-ES" b="1">
                <a:solidFill>
                  <a:srgbClr val="002060"/>
                </a:solidFill>
              </a:rPr>
              <a:t>, ‘ciego’).</a:t>
            </a:r>
          </a:p>
          <a:p>
            <a:pPr>
              <a:defRPr/>
            </a:pPr>
            <a:endParaRPr lang="es-ES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b="1" i="1">
                <a:solidFill>
                  <a:srgbClr val="990000"/>
                </a:solidFill>
                <a:highlight>
                  <a:srgbClr val="FFFF00"/>
                </a:highlight>
              </a:rPr>
              <a:t>nefelibata</a:t>
            </a:r>
            <a:r>
              <a:rPr lang="es-ES" b="1">
                <a:solidFill>
                  <a:srgbClr val="002060"/>
                </a:solidFill>
                <a:highlight>
                  <a:srgbClr val="FFFF00"/>
                </a:highlight>
              </a:rPr>
              <a:t>. (Formación culta del  </a:t>
            </a:r>
            <a:r>
              <a:rPr lang="es-ES" b="1" err="1">
                <a:solidFill>
                  <a:srgbClr val="002060"/>
                </a:solidFill>
                <a:highlight>
                  <a:srgbClr val="FFFF00"/>
                </a:highlight>
              </a:rPr>
              <a:t>νεφέλη</a:t>
            </a:r>
            <a:r>
              <a:rPr lang="es-ES" b="1">
                <a:solidFill>
                  <a:srgbClr val="002060"/>
                </a:solidFill>
                <a:highlight>
                  <a:srgbClr val="FFFF00"/>
                </a:highlight>
              </a:rPr>
              <a:t>, ‘nube’, y  β</a:t>
            </a:r>
            <a:r>
              <a:rPr lang="es-ES" b="1" err="1">
                <a:solidFill>
                  <a:srgbClr val="002060"/>
                </a:solidFill>
                <a:highlight>
                  <a:srgbClr val="FFFF00"/>
                </a:highlight>
              </a:rPr>
              <a:t>άτης</a:t>
            </a:r>
            <a:r>
              <a:rPr lang="es-ES" b="1">
                <a:solidFill>
                  <a:srgbClr val="002060"/>
                </a:solidFill>
                <a:highlight>
                  <a:srgbClr val="FFFF00"/>
                </a:highlight>
              </a:rPr>
              <a:t>, ‘nombre de agente’, de  βα</a:t>
            </a:r>
            <a:r>
              <a:rPr lang="es-ES" b="1" err="1">
                <a:solidFill>
                  <a:srgbClr val="002060"/>
                </a:solidFill>
                <a:highlight>
                  <a:srgbClr val="FFFF00"/>
                </a:highlight>
              </a:rPr>
              <a:t>ίνω</a:t>
            </a:r>
            <a:r>
              <a:rPr lang="es-ES" b="1">
                <a:solidFill>
                  <a:srgbClr val="002060"/>
                </a:solidFill>
                <a:highlight>
                  <a:srgbClr val="FFFF00"/>
                </a:highlight>
              </a:rPr>
              <a:t>, ‘andar’). 1. </a:t>
            </a:r>
            <a:r>
              <a:rPr lang="es-ES" b="1" err="1">
                <a:solidFill>
                  <a:srgbClr val="002060"/>
                </a:solidFill>
                <a:highlight>
                  <a:srgbClr val="FFFF00"/>
                </a:highlight>
              </a:rPr>
              <a:t>adj</a:t>
            </a:r>
            <a:r>
              <a:rPr lang="es-ES" b="1">
                <a:solidFill>
                  <a:srgbClr val="002060"/>
                </a:solidFill>
                <a:highlight>
                  <a:srgbClr val="FFFF00"/>
                </a:highlight>
              </a:rPr>
              <a:t>. Dicho de una persona: Soñadora, que anda por las nubes. U. t. c. s.</a:t>
            </a:r>
          </a:p>
          <a:p>
            <a:pPr>
              <a:defRPr/>
            </a:pPr>
            <a:r>
              <a:rPr lang="es-ES" b="1">
                <a:solidFill>
                  <a:srgbClr val="002060"/>
                </a:solidFill>
                <a:highlight>
                  <a:srgbClr val="FFFF00"/>
                </a:highlight>
              </a:rPr>
              <a:t>	</a:t>
            </a:r>
            <a:r>
              <a:rPr lang="es-ES" b="1" i="1">
                <a:solidFill>
                  <a:srgbClr val="C00000"/>
                </a:solidFill>
                <a:highlight>
                  <a:srgbClr val="FFFF00"/>
                </a:highlight>
              </a:rPr>
              <a:t>acróbata</a:t>
            </a:r>
          </a:p>
          <a:p>
            <a:pPr>
              <a:defRPr/>
            </a:pPr>
            <a:endParaRPr lang="es-ES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b="1" i="1">
                <a:solidFill>
                  <a:srgbClr val="990000"/>
                </a:solidFill>
              </a:rPr>
              <a:t>ojalá</a:t>
            </a:r>
            <a:r>
              <a:rPr lang="es-ES" b="1">
                <a:solidFill>
                  <a:srgbClr val="002060"/>
                </a:solidFill>
              </a:rPr>
              <a:t>. (Del </a:t>
            </a:r>
            <a:r>
              <a:rPr lang="es-ES" b="1" err="1">
                <a:solidFill>
                  <a:srgbClr val="002060"/>
                </a:solidFill>
              </a:rPr>
              <a:t>ár</a:t>
            </a:r>
            <a:r>
              <a:rPr lang="es-ES" b="1">
                <a:solidFill>
                  <a:srgbClr val="002060"/>
                </a:solidFill>
              </a:rPr>
              <a:t>. </a:t>
            </a:r>
            <a:r>
              <a:rPr lang="es-ES" b="1" err="1">
                <a:solidFill>
                  <a:srgbClr val="002060"/>
                </a:solidFill>
              </a:rPr>
              <a:t>hisp</a:t>
            </a:r>
            <a:r>
              <a:rPr lang="es-ES" b="1">
                <a:solidFill>
                  <a:srgbClr val="002060"/>
                </a:solidFill>
              </a:rPr>
              <a:t>. </a:t>
            </a:r>
            <a:r>
              <a:rPr lang="es-ES" b="1" err="1">
                <a:solidFill>
                  <a:srgbClr val="002060"/>
                </a:solidFill>
              </a:rPr>
              <a:t>law</a:t>
            </a:r>
            <a:r>
              <a:rPr lang="es-ES" b="1">
                <a:solidFill>
                  <a:srgbClr val="002060"/>
                </a:solidFill>
              </a:rPr>
              <a:t> </a:t>
            </a:r>
            <a:r>
              <a:rPr lang="es-ES" b="1" err="1">
                <a:solidFill>
                  <a:srgbClr val="002060"/>
                </a:solidFill>
              </a:rPr>
              <a:t>šá</a:t>
            </a:r>
            <a:r>
              <a:rPr lang="es-ES" b="1">
                <a:solidFill>
                  <a:srgbClr val="002060"/>
                </a:solidFill>
              </a:rPr>
              <a:t> </a:t>
            </a:r>
            <a:r>
              <a:rPr lang="es-ES" b="1" err="1">
                <a:solidFill>
                  <a:srgbClr val="002060"/>
                </a:solidFill>
              </a:rPr>
              <a:t>lláh</a:t>
            </a:r>
            <a:r>
              <a:rPr lang="es-ES" b="1">
                <a:solidFill>
                  <a:srgbClr val="002060"/>
                </a:solidFill>
              </a:rPr>
              <a:t>, ‘si Dios quiere’).</a:t>
            </a:r>
          </a:p>
          <a:p>
            <a:pPr>
              <a:defRPr/>
            </a:pPr>
            <a:endParaRPr lang="es-ES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b="1" i="1">
                <a:solidFill>
                  <a:srgbClr val="990000"/>
                </a:solidFill>
              </a:rPr>
              <a:t>petróleo</a:t>
            </a:r>
            <a:r>
              <a:rPr lang="es-ES" b="1">
                <a:solidFill>
                  <a:srgbClr val="002060"/>
                </a:solidFill>
              </a:rPr>
              <a:t>. (Del b. lat. </a:t>
            </a:r>
            <a:r>
              <a:rPr lang="es-ES" b="1" cap="small" err="1">
                <a:solidFill>
                  <a:srgbClr val="002060"/>
                </a:solidFill>
              </a:rPr>
              <a:t>petrolĕum</a:t>
            </a:r>
            <a:r>
              <a:rPr lang="es-ES" b="1">
                <a:solidFill>
                  <a:srgbClr val="002060"/>
                </a:solidFill>
              </a:rPr>
              <a:t>, y este del gr. </a:t>
            </a:r>
            <a:r>
              <a:rPr lang="es-ES" b="1" err="1">
                <a:solidFill>
                  <a:srgbClr val="002060"/>
                </a:solidFill>
              </a:rPr>
              <a:t>bizant</a:t>
            </a:r>
            <a:r>
              <a:rPr lang="es-ES" b="1">
                <a:solidFill>
                  <a:srgbClr val="002060"/>
                </a:solidFill>
              </a:rPr>
              <a:t>. π</a:t>
            </a:r>
            <a:r>
              <a:rPr lang="es-ES" b="1" err="1">
                <a:solidFill>
                  <a:srgbClr val="002060"/>
                </a:solidFill>
              </a:rPr>
              <a:t>ετρέλ</a:t>
            </a:r>
            <a:r>
              <a:rPr lang="es-ES" b="1">
                <a:solidFill>
                  <a:srgbClr val="002060"/>
                </a:solidFill>
              </a:rPr>
              <a:t>αιον, ‘aceite de roca’).</a:t>
            </a:r>
          </a:p>
          <a:p>
            <a:pPr>
              <a:defRPr/>
            </a:pPr>
            <a:endParaRPr lang="es-ES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b="1" i="1">
                <a:solidFill>
                  <a:srgbClr val="990000"/>
                </a:solidFill>
              </a:rPr>
              <a:t>subasta</a:t>
            </a:r>
            <a:r>
              <a:rPr lang="es-ES" b="1">
                <a:solidFill>
                  <a:srgbClr val="002060"/>
                </a:solidFill>
              </a:rPr>
              <a:t>. (Del lat. </a:t>
            </a:r>
            <a:r>
              <a:rPr lang="es-ES" b="1" cap="small">
                <a:solidFill>
                  <a:srgbClr val="002060"/>
                </a:solidFill>
              </a:rPr>
              <a:t>sub hasta</a:t>
            </a:r>
            <a:r>
              <a:rPr lang="es-ES" b="1">
                <a:solidFill>
                  <a:srgbClr val="002060"/>
                </a:solidFill>
              </a:rPr>
              <a:t>, ‘bajo la lanza’, porque la venta del botín cogido en la guerra se anunciaba con una lanza)</a:t>
            </a:r>
          </a:p>
          <a:p>
            <a:pPr>
              <a:defRPr/>
            </a:pPr>
            <a:r>
              <a:rPr lang="es-ES" b="1">
                <a:solidFill>
                  <a:srgbClr val="002060"/>
                </a:solidFill>
              </a:rPr>
              <a:t> </a:t>
            </a:r>
          </a:p>
          <a:p>
            <a:pPr>
              <a:defRPr/>
            </a:pPr>
            <a:r>
              <a:rPr lang="es-ES" b="1">
                <a:solidFill>
                  <a:srgbClr val="002060"/>
                </a:solidFill>
              </a:rPr>
              <a:t> </a:t>
            </a:r>
          </a:p>
          <a:p>
            <a:pPr>
              <a:defRPr/>
            </a:pPr>
            <a:endParaRPr lang="es-ES" b="1">
              <a:solidFill>
                <a:srgbClr val="002060"/>
              </a:solidFill>
            </a:endParaRPr>
          </a:p>
          <a:p>
            <a:pPr>
              <a:defRPr/>
            </a:pPr>
            <a:endParaRPr lang="es-ES" b="1">
              <a:solidFill>
                <a:srgbClr val="002060"/>
              </a:solidFill>
            </a:endParaRPr>
          </a:p>
        </p:txBody>
      </p:sp>
      <p:sp>
        <p:nvSpPr>
          <p:cNvPr id="10" name="10 Rectángulo">
            <a:extLst>
              <a:ext uri="{FF2B5EF4-FFF2-40B4-BE49-F238E27FC236}">
                <a16:creationId xmlns:a16="http://schemas.microsoft.com/office/drawing/2014/main" id="{DD3627E4-5CF4-4DC5-9CB5-99D50BB2A572}"/>
              </a:ext>
            </a:extLst>
          </p:cNvPr>
          <p:cNvSpPr/>
          <p:nvPr/>
        </p:nvSpPr>
        <p:spPr>
          <a:xfrm>
            <a:off x="207393" y="187866"/>
            <a:ext cx="5516735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>
                <a:solidFill>
                  <a:srgbClr val="990000"/>
                </a:solidFill>
              </a:rPr>
              <a:t>ETIMOLOGÍAS CURIOSAS: </a:t>
            </a:r>
          </a:p>
          <a:p>
            <a:pPr algn="ctr">
              <a:defRPr/>
            </a:pPr>
            <a:r>
              <a:rPr lang="es-ES" sz="2800" b="1">
                <a:solidFill>
                  <a:srgbClr val="990000"/>
                </a:solidFill>
              </a:rPr>
              <a:t>raíces ocultas.</a:t>
            </a:r>
          </a:p>
        </p:txBody>
      </p:sp>
      <p:sp>
        <p:nvSpPr>
          <p:cNvPr id="8" name="14 Marcador de número de diapositiva">
            <a:extLst>
              <a:ext uri="{FF2B5EF4-FFF2-40B4-BE49-F238E27FC236}">
                <a16:creationId xmlns:a16="http://schemas.microsoft.com/office/drawing/2014/main" id="{9AE4296C-9A3A-49E9-B1D3-2C81BB5A5375}"/>
              </a:ext>
            </a:extLst>
          </p:cNvPr>
          <p:cNvSpPr txBox="1">
            <a:spLocks/>
          </p:cNvSpPr>
          <p:nvPr/>
        </p:nvSpPr>
        <p:spPr bwMode="auto">
          <a:xfrm>
            <a:off x="8028385" y="193675"/>
            <a:ext cx="958454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86E61014-AFC2-4703-8ACA-482FA5F5141B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B72E74A-45D2-43AC-BA88-800D74C88904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7" name="Picture 5" descr="universitas">
              <a:extLst>
                <a:ext uri="{FF2B5EF4-FFF2-40B4-BE49-F238E27FC236}">
                  <a16:creationId xmlns:a16="http://schemas.microsoft.com/office/drawing/2014/main" id="{CF9ACC5E-DEAA-4258-90D3-D906A7ED1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C70944C0-6893-45A0-A3FC-691A9AEB9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5" name="Text Box 7">
            <a:extLst>
              <a:ext uri="{FF2B5EF4-FFF2-40B4-BE49-F238E27FC236}">
                <a16:creationId xmlns:a16="http://schemas.microsoft.com/office/drawing/2014/main" id="{31478AC2-96CC-46D9-8FE2-7917D7D0A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31" y="1038002"/>
            <a:ext cx="8660507" cy="5735437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b="1" i="1">
                <a:solidFill>
                  <a:srgbClr val="990000"/>
                </a:solidFill>
              </a:rPr>
              <a:t>academia</a:t>
            </a:r>
            <a:r>
              <a:rPr lang="es-ES" b="1">
                <a:solidFill>
                  <a:srgbClr val="002060"/>
                </a:solidFill>
              </a:rPr>
              <a:t>. (Del lat. </a:t>
            </a:r>
            <a:r>
              <a:rPr lang="es-ES" b="1" cap="small" err="1">
                <a:solidFill>
                  <a:srgbClr val="002060"/>
                </a:solidFill>
              </a:rPr>
              <a:t>academĭa</a:t>
            </a:r>
            <a:r>
              <a:rPr lang="es-ES" b="1">
                <a:solidFill>
                  <a:srgbClr val="002060"/>
                </a:solidFill>
              </a:rPr>
              <a:t>, y este del gr. ᾿</a:t>
            </a:r>
            <a:r>
              <a:rPr lang="es-ES" b="1" err="1">
                <a:solidFill>
                  <a:srgbClr val="002060"/>
                </a:solidFill>
              </a:rPr>
              <a:t>Ακ</a:t>
            </a:r>
            <a:r>
              <a:rPr lang="es-ES" b="1">
                <a:solidFill>
                  <a:srgbClr val="002060"/>
                </a:solidFill>
              </a:rPr>
              <a:t>αδημία)</a:t>
            </a:r>
          </a:p>
          <a:p>
            <a:pPr eaLnBrk="1" hangingPunct="1">
              <a:defRPr/>
            </a:pPr>
            <a:r>
              <a:rPr lang="es-ES" b="1">
                <a:solidFill>
                  <a:srgbClr val="002060"/>
                </a:solidFill>
              </a:rPr>
              <a:t>[escuela filosófica de Platón, situada en unos jardines consagrados a </a:t>
            </a:r>
            <a:r>
              <a:rPr lang="es-ES" b="1" err="1">
                <a:solidFill>
                  <a:srgbClr val="002060"/>
                </a:solidFill>
              </a:rPr>
              <a:t>Academos</a:t>
            </a:r>
            <a:r>
              <a:rPr lang="es-ES" b="1">
                <a:solidFill>
                  <a:srgbClr val="002060"/>
                </a:solidFill>
              </a:rPr>
              <a:t>, héroe mítico].</a:t>
            </a:r>
          </a:p>
          <a:p>
            <a:pPr eaLnBrk="1" hangingPunct="1">
              <a:defRPr/>
            </a:pPr>
            <a:endParaRPr lang="es-ES" b="1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eaLnBrk="1" hangingPunct="1">
              <a:defRPr/>
            </a:pPr>
            <a:r>
              <a:rPr lang="es-ES" b="1" i="1">
                <a:solidFill>
                  <a:srgbClr val="990000"/>
                </a:solidFill>
                <a:highlight>
                  <a:srgbClr val="FFFF00"/>
                </a:highlight>
              </a:rPr>
              <a:t>jovial</a:t>
            </a:r>
            <a:r>
              <a:rPr lang="es-ES" b="1">
                <a:solidFill>
                  <a:srgbClr val="002060"/>
                </a:solidFill>
                <a:highlight>
                  <a:srgbClr val="FFFF00"/>
                </a:highlight>
              </a:rPr>
              <a:t>. (Del lat. </a:t>
            </a:r>
            <a:r>
              <a:rPr lang="es-ES" b="1" cap="small" err="1">
                <a:solidFill>
                  <a:srgbClr val="002060"/>
                </a:solidFill>
                <a:highlight>
                  <a:srgbClr val="FFFF00"/>
                </a:highlight>
              </a:rPr>
              <a:t>Ioviālis</a:t>
            </a:r>
            <a:r>
              <a:rPr lang="es-ES" b="1">
                <a:solidFill>
                  <a:srgbClr val="002060"/>
                </a:solidFill>
                <a:highlight>
                  <a:srgbClr val="FFFF00"/>
                </a:highlight>
              </a:rPr>
              <a:t>).</a:t>
            </a:r>
          </a:p>
          <a:p>
            <a:pPr eaLnBrk="1" hangingPunct="1">
              <a:defRPr/>
            </a:pPr>
            <a:r>
              <a:rPr lang="es-ES" b="1">
                <a:solidFill>
                  <a:srgbClr val="002060"/>
                </a:solidFill>
                <a:highlight>
                  <a:srgbClr val="FFFF00"/>
                </a:highlight>
              </a:rPr>
              <a:t>[planeta al cual los astrólogos atribuían un Influjo benéfico sobre los que nacían bajo su signo]. </a:t>
            </a:r>
          </a:p>
          <a:p>
            <a:pPr eaLnBrk="1" hangingPunct="1">
              <a:defRPr/>
            </a:pPr>
            <a:r>
              <a:rPr lang="es-ES" sz="2800" b="1">
                <a:solidFill>
                  <a:srgbClr val="002060"/>
                </a:solidFill>
                <a:highlight>
                  <a:srgbClr val="FFFF00"/>
                </a:highlight>
              </a:rPr>
              <a:t> ≠ </a:t>
            </a:r>
            <a:r>
              <a:rPr lang="es-ES" b="1" i="1">
                <a:solidFill>
                  <a:srgbClr val="990000"/>
                </a:solidFill>
                <a:highlight>
                  <a:srgbClr val="FFFF00"/>
                </a:highlight>
              </a:rPr>
              <a:t>saturnino</a:t>
            </a:r>
          </a:p>
          <a:p>
            <a:pPr eaLnBrk="1" hangingPunct="1">
              <a:defRPr/>
            </a:pPr>
            <a:endParaRPr lang="es-ES" b="1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es-ES" b="1" i="1">
                <a:solidFill>
                  <a:srgbClr val="990000"/>
                </a:solidFill>
              </a:rPr>
              <a:t>quimera</a:t>
            </a:r>
            <a:r>
              <a:rPr lang="es-ES" b="1">
                <a:solidFill>
                  <a:srgbClr val="002060"/>
                </a:solidFill>
              </a:rPr>
              <a:t>. (Del lat. </a:t>
            </a:r>
            <a:r>
              <a:rPr lang="es-ES" b="1" cap="small" err="1">
                <a:solidFill>
                  <a:srgbClr val="002060"/>
                </a:solidFill>
              </a:rPr>
              <a:t>chimaera</a:t>
            </a:r>
            <a:r>
              <a:rPr lang="es-ES" b="1">
                <a:solidFill>
                  <a:srgbClr val="002060"/>
                </a:solidFill>
              </a:rPr>
              <a:t>, y este del gr. </a:t>
            </a:r>
            <a:r>
              <a:rPr lang="es-ES" b="1" err="1">
                <a:solidFill>
                  <a:srgbClr val="002060"/>
                </a:solidFill>
              </a:rPr>
              <a:t>χίμ</a:t>
            </a:r>
            <a:r>
              <a:rPr lang="es-ES" b="1">
                <a:solidFill>
                  <a:srgbClr val="002060"/>
                </a:solidFill>
              </a:rPr>
              <a:t>αιρα, animal fabuloso).</a:t>
            </a:r>
          </a:p>
          <a:p>
            <a:pPr eaLnBrk="1" hangingPunct="1">
              <a:defRPr/>
            </a:pPr>
            <a:r>
              <a:rPr lang="es-ES" b="1">
                <a:solidFill>
                  <a:srgbClr val="002060"/>
                </a:solidFill>
              </a:rPr>
              <a:t>[cabeza de león, cuerpo de cabra y cola de dragón; por su boca vomitaba fuego. muerto por el Belerofonte].</a:t>
            </a:r>
          </a:p>
          <a:p>
            <a:pPr eaLnBrk="1" hangingPunct="1">
              <a:defRPr/>
            </a:pPr>
            <a:endParaRPr lang="es-ES" b="1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es-ES" b="1" i="1">
                <a:solidFill>
                  <a:srgbClr val="990000"/>
                </a:solidFill>
                <a:highlight>
                  <a:srgbClr val="FFFF00"/>
                </a:highlight>
              </a:rPr>
              <a:t>sirena</a:t>
            </a:r>
            <a:r>
              <a:rPr lang="es-ES" b="1">
                <a:solidFill>
                  <a:srgbClr val="002060"/>
                </a:solidFill>
                <a:highlight>
                  <a:srgbClr val="FFFF00"/>
                </a:highlight>
              </a:rPr>
              <a:t>. (Del </a:t>
            </a:r>
            <a:r>
              <a:rPr lang="es-ES" b="1" cap="small" err="1">
                <a:solidFill>
                  <a:srgbClr val="002060"/>
                </a:solidFill>
                <a:highlight>
                  <a:srgbClr val="FFFF00"/>
                </a:highlight>
              </a:rPr>
              <a:t>sirēna</a:t>
            </a:r>
            <a:r>
              <a:rPr lang="es-ES" b="1">
                <a:solidFill>
                  <a:srgbClr val="002060"/>
                </a:solidFill>
                <a:highlight>
                  <a:srgbClr val="FFFF00"/>
                </a:highlight>
              </a:rPr>
              <a:t>, acus. de </a:t>
            </a:r>
            <a:r>
              <a:rPr lang="es-ES" b="1" cap="small" err="1">
                <a:solidFill>
                  <a:srgbClr val="002060"/>
                </a:solidFill>
                <a:highlight>
                  <a:srgbClr val="FFFF00"/>
                </a:highlight>
              </a:rPr>
              <a:t>siren</a:t>
            </a:r>
            <a:r>
              <a:rPr lang="es-ES" b="1" cap="small">
                <a:solidFill>
                  <a:srgbClr val="002060"/>
                </a:solidFill>
                <a:highlight>
                  <a:srgbClr val="FFFF00"/>
                </a:highlight>
              </a:rPr>
              <a:t>, -</a:t>
            </a:r>
            <a:r>
              <a:rPr lang="es-ES" b="1" cap="small" err="1">
                <a:solidFill>
                  <a:srgbClr val="002060"/>
                </a:solidFill>
                <a:highlight>
                  <a:srgbClr val="FFFF00"/>
                </a:highlight>
              </a:rPr>
              <a:t>ēnis</a:t>
            </a:r>
            <a:r>
              <a:rPr lang="es-ES" b="1">
                <a:solidFill>
                  <a:srgbClr val="002060"/>
                </a:solidFill>
                <a:highlight>
                  <a:srgbClr val="FFFF00"/>
                </a:highlight>
              </a:rPr>
              <a:t>, y este del gr. </a:t>
            </a:r>
            <a:r>
              <a:rPr lang="es-ES" b="1" err="1">
                <a:solidFill>
                  <a:srgbClr val="002060"/>
                </a:solidFill>
                <a:highlight>
                  <a:srgbClr val="FFFF00"/>
                </a:highlight>
              </a:rPr>
              <a:t>σειρήν</a:t>
            </a:r>
            <a:r>
              <a:rPr lang="es-ES" b="1">
                <a:solidFill>
                  <a:srgbClr val="002060"/>
                </a:solidFill>
                <a:highlight>
                  <a:srgbClr val="FFFF00"/>
                </a:highlight>
              </a:rPr>
              <a:t>).</a:t>
            </a:r>
          </a:p>
          <a:p>
            <a:pPr eaLnBrk="1" hangingPunct="1">
              <a:defRPr/>
            </a:pPr>
            <a:r>
              <a:rPr lang="es-ES" b="1">
                <a:solidFill>
                  <a:srgbClr val="002060"/>
                </a:solidFill>
                <a:highlight>
                  <a:srgbClr val="FFFF00"/>
                </a:highlight>
              </a:rPr>
              <a:t>1. f. Ninfa marina con busto de mujer y cuerpo de ave, que extraviaba a los navegantes atrayéndolos con la dulzura de su canto. </a:t>
            </a:r>
          </a:p>
          <a:p>
            <a:pPr eaLnBrk="1" hangingPunct="1">
              <a:defRPr/>
            </a:pPr>
            <a:r>
              <a:rPr lang="es-ES" b="1">
                <a:solidFill>
                  <a:srgbClr val="002060"/>
                </a:solidFill>
                <a:highlight>
                  <a:srgbClr val="FFFF00"/>
                </a:highlight>
              </a:rPr>
              <a:t>2. f. Aparato o mecanismo que emite un sonido audible a mucha distancia, y que se hace sonar como aviso. La sirena de un buque, de una ambulancia, de una fábrica.</a:t>
            </a:r>
          </a:p>
        </p:txBody>
      </p:sp>
      <p:sp>
        <p:nvSpPr>
          <p:cNvPr id="8" name="10 Rectángulo">
            <a:extLst>
              <a:ext uri="{FF2B5EF4-FFF2-40B4-BE49-F238E27FC236}">
                <a16:creationId xmlns:a16="http://schemas.microsoft.com/office/drawing/2014/main" id="{A82DB5B7-A9DB-4CFF-B26A-B62DB616FC84}"/>
              </a:ext>
            </a:extLst>
          </p:cNvPr>
          <p:cNvSpPr/>
          <p:nvPr/>
        </p:nvSpPr>
        <p:spPr>
          <a:xfrm>
            <a:off x="35496" y="16969"/>
            <a:ext cx="5523160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>
                <a:solidFill>
                  <a:srgbClr val="990000"/>
                </a:solidFill>
              </a:rPr>
              <a:t>ETIMOLOGÍAS CURIOSAS: </a:t>
            </a:r>
          </a:p>
          <a:p>
            <a:pPr algn="ctr">
              <a:defRPr/>
            </a:pPr>
            <a:r>
              <a:rPr lang="es-ES" sz="2800" b="1">
                <a:solidFill>
                  <a:srgbClr val="990000"/>
                </a:solidFill>
              </a:rPr>
              <a:t>nombres mitológicos.</a:t>
            </a:r>
          </a:p>
        </p:txBody>
      </p:sp>
      <p:sp>
        <p:nvSpPr>
          <p:cNvPr id="9" name="14 Marcador de número de diapositiva">
            <a:extLst>
              <a:ext uri="{FF2B5EF4-FFF2-40B4-BE49-F238E27FC236}">
                <a16:creationId xmlns:a16="http://schemas.microsoft.com/office/drawing/2014/main" id="{F7CB5E64-154D-465A-B406-55297BE688A7}"/>
              </a:ext>
            </a:extLst>
          </p:cNvPr>
          <p:cNvSpPr txBox="1">
            <a:spLocks/>
          </p:cNvSpPr>
          <p:nvPr/>
        </p:nvSpPr>
        <p:spPr bwMode="auto">
          <a:xfrm>
            <a:off x="8244409" y="193675"/>
            <a:ext cx="74243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86E61014-AFC2-4703-8ACA-482FA5F5141B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B72E74A-45D2-43AC-BA88-800D74C88904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7" name="Picture 5" descr="universitas">
              <a:extLst>
                <a:ext uri="{FF2B5EF4-FFF2-40B4-BE49-F238E27FC236}">
                  <a16:creationId xmlns:a16="http://schemas.microsoft.com/office/drawing/2014/main" id="{CF9ACC5E-DEAA-4258-90D3-D906A7ED1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C70944C0-6893-45A0-A3FC-691A9AEB9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1" name="10 Rectángulo">
            <a:extLst>
              <a:ext uri="{FF2B5EF4-FFF2-40B4-BE49-F238E27FC236}">
                <a16:creationId xmlns:a16="http://schemas.microsoft.com/office/drawing/2014/main" id="{093D325D-6378-4FD7-8B86-08ED8E9AEB54}"/>
              </a:ext>
            </a:extLst>
          </p:cNvPr>
          <p:cNvSpPr/>
          <p:nvPr/>
        </p:nvSpPr>
        <p:spPr>
          <a:xfrm>
            <a:off x="205153" y="1094830"/>
            <a:ext cx="8733693" cy="56323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pan-</a:t>
            </a:r>
            <a:r>
              <a:rPr lang="es-ES" b="1" dirty="0">
                <a:solidFill>
                  <a:srgbClr val="002060"/>
                </a:solidFill>
              </a:rPr>
              <a:t>. (Del pref. gr. </a:t>
            </a:r>
            <a:r>
              <a:rPr lang="el-GR" b="1" dirty="0">
                <a:solidFill>
                  <a:srgbClr val="002060"/>
                </a:solidFill>
              </a:rPr>
              <a:t>παν-).</a:t>
            </a:r>
            <a:endParaRPr lang="es-ES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l-GR" b="1" dirty="0">
                <a:solidFill>
                  <a:srgbClr val="002060"/>
                </a:solidFill>
              </a:rPr>
              <a:t>1. </a:t>
            </a:r>
            <a:r>
              <a:rPr lang="es-ES" b="1" dirty="0" err="1">
                <a:solidFill>
                  <a:srgbClr val="002060"/>
                </a:solidFill>
              </a:rPr>
              <a:t>elem</a:t>
            </a:r>
            <a:r>
              <a:rPr lang="es-ES" b="1" dirty="0">
                <a:solidFill>
                  <a:srgbClr val="002060"/>
                </a:solidFill>
              </a:rPr>
              <a:t>. </a:t>
            </a:r>
            <a:r>
              <a:rPr lang="es-ES" b="1" dirty="0" err="1">
                <a:solidFill>
                  <a:srgbClr val="002060"/>
                </a:solidFill>
              </a:rPr>
              <a:t>compos</a:t>
            </a:r>
            <a:r>
              <a:rPr lang="es-ES" b="1" dirty="0">
                <a:solidFill>
                  <a:srgbClr val="002060"/>
                </a:solidFill>
              </a:rPr>
              <a:t>. Significa 'totalidad'. </a:t>
            </a:r>
            <a:r>
              <a:rPr lang="es-ES" b="1" i="1" dirty="0">
                <a:solidFill>
                  <a:srgbClr val="002060"/>
                </a:solidFill>
              </a:rPr>
              <a:t>Panteísmo</a:t>
            </a:r>
            <a:r>
              <a:rPr lang="es-ES" b="1" dirty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endParaRPr lang="es-ES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panacea</a:t>
            </a:r>
            <a:r>
              <a:rPr lang="es-ES" b="1" dirty="0">
                <a:solidFill>
                  <a:srgbClr val="002060"/>
                </a:solidFill>
              </a:rPr>
              <a:t>.  (Del lat. </a:t>
            </a:r>
            <a:r>
              <a:rPr lang="es-ES" b="1" cap="small" dirty="0" err="1">
                <a:solidFill>
                  <a:srgbClr val="002060"/>
                </a:solidFill>
              </a:rPr>
              <a:t>panacēa</a:t>
            </a:r>
            <a:r>
              <a:rPr lang="es-ES" b="1" dirty="0">
                <a:solidFill>
                  <a:srgbClr val="002060"/>
                </a:solidFill>
              </a:rPr>
              <a:t>, y este del gr. πα</a:t>
            </a:r>
            <a:r>
              <a:rPr lang="es-ES" b="1" dirty="0" err="1">
                <a:solidFill>
                  <a:srgbClr val="002060"/>
                </a:solidFill>
              </a:rPr>
              <a:t>νάκει</a:t>
            </a:r>
            <a:r>
              <a:rPr lang="es-ES" b="1" dirty="0">
                <a:solidFill>
                  <a:srgbClr val="002060"/>
                </a:solidFill>
              </a:rPr>
              <a:t>α). </a:t>
            </a: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Pancracio</a:t>
            </a:r>
            <a:r>
              <a:rPr lang="es-ES" b="1" dirty="0">
                <a:solidFill>
                  <a:srgbClr val="002060"/>
                </a:solidFill>
              </a:rPr>
              <a:t>. (Del lat. </a:t>
            </a:r>
            <a:r>
              <a:rPr lang="es-ES" b="1" cap="small" dirty="0" err="1">
                <a:solidFill>
                  <a:srgbClr val="002060"/>
                </a:solidFill>
              </a:rPr>
              <a:t>pancratĭum</a:t>
            </a:r>
            <a:r>
              <a:rPr lang="es-ES" b="1" dirty="0">
                <a:solidFill>
                  <a:srgbClr val="002060"/>
                </a:solidFill>
              </a:rPr>
              <a:t>, y este del gr. </a:t>
            </a:r>
            <a:r>
              <a:rPr lang="el-GR" b="1" dirty="0">
                <a:solidFill>
                  <a:srgbClr val="002060"/>
                </a:solidFill>
              </a:rPr>
              <a:t>Π</a:t>
            </a:r>
            <a:r>
              <a:rPr lang="es-ES" b="1" dirty="0">
                <a:solidFill>
                  <a:srgbClr val="002060"/>
                </a:solidFill>
              </a:rPr>
              <a:t>α</a:t>
            </a:r>
            <a:r>
              <a:rPr lang="es-ES" b="1" dirty="0" err="1">
                <a:solidFill>
                  <a:srgbClr val="002060"/>
                </a:solidFill>
              </a:rPr>
              <a:t>γκράτιον</a:t>
            </a:r>
            <a:r>
              <a:rPr lang="es-ES" b="1" dirty="0">
                <a:solidFill>
                  <a:srgbClr val="002060"/>
                </a:solidFill>
              </a:rPr>
              <a:t>: ‘todo poder’) </a:t>
            </a: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páncreas</a:t>
            </a:r>
            <a:r>
              <a:rPr lang="es-ES" b="1" dirty="0">
                <a:solidFill>
                  <a:srgbClr val="002060"/>
                </a:solidFill>
              </a:rPr>
              <a:t> (‘todo carne’).</a:t>
            </a: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Pandemia </a:t>
            </a:r>
            <a:r>
              <a:rPr lang="es-ES" b="1" dirty="0">
                <a:solidFill>
                  <a:srgbClr val="002060"/>
                </a:solidFill>
              </a:rPr>
              <a:t>(‘enfermedad de todo el pueblo’)</a:t>
            </a: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pandemónium</a:t>
            </a:r>
            <a:r>
              <a:rPr lang="es-ES" b="1" dirty="0">
                <a:solidFill>
                  <a:srgbClr val="002060"/>
                </a:solidFill>
              </a:rPr>
              <a:t>. (De pan- y el gr. δα</a:t>
            </a:r>
            <a:r>
              <a:rPr lang="es-ES" b="1" dirty="0" err="1">
                <a:solidFill>
                  <a:srgbClr val="002060"/>
                </a:solidFill>
              </a:rPr>
              <a:t>ιμόνιον</a:t>
            </a:r>
            <a:r>
              <a:rPr lang="es-ES" b="1" dirty="0">
                <a:solidFill>
                  <a:srgbClr val="002060"/>
                </a:solidFill>
              </a:rPr>
              <a:t>, ‘demonio’).</a:t>
            </a:r>
          </a:p>
          <a:p>
            <a:pPr>
              <a:defRPr/>
            </a:pPr>
            <a:r>
              <a:rPr lang="es-ES" b="1" dirty="0">
                <a:solidFill>
                  <a:srgbClr val="002060"/>
                </a:solidFill>
              </a:rPr>
              <a:t>1. m. Capital imaginaria del reino infernal. </a:t>
            </a:r>
          </a:p>
          <a:p>
            <a:pPr>
              <a:defRPr/>
            </a:pPr>
            <a:r>
              <a:rPr lang="es-ES" b="1" i="1" dirty="0">
                <a:solidFill>
                  <a:srgbClr val="002060"/>
                </a:solidFill>
              </a:rPr>
              <a:t>panegírico, ca</a:t>
            </a:r>
            <a:r>
              <a:rPr lang="es-ES" b="1" dirty="0">
                <a:solidFill>
                  <a:srgbClr val="002060"/>
                </a:solidFill>
              </a:rPr>
              <a:t>. (Del lat. </a:t>
            </a:r>
            <a:r>
              <a:rPr lang="es-ES" b="1" dirty="0" err="1">
                <a:solidFill>
                  <a:srgbClr val="002060"/>
                </a:solidFill>
              </a:rPr>
              <a:t>panegyrĭcus</a:t>
            </a:r>
            <a:r>
              <a:rPr lang="es-ES" b="1" dirty="0">
                <a:solidFill>
                  <a:srgbClr val="002060"/>
                </a:solidFill>
              </a:rPr>
              <a:t>, y este del gr. </a:t>
            </a:r>
            <a:r>
              <a:rPr lang="el-GR" b="1" dirty="0">
                <a:solidFill>
                  <a:srgbClr val="002060"/>
                </a:solidFill>
              </a:rPr>
              <a:t>Π</a:t>
            </a:r>
            <a:r>
              <a:rPr lang="es-ES" b="1" dirty="0">
                <a:solidFill>
                  <a:srgbClr val="002060"/>
                </a:solidFill>
              </a:rPr>
              <a:t>α</a:t>
            </a:r>
            <a:r>
              <a:rPr lang="es-ES" b="1" dirty="0" err="1">
                <a:solidFill>
                  <a:srgbClr val="002060"/>
                </a:solidFill>
              </a:rPr>
              <a:t>νηγυρικός</a:t>
            </a:r>
            <a:r>
              <a:rPr lang="es-ES" b="1" dirty="0">
                <a:solidFill>
                  <a:srgbClr val="002060"/>
                </a:solidFill>
              </a:rPr>
              <a:t>; ‘para toda la asamblea’).</a:t>
            </a: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Pandora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. (De Pandora, primera mujer según el mito griego, que abrió una caja que contenía todos los males y estos se derramaron sobre la tierra). </a:t>
            </a:r>
            <a:r>
              <a:rPr 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caja de ~.</a:t>
            </a: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  <a:highlight>
                  <a:srgbClr val="FFFF00"/>
                </a:highlight>
              </a:rPr>
              <a:t>pánfilo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. (Del lat. </a:t>
            </a:r>
            <a:r>
              <a:rPr lang="es-ES" b="1" cap="small" dirty="0" err="1">
                <a:solidFill>
                  <a:srgbClr val="002060"/>
                </a:solidFill>
                <a:highlight>
                  <a:srgbClr val="FFFF00"/>
                </a:highlight>
              </a:rPr>
              <a:t>Pamphĭlus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, n. p., y este del gr. π</a:t>
            </a:r>
            <a:r>
              <a:rPr lang="es-ES" b="1" dirty="0" err="1">
                <a:solidFill>
                  <a:srgbClr val="002060"/>
                </a:solidFill>
                <a:highlight>
                  <a:srgbClr val="FFFF00"/>
                </a:highlight>
              </a:rPr>
              <a:t>άμφιλος</a:t>
            </a:r>
            <a:r>
              <a:rPr lang="es-ES" b="1" dirty="0">
                <a:solidFill>
                  <a:srgbClr val="002060"/>
                </a:solidFill>
                <a:highlight>
                  <a:srgbClr val="FFFF00"/>
                </a:highlight>
              </a:rPr>
              <a:t>, ‘bondadoso’).</a:t>
            </a: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panteón</a:t>
            </a:r>
            <a:r>
              <a:rPr lang="es-ES" b="1" dirty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pantera</a:t>
            </a:r>
            <a:r>
              <a:rPr lang="es-ES" b="1" dirty="0">
                <a:solidFill>
                  <a:srgbClr val="002060"/>
                </a:solidFill>
              </a:rPr>
              <a:t>. (Del lat. </a:t>
            </a:r>
            <a:r>
              <a:rPr lang="es-ES" b="1" cap="small" dirty="0" err="1">
                <a:solidFill>
                  <a:srgbClr val="002060"/>
                </a:solidFill>
              </a:rPr>
              <a:t>panthēra</a:t>
            </a:r>
            <a:r>
              <a:rPr lang="es-ES" b="1" dirty="0">
                <a:solidFill>
                  <a:srgbClr val="002060"/>
                </a:solidFill>
              </a:rPr>
              <a:t>, y este del gr. π</a:t>
            </a:r>
            <a:r>
              <a:rPr lang="es-ES" b="1" dirty="0" err="1">
                <a:solidFill>
                  <a:srgbClr val="002060"/>
                </a:solidFill>
              </a:rPr>
              <a:t>άνθηρ</a:t>
            </a:r>
            <a:r>
              <a:rPr lang="es-ES" b="1" dirty="0">
                <a:solidFill>
                  <a:srgbClr val="002060"/>
                </a:solidFill>
              </a:rPr>
              <a:t>). </a:t>
            </a:r>
          </a:p>
          <a:p>
            <a:pPr>
              <a:defRPr/>
            </a:pPr>
            <a:endParaRPr lang="es-ES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panamericano.</a:t>
            </a: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panislamista.</a:t>
            </a:r>
          </a:p>
          <a:p>
            <a:pPr>
              <a:defRPr/>
            </a:pPr>
            <a:r>
              <a:rPr lang="es-ES" b="1" i="1" dirty="0">
                <a:solidFill>
                  <a:srgbClr val="990000"/>
                </a:solidFill>
              </a:rPr>
              <a:t>panhispánico. </a:t>
            </a: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5FAC0C44-2F18-4EBD-A5BC-0D8C48AFD7BC}"/>
              </a:ext>
            </a:extLst>
          </p:cNvPr>
          <p:cNvSpPr/>
          <p:nvPr/>
        </p:nvSpPr>
        <p:spPr>
          <a:xfrm>
            <a:off x="6819" y="0"/>
            <a:ext cx="5516735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>
                <a:solidFill>
                  <a:srgbClr val="990000"/>
                </a:solidFill>
              </a:rPr>
              <a:t>ETIMOLOGÍAS CURIOSAS: </a:t>
            </a:r>
          </a:p>
          <a:p>
            <a:pPr algn="ctr">
              <a:defRPr/>
            </a:pPr>
            <a:r>
              <a:rPr lang="es-ES" sz="2800" b="1">
                <a:solidFill>
                  <a:srgbClr val="990000"/>
                </a:solidFill>
              </a:rPr>
              <a:t>el prefijo pan-</a:t>
            </a:r>
          </a:p>
        </p:txBody>
      </p:sp>
      <p:sp>
        <p:nvSpPr>
          <p:cNvPr id="8" name="14 Marcador de número de diapositiva">
            <a:extLst>
              <a:ext uri="{FF2B5EF4-FFF2-40B4-BE49-F238E27FC236}">
                <a16:creationId xmlns:a16="http://schemas.microsoft.com/office/drawing/2014/main" id="{5FCA1C94-833A-4B90-BA93-2586D54B9A53}"/>
              </a:ext>
            </a:extLst>
          </p:cNvPr>
          <p:cNvSpPr txBox="1">
            <a:spLocks/>
          </p:cNvSpPr>
          <p:nvPr/>
        </p:nvSpPr>
        <p:spPr bwMode="auto">
          <a:xfrm>
            <a:off x="8244409" y="193675"/>
            <a:ext cx="74243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96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86E61014-AFC2-4703-8ACA-482FA5F5141B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B72E74A-45D2-43AC-BA88-800D74C88904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7" name="Picture 5" descr="universitas">
              <a:extLst>
                <a:ext uri="{FF2B5EF4-FFF2-40B4-BE49-F238E27FC236}">
                  <a16:creationId xmlns:a16="http://schemas.microsoft.com/office/drawing/2014/main" id="{CF9ACC5E-DEAA-4258-90D3-D906A7ED1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C70944C0-6893-45A0-A3FC-691A9AEB9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4" name="Text Box 7">
            <a:extLst>
              <a:ext uri="{FF2B5EF4-FFF2-40B4-BE49-F238E27FC236}">
                <a16:creationId xmlns:a16="http://schemas.microsoft.com/office/drawing/2014/main" id="{3552F8CC-8EAE-4AEF-B74F-459DFF94D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" y="1340768"/>
            <a:ext cx="7841384" cy="54006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s-ES" sz="2800" b="1" dirty="0">
              <a:solidFill>
                <a:srgbClr val="990000"/>
              </a:solidFill>
            </a:endParaRPr>
          </a:p>
          <a:p>
            <a:pPr eaLnBrk="1" hangingPunct="1">
              <a:defRPr/>
            </a:pPr>
            <a:r>
              <a:rPr lang="es-ES" sz="2800" b="1" i="1" dirty="0">
                <a:solidFill>
                  <a:srgbClr val="990000"/>
                </a:solidFill>
              </a:rPr>
              <a:t>facsímile</a:t>
            </a:r>
            <a:r>
              <a:rPr lang="es-ES" sz="2800" b="1" dirty="0">
                <a:solidFill>
                  <a:srgbClr val="002060"/>
                </a:solidFill>
              </a:rPr>
              <a:t>. (Del </a:t>
            </a:r>
            <a:r>
              <a:rPr lang="es-ES" sz="2800" b="1" dirty="0" err="1">
                <a:solidFill>
                  <a:srgbClr val="002060"/>
                </a:solidFill>
              </a:rPr>
              <a:t>fac</a:t>
            </a:r>
            <a:r>
              <a:rPr lang="es-ES" sz="2800" b="1" dirty="0">
                <a:solidFill>
                  <a:srgbClr val="002060"/>
                </a:solidFill>
              </a:rPr>
              <a:t>, </a:t>
            </a:r>
            <a:r>
              <a:rPr lang="es-ES" sz="2800" b="1" dirty="0" err="1">
                <a:solidFill>
                  <a:srgbClr val="002060"/>
                </a:solidFill>
              </a:rPr>
              <a:t>imper</a:t>
            </a:r>
            <a:r>
              <a:rPr lang="es-ES" sz="2800" b="1" dirty="0">
                <a:solidFill>
                  <a:srgbClr val="002060"/>
                </a:solidFill>
              </a:rPr>
              <a:t>. de </a:t>
            </a:r>
            <a:r>
              <a:rPr lang="es-ES" sz="2800" b="1" cap="small" dirty="0" err="1">
                <a:solidFill>
                  <a:srgbClr val="002060"/>
                </a:solidFill>
              </a:rPr>
              <a:t>facĕre</a:t>
            </a:r>
            <a:r>
              <a:rPr lang="es-ES" sz="2800" b="1" dirty="0">
                <a:solidFill>
                  <a:srgbClr val="002060"/>
                </a:solidFill>
              </a:rPr>
              <a:t>, ‘hacer’, y </a:t>
            </a:r>
            <a:r>
              <a:rPr lang="es-ES" sz="2800" b="1" cap="small" dirty="0" err="1">
                <a:solidFill>
                  <a:srgbClr val="002060"/>
                </a:solidFill>
              </a:rPr>
              <a:t>simĭle</a:t>
            </a:r>
            <a:r>
              <a:rPr lang="es-ES" sz="2800" b="1" dirty="0">
                <a:solidFill>
                  <a:srgbClr val="002060"/>
                </a:solidFill>
              </a:rPr>
              <a:t>, ‘semejante’).</a:t>
            </a:r>
          </a:p>
          <a:p>
            <a:pPr eaLnBrk="1" hangingPunct="1">
              <a:defRPr/>
            </a:pPr>
            <a:endParaRPr lang="es-ES" sz="2800" b="1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es-ES" sz="2800" b="1" i="1" dirty="0">
                <a:solidFill>
                  <a:srgbClr val="990000"/>
                </a:solidFill>
              </a:rPr>
              <a:t>lavabo</a:t>
            </a:r>
            <a:r>
              <a:rPr lang="es-ES" sz="2800" b="1" dirty="0">
                <a:solidFill>
                  <a:srgbClr val="002060"/>
                </a:solidFill>
              </a:rPr>
              <a:t>. (Del </a:t>
            </a:r>
            <a:r>
              <a:rPr lang="es-ES" sz="2800" b="1" cap="small" dirty="0" err="1">
                <a:solidFill>
                  <a:srgbClr val="002060"/>
                </a:solidFill>
              </a:rPr>
              <a:t>lavābo</a:t>
            </a:r>
            <a:r>
              <a:rPr lang="es-ES" sz="2800" b="1" dirty="0">
                <a:solidFill>
                  <a:srgbClr val="002060"/>
                </a:solidFill>
              </a:rPr>
              <a:t>, ‘lavaré’, 1.ª </a:t>
            </a:r>
            <a:r>
              <a:rPr lang="es-ES" sz="2800" b="1" dirty="0" err="1">
                <a:solidFill>
                  <a:srgbClr val="002060"/>
                </a:solidFill>
              </a:rPr>
              <a:t>pers</a:t>
            </a:r>
            <a:r>
              <a:rPr lang="es-ES" sz="2800" b="1" dirty="0">
                <a:solidFill>
                  <a:srgbClr val="002060"/>
                </a:solidFill>
              </a:rPr>
              <a:t>. de </a:t>
            </a:r>
            <a:r>
              <a:rPr lang="es-ES" sz="2800" b="1" dirty="0" err="1">
                <a:solidFill>
                  <a:srgbClr val="002060"/>
                </a:solidFill>
              </a:rPr>
              <a:t>sing</a:t>
            </a:r>
            <a:r>
              <a:rPr lang="es-ES" sz="2800" b="1" dirty="0">
                <a:solidFill>
                  <a:srgbClr val="002060"/>
                </a:solidFill>
              </a:rPr>
              <a:t>. del </a:t>
            </a:r>
            <a:r>
              <a:rPr lang="es-ES" sz="2800" b="1" dirty="0" err="1">
                <a:solidFill>
                  <a:srgbClr val="002060"/>
                </a:solidFill>
              </a:rPr>
              <a:t>fut</a:t>
            </a:r>
            <a:r>
              <a:rPr lang="es-ES" sz="2800" b="1" dirty="0">
                <a:solidFill>
                  <a:srgbClr val="002060"/>
                </a:solidFill>
              </a:rPr>
              <a:t>. </a:t>
            </a:r>
            <a:r>
              <a:rPr lang="es-ES" sz="2800" b="1" dirty="0" err="1">
                <a:solidFill>
                  <a:srgbClr val="002060"/>
                </a:solidFill>
              </a:rPr>
              <a:t>imperf</a:t>
            </a:r>
            <a:r>
              <a:rPr lang="es-ES" sz="2800" b="1" dirty="0">
                <a:solidFill>
                  <a:srgbClr val="002060"/>
                </a:solidFill>
              </a:rPr>
              <a:t>. de </a:t>
            </a:r>
            <a:r>
              <a:rPr lang="es-ES" sz="2800" b="1" dirty="0" err="1">
                <a:solidFill>
                  <a:srgbClr val="002060"/>
                </a:solidFill>
              </a:rPr>
              <a:t>indic</a:t>
            </a:r>
            <a:r>
              <a:rPr lang="es-ES" sz="2800" b="1" dirty="0">
                <a:solidFill>
                  <a:srgbClr val="002060"/>
                </a:solidFill>
              </a:rPr>
              <a:t>. de </a:t>
            </a:r>
            <a:r>
              <a:rPr lang="es-ES" sz="2800" b="1" cap="small" dirty="0" err="1">
                <a:solidFill>
                  <a:srgbClr val="002060"/>
                </a:solidFill>
              </a:rPr>
              <a:t>lavāre</a:t>
            </a:r>
            <a:r>
              <a:rPr lang="es-ES" sz="2800" b="1" dirty="0">
                <a:solidFill>
                  <a:srgbClr val="002060"/>
                </a:solidFill>
              </a:rPr>
              <a:t>).</a:t>
            </a:r>
          </a:p>
          <a:p>
            <a:pPr eaLnBrk="1" hangingPunct="1">
              <a:defRPr/>
            </a:pPr>
            <a:endParaRPr lang="es-ES" sz="2800" b="1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es-ES" sz="2800" b="1" i="1" dirty="0">
                <a:solidFill>
                  <a:srgbClr val="990000"/>
                </a:solidFill>
                <a:highlight>
                  <a:srgbClr val="FFFF00"/>
                </a:highlight>
              </a:rPr>
              <a:t>mariposa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. (De </a:t>
            </a:r>
            <a:r>
              <a:rPr lang="es-ES" sz="2800" b="1" i="1" dirty="0">
                <a:solidFill>
                  <a:srgbClr val="002060"/>
                </a:solidFill>
                <a:highlight>
                  <a:srgbClr val="FFFF00"/>
                </a:highlight>
              </a:rPr>
              <a:t>Mari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, </a:t>
            </a:r>
            <a:r>
              <a:rPr lang="es-ES" sz="28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apóc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. de </a:t>
            </a:r>
            <a:r>
              <a:rPr lang="es-ES" sz="2800" b="1" i="1" dirty="0">
                <a:solidFill>
                  <a:srgbClr val="002060"/>
                </a:solidFill>
                <a:highlight>
                  <a:srgbClr val="FFFF00"/>
                </a:highlight>
              </a:rPr>
              <a:t>María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, y  </a:t>
            </a:r>
            <a:r>
              <a:rPr lang="es-ES" sz="2800" b="1" i="1" dirty="0">
                <a:solidFill>
                  <a:srgbClr val="002060"/>
                </a:solidFill>
                <a:highlight>
                  <a:srgbClr val="FFFF00"/>
                </a:highlight>
              </a:rPr>
              <a:t>posa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, 2.ª </a:t>
            </a:r>
            <a:r>
              <a:rPr lang="es-ES" sz="28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pers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. de </a:t>
            </a:r>
            <a:r>
              <a:rPr lang="es-ES" sz="28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sing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. del </a:t>
            </a:r>
            <a:r>
              <a:rPr lang="es-ES" sz="28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imper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. de </a:t>
            </a:r>
            <a:r>
              <a:rPr lang="es-ES" sz="2800" b="1" i="1" dirty="0">
                <a:solidFill>
                  <a:srgbClr val="002060"/>
                </a:solidFill>
                <a:highlight>
                  <a:srgbClr val="FFFF00"/>
                </a:highlight>
              </a:rPr>
              <a:t>posar</a:t>
            </a:r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).</a:t>
            </a:r>
          </a:p>
          <a:p>
            <a:pPr eaLnBrk="1" hangingPunct="1">
              <a:defRPr/>
            </a:pPr>
            <a:endParaRPr lang="es-ES" sz="2800" b="1" i="1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es-ES" sz="2800" b="1" i="1" dirty="0">
                <a:solidFill>
                  <a:srgbClr val="990000"/>
                </a:solidFill>
              </a:rPr>
              <a:t>mate</a:t>
            </a:r>
            <a:r>
              <a:rPr lang="es-ES" sz="2800" b="1" i="1" baseline="30000" dirty="0">
                <a:solidFill>
                  <a:srgbClr val="990000"/>
                </a:solidFill>
              </a:rPr>
              <a:t>2</a:t>
            </a:r>
            <a:r>
              <a:rPr lang="es-ES" sz="2800" b="1" dirty="0">
                <a:solidFill>
                  <a:srgbClr val="002060"/>
                </a:solidFill>
              </a:rPr>
              <a:t>. (</a:t>
            </a:r>
            <a:r>
              <a:rPr lang="es-ES" sz="2800" b="1" dirty="0" err="1">
                <a:solidFill>
                  <a:srgbClr val="002060"/>
                </a:solidFill>
              </a:rPr>
              <a:t>Acort</a:t>
            </a:r>
            <a:r>
              <a:rPr lang="es-ES" sz="2800" b="1" dirty="0">
                <a:solidFill>
                  <a:srgbClr val="002060"/>
                </a:solidFill>
              </a:rPr>
              <a:t>. de </a:t>
            </a:r>
            <a:r>
              <a:rPr lang="es-ES" sz="2800" b="1" i="1" dirty="0">
                <a:solidFill>
                  <a:srgbClr val="002060"/>
                </a:solidFill>
              </a:rPr>
              <a:t>jaque mate</a:t>
            </a:r>
            <a:r>
              <a:rPr lang="es-ES" sz="2800" b="1" dirty="0">
                <a:solidFill>
                  <a:srgbClr val="002060"/>
                </a:solidFill>
              </a:rPr>
              <a:t>, y este del </a:t>
            </a:r>
            <a:r>
              <a:rPr lang="es-ES" sz="2800" b="1" dirty="0" err="1">
                <a:solidFill>
                  <a:srgbClr val="002060"/>
                </a:solidFill>
              </a:rPr>
              <a:t>ár</a:t>
            </a:r>
            <a:r>
              <a:rPr lang="es-ES" sz="2800" b="1" dirty="0">
                <a:solidFill>
                  <a:srgbClr val="002060"/>
                </a:solidFill>
              </a:rPr>
              <a:t>. </a:t>
            </a:r>
            <a:r>
              <a:rPr lang="es-ES" sz="2800" b="1" i="1" dirty="0" err="1">
                <a:solidFill>
                  <a:srgbClr val="002060"/>
                </a:solidFill>
              </a:rPr>
              <a:t>aššāh</a:t>
            </a:r>
            <a:r>
              <a:rPr lang="es-ES" sz="2800" b="1" i="1" dirty="0">
                <a:solidFill>
                  <a:srgbClr val="002060"/>
                </a:solidFill>
              </a:rPr>
              <a:t> </a:t>
            </a:r>
            <a:r>
              <a:rPr lang="es-ES" sz="2800" b="1" i="1" dirty="0" err="1">
                <a:solidFill>
                  <a:srgbClr val="002060"/>
                </a:solidFill>
              </a:rPr>
              <a:t>māt</a:t>
            </a:r>
            <a:r>
              <a:rPr lang="es-ES" sz="2800" b="1" dirty="0">
                <a:solidFill>
                  <a:srgbClr val="002060"/>
                </a:solidFill>
              </a:rPr>
              <a:t>, ‘el rey ha muerto’).</a:t>
            </a:r>
          </a:p>
          <a:p>
            <a:pPr eaLnBrk="1" hangingPunct="1">
              <a:defRPr/>
            </a:pPr>
            <a:endParaRPr lang="es-ES" sz="2800" b="1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8" name="10 Rectángulo">
            <a:extLst>
              <a:ext uri="{FF2B5EF4-FFF2-40B4-BE49-F238E27FC236}">
                <a16:creationId xmlns:a16="http://schemas.microsoft.com/office/drawing/2014/main" id="{DBEEB99A-AFEA-4E75-B690-CA280D672C25}"/>
              </a:ext>
            </a:extLst>
          </p:cNvPr>
          <p:cNvSpPr/>
          <p:nvPr/>
        </p:nvSpPr>
        <p:spPr>
          <a:xfrm>
            <a:off x="207393" y="187866"/>
            <a:ext cx="7676975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>
                <a:solidFill>
                  <a:srgbClr val="990000"/>
                </a:solidFill>
              </a:rPr>
              <a:t>ETIMOLOGÍAS CURIOSAS: </a:t>
            </a:r>
          </a:p>
          <a:p>
            <a:pPr algn="ctr">
              <a:defRPr/>
            </a:pPr>
            <a:r>
              <a:rPr lang="es-ES" sz="2800" b="1">
                <a:solidFill>
                  <a:srgbClr val="990000"/>
                </a:solidFill>
              </a:rPr>
              <a:t>verbos escondidos</a:t>
            </a:r>
          </a:p>
        </p:txBody>
      </p:sp>
      <p:sp>
        <p:nvSpPr>
          <p:cNvPr id="9" name="14 Marcador de número de diapositiva">
            <a:extLst>
              <a:ext uri="{FF2B5EF4-FFF2-40B4-BE49-F238E27FC236}">
                <a16:creationId xmlns:a16="http://schemas.microsoft.com/office/drawing/2014/main" id="{D966E900-9805-45F2-AF89-B5EB82F72B8E}"/>
              </a:ext>
            </a:extLst>
          </p:cNvPr>
          <p:cNvSpPr txBox="1">
            <a:spLocks/>
          </p:cNvSpPr>
          <p:nvPr/>
        </p:nvSpPr>
        <p:spPr bwMode="auto">
          <a:xfrm>
            <a:off x="8244409" y="193675"/>
            <a:ext cx="74243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153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>
            <a:extLst>
              <a:ext uri="{FF2B5EF4-FFF2-40B4-BE49-F238E27FC236}">
                <a16:creationId xmlns:a16="http://schemas.microsoft.com/office/drawing/2014/main" id="{F31E056A-6FD6-44B8-AEDE-F88E19CB7DA1}"/>
              </a:ext>
            </a:extLst>
          </p:cNvPr>
          <p:cNvSpPr/>
          <p:nvPr/>
        </p:nvSpPr>
        <p:spPr>
          <a:xfrm>
            <a:off x="239551" y="253830"/>
            <a:ext cx="5988633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>
                <a:solidFill>
                  <a:srgbClr val="002060"/>
                </a:solidFill>
              </a:rPr>
              <a:t>EL INGLÉS “LATINIZANTE”  ¿65%?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FAC9377-D61B-400F-8315-C4CCE1F55632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CC59916-A0F0-491D-ACC5-8185C71D7D3C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6" name="Picture 5" descr="universitas">
              <a:extLst>
                <a:ext uri="{FF2B5EF4-FFF2-40B4-BE49-F238E27FC236}">
                  <a16:creationId xmlns:a16="http://schemas.microsoft.com/office/drawing/2014/main" id="{7D749F80-BB25-4B75-ADCD-C48434363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2BC015B-B146-4583-8E17-886737854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0" name="12 Rectángulo">
            <a:extLst>
              <a:ext uri="{FF2B5EF4-FFF2-40B4-BE49-F238E27FC236}">
                <a16:creationId xmlns:a16="http://schemas.microsoft.com/office/drawing/2014/main" id="{CD0914A6-E719-7347-8831-E537C107984D}"/>
              </a:ext>
            </a:extLst>
          </p:cNvPr>
          <p:cNvSpPr/>
          <p:nvPr/>
        </p:nvSpPr>
        <p:spPr>
          <a:xfrm>
            <a:off x="5756848" y="5434028"/>
            <a:ext cx="2440193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err="1">
                <a:solidFill>
                  <a:srgbClr val="002060"/>
                </a:solidFill>
              </a:rPr>
              <a:t>alumni</a:t>
            </a:r>
            <a:endParaRPr lang="es-ES" sz="2800" b="1">
              <a:solidFill>
                <a:srgbClr val="002060"/>
              </a:solidFill>
            </a:endParaRPr>
          </a:p>
        </p:txBody>
      </p:sp>
      <p:sp>
        <p:nvSpPr>
          <p:cNvPr id="18" name="12 Rectángulo">
            <a:extLst>
              <a:ext uri="{FF2B5EF4-FFF2-40B4-BE49-F238E27FC236}">
                <a16:creationId xmlns:a16="http://schemas.microsoft.com/office/drawing/2014/main" id="{A46A57A6-092B-E645-A94B-B4D57DCDAF1D}"/>
              </a:ext>
            </a:extLst>
          </p:cNvPr>
          <p:cNvSpPr/>
          <p:nvPr/>
        </p:nvSpPr>
        <p:spPr>
          <a:xfrm>
            <a:off x="4788024" y="740812"/>
            <a:ext cx="1937648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err="1">
                <a:solidFill>
                  <a:srgbClr val="002060"/>
                </a:solidFill>
              </a:rPr>
              <a:t>exhausted</a:t>
            </a:r>
            <a:endParaRPr lang="es-ES" sz="2400" b="1">
              <a:solidFill>
                <a:srgbClr val="002060"/>
              </a:solidFill>
            </a:endParaRPr>
          </a:p>
        </p:txBody>
      </p:sp>
      <p:sp>
        <p:nvSpPr>
          <p:cNvPr id="12" name="12 Rectángulo">
            <a:extLst>
              <a:ext uri="{FF2B5EF4-FFF2-40B4-BE49-F238E27FC236}">
                <a16:creationId xmlns:a16="http://schemas.microsoft.com/office/drawing/2014/main" id="{FAD36FBF-6792-418F-90D2-9BF3587C2123}"/>
              </a:ext>
            </a:extLst>
          </p:cNvPr>
          <p:cNvSpPr/>
          <p:nvPr/>
        </p:nvSpPr>
        <p:spPr>
          <a:xfrm>
            <a:off x="2927072" y="4972363"/>
            <a:ext cx="2026432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err="1">
                <a:solidFill>
                  <a:srgbClr val="002060"/>
                </a:solidFill>
              </a:rPr>
              <a:t>constantly</a:t>
            </a:r>
            <a:endParaRPr lang="es-ES" sz="2400" b="1">
              <a:solidFill>
                <a:srgbClr val="002060"/>
              </a:solidFill>
            </a:endParaRPr>
          </a:p>
        </p:txBody>
      </p:sp>
      <p:sp>
        <p:nvSpPr>
          <p:cNvPr id="14" name="12 Rectángulo">
            <a:extLst>
              <a:ext uri="{FF2B5EF4-FFF2-40B4-BE49-F238E27FC236}">
                <a16:creationId xmlns:a16="http://schemas.microsoft.com/office/drawing/2014/main" id="{FB47D3F0-CE85-48BD-85F9-95F0781CC612}"/>
              </a:ext>
            </a:extLst>
          </p:cNvPr>
          <p:cNvSpPr/>
          <p:nvPr/>
        </p:nvSpPr>
        <p:spPr>
          <a:xfrm>
            <a:off x="6086834" y="1415068"/>
            <a:ext cx="2435136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err="1">
                <a:solidFill>
                  <a:srgbClr val="002060"/>
                </a:solidFill>
              </a:rPr>
              <a:t>e.g</a:t>
            </a:r>
            <a:r>
              <a:rPr lang="es-ES" sz="2400" b="1">
                <a:solidFill>
                  <a:srgbClr val="002060"/>
                </a:solidFill>
              </a:rPr>
              <a:t>.</a:t>
            </a:r>
          </a:p>
          <a:p>
            <a:pPr algn="ctr">
              <a:defRPr/>
            </a:pPr>
            <a:r>
              <a:rPr lang="es-ES" sz="2400" b="1" err="1">
                <a:solidFill>
                  <a:srgbClr val="002060"/>
                </a:solidFill>
              </a:rPr>
              <a:t>exempli</a:t>
            </a:r>
            <a:r>
              <a:rPr lang="es-ES" sz="2400" b="1">
                <a:solidFill>
                  <a:srgbClr val="002060"/>
                </a:solidFill>
              </a:rPr>
              <a:t> gratia</a:t>
            </a:r>
          </a:p>
        </p:txBody>
      </p:sp>
      <p:sp>
        <p:nvSpPr>
          <p:cNvPr id="19" name="12 Rectángulo">
            <a:extLst>
              <a:ext uri="{FF2B5EF4-FFF2-40B4-BE49-F238E27FC236}">
                <a16:creationId xmlns:a16="http://schemas.microsoft.com/office/drawing/2014/main" id="{3E2C3EC4-C361-480B-AC94-15B6E63CCB63}"/>
              </a:ext>
            </a:extLst>
          </p:cNvPr>
          <p:cNvSpPr/>
          <p:nvPr/>
        </p:nvSpPr>
        <p:spPr>
          <a:xfrm>
            <a:off x="4869266" y="2505421"/>
            <a:ext cx="2646983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err="1">
                <a:solidFill>
                  <a:srgbClr val="002060"/>
                </a:solidFill>
              </a:rPr>
              <a:t>delete</a:t>
            </a:r>
            <a:r>
              <a:rPr lang="es-ES" sz="2400" b="1">
                <a:solidFill>
                  <a:srgbClr val="002060"/>
                </a:solidFill>
              </a:rPr>
              <a:t> (tecla </a:t>
            </a:r>
            <a:r>
              <a:rPr lang="es-ES" sz="2400" b="1" i="1">
                <a:solidFill>
                  <a:srgbClr val="002060"/>
                </a:solidFill>
              </a:rPr>
              <a:t>del</a:t>
            </a:r>
            <a:r>
              <a:rPr lang="es-ES" sz="2400" b="1">
                <a:solidFill>
                  <a:srgbClr val="002060"/>
                </a:solidFill>
              </a:rPr>
              <a:t>)</a:t>
            </a:r>
          </a:p>
          <a:p>
            <a:pPr algn="ctr">
              <a:defRPr/>
            </a:pPr>
            <a:r>
              <a:rPr lang="es-ES" sz="2400" b="1" err="1">
                <a:solidFill>
                  <a:srgbClr val="C00000"/>
                </a:solidFill>
              </a:rPr>
              <a:t>delere</a:t>
            </a:r>
            <a:endParaRPr lang="es-ES" sz="2400" b="1">
              <a:solidFill>
                <a:srgbClr val="C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13A09E-14A2-435B-9BFD-1493A356E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70" y="796821"/>
            <a:ext cx="4452874" cy="3892142"/>
          </a:xfrm>
          <a:prstGeom prst="rect">
            <a:avLst/>
          </a:prstGeom>
        </p:spPr>
      </p:pic>
      <p:sp>
        <p:nvSpPr>
          <p:cNvPr id="20" name="12 Rectángulo">
            <a:extLst>
              <a:ext uri="{FF2B5EF4-FFF2-40B4-BE49-F238E27FC236}">
                <a16:creationId xmlns:a16="http://schemas.microsoft.com/office/drawing/2014/main" id="{10CEFE48-3A53-4FA7-908A-86AD38E85139}"/>
              </a:ext>
            </a:extLst>
          </p:cNvPr>
          <p:cNvSpPr/>
          <p:nvPr/>
        </p:nvSpPr>
        <p:spPr>
          <a:xfrm>
            <a:off x="618128" y="5082104"/>
            <a:ext cx="150560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err="1">
                <a:solidFill>
                  <a:srgbClr val="002060"/>
                </a:solidFill>
              </a:rPr>
              <a:t>actually</a:t>
            </a:r>
            <a:endParaRPr lang="es-ES" sz="2400" b="1">
              <a:solidFill>
                <a:srgbClr val="002060"/>
              </a:solidFill>
            </a:endParaRPr>
          </a:p>
        </p:txBody>
      </p:sp>
      <p:sp>
        <p:nvSpPr>
          <p:cNvPr id="21" name="12 Rectángulo">
            <a:extLst>
              <a:ext uri="{FF2B5EF4-FFF2-40B4-BE49-F238E27FC236}">
                <a16:creationId xmlns:a16="http://schemas.microsoft.com/office/drawing/2014/main" id="{A4CEC356-F8B7-41E8-B665-775F0DC9707E}"/>
              </a:ext>
            </a:extLst>
          </p:cNvPr>
          <p:cNvSpPr/>
          <p:nvPr/>
        </p:nvSpPr>
        <p:spPr>
          <a:xfrm>
            <a:off x="1691680" y="5812433"/>
            <a:ext cx="1075249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err="1">
                <a:solidFill>
                  <a:srgbClr val="002060"/>
                </a:solidFill>
              </a:rPr>
              <a:t>policy</a:t>
            </a:r>
            <a:endParaRPr lang="es-ES" sz="2400" b="1">
              <a:solidFill>
                <a:srgbClr val="00206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9D347E88-D37C-4ACA-8680-D4DEA63E3763}"/>
              </a:ext>
            </a:extLst>
          </p:cNvPr>
          <p:cNvSpPr/>
          <p:nvPr/>
        </p:nvSpPr>
        <p:spPr>
          <a:xfrm>
            <a:off x="5076056" y="3704014"/>
            <a:ext cx="2440193" cy="9541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err="1">
                <a:solidFill>
                  <a:srgbClr val="002060"/>
                </a:solidFill>
              </a:rPr>
              <a:t>exit</a:t>
            </a:r>
            <a:r>
              <a:rPr lang="es-ES" sz="2800" b="1">
                <a:solidFill>
                  <a:srgbClr val="002060"/>
                </a:solidFill>
              </a:rPr>
              <a:t> </a:t>
            </a:r>
          </a:p>
          <a:p>
            <a:pPr algn="ctr">
              <a:defRPr/>
            </a:pPr>
            <a:r>
              <a:rPr lang="es-ES" sz="2800" b="1">
                <a:solidFill>
                  <a:srgbClr val="C00000"/>
                </a:solidFill>
              </a:rPr>
              <a:t>exitus / ejido</a:t>
            </a:r>
          </a:p>
        </p:txBody>
      </p:sp>
      <p:sp>
        <p:nvSpPr>
          <p:cNvPr id="23" name="14 Marcador de número de diapositiva">
            <a:extLst>
              <a:ext uri="{FF2B5EF4-FFF2-40B4-BE49-F238E27FC236}">
                <a16:creationId xmlns:a16="http://schemas.microsoft.com/office/drawing/2014/main" id="{C17EA002-9CEE-4F7F-802D-9FD63E4368F9}"/>
              </a:ext>
            </a:extLst>
          </p:cNvPr>
          <p:cNvSpPr txBox="1">
            <a:spLocks/>
          </p:cNvSpPr>
          <p:nvPr/>
        </p:nvSpPr>
        <p:spPr bwMode="auto">
          <a:xfrm>
            <a:off x="8244409" y="193675"/>
            <a:ext cx="74243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37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FAC9377-D61B-400F-8315-C4CCE1F55632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CC59916-A0F0-491D-ACC5-8185C71D7D3C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6" name="Picture 5" descr="universitas">
              <a:extLst>
                <a:ext uri="{FF2B5EF4-FFF2-40B4-BE49-F238E27FC236}">
                  <a16:creationId xmlns:a16="http://schemas.microsoft.com/office/drawing/2014/main" id="{7D749F80-BB25-4B75-ADCD-C48434363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2BC015B-B146-4583-8E17-886737854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4730A70A-51EC-4DED-8CAF-ACDD840EE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52736"/>
            <a:ext cx="9144000" cy="3904841"/>
          </a:xfrm>
          <a:prstGeom prst="rect">
            <a:avLst/>
          </a:prstGeom>
        </p:spPr>
      </p:pic>
      <p:sp>
        <p:nvSpPr>
          <p:cNvPr id="7" name="14 Marcador de número de diapositiva">
            <a:extLst>
              <a:ext uri="{FF2B5EF4-FFF2-40B4-BE49-F238E27FC236}">
                <a16:creationId xmlns:a16="http://schemas.microsoft.com/office/drawing/2014/main" id="{7D53037E-64C9-4593-860C-93BBD1C3F456}"/>
              </a:ext>
            </a:extLst>
          </p:cNvPr>
          <p:cNvSpPr txBox="1">
            <a:spLocks/>
          </p:cNvSpPr>
          <p:nvPr/>
        </p:nvSpPr>
        <p:spPr bwMode="auto">
          <a:xfrm>
            <a:off x="8244409" y="193675"/>
            <a:ext cx="74243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249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4 Marcador de número de diapositiva">
            <a:extLst>
              <a:ext uri="{FF2B5EF4-FFF2-40B4-BE49-F238E27FC236}">
                <a16:creationId xmlns:a16="http://schemas.microsoft.com/office/drawing/2014/main" id="{EF2277FB-7839-4634-9B52-0078AB175C9F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53DD72B-BB89-41B4-BBF3-33775B4AA8C9}"/>
              </a:ext>
            </a:extLst>
          </p:cNvPr>
          <p:cNvSpPr txBox="1"/>
          <p:nvPr/>
        </p:nvSpPr>
        <p:spPr>
          <a:xfrm>
            <a:off x="431668" y="548680"/>
            <a:ext cx="8070031" cy="5016758"/>
          </a:xfrm>
          <a:prstGeom prst="rect">
            <a:avLst/>
          </a:prstGeom>
          <a:solidFill>
            <a:schemeClr val="bg1"/>
          </a:solidFill>
          <a:ln>
            <a:solidFill>
              <a:srgbClr val="0021D6"/>
            </a:solidFill>
          </a:ln>
        </p:spPr>
        <p:txBody>
          <a:bodyPr wrap="square" rtlCol="0" anchor="t">
            <a:spAutoFit/>
          </a:bodyPr>
          <a:lstStyle/>
          <a:p>
            <a:pPr algn="just"/>
            <a:endParaRPr lang="es-ES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r>
              <a:rPr lang="es-ES" sz="3200" b="1" dirty="0">
                <a:solidFill>
                  <a:srgbClr val="002060"/>
                </a:solidFill>
                <a:latin typeface="Garamond"/>
                <a:cs typeface="Arial"/>
              </a:rPr>
              <a:t>Las </a:t>
            </a:r>
            <a:r>
              <a:rPr lang="es-ES" sz="3200" b="1" dirty="0" err="1">
                <a:solidFill>
                  <a:srgbClr val="002060"/>
                </a:solidFill>
                <a:latin typeface="Garamond"/>
                <a:cs typeface="Arial"/>
              </a:rPr>
              <a:t>semipalabras</a:t>
            </a:r>
            <a:r>
              <a:rPr lang="es-ES" sz="3200" b="1" dirty="0">
                <a:solidFill>
                  <a:srgbClr val="002060"/>
                </a:solidFill>
                <a:latin typeface="Garamond"/>
                <a:cs typeface="Arial"/>
              </a:rPr>
              <a:t>: </a:t>
            </a:r>
            <a:r>
              <a:rPr lang="es-ES" sz="3200" b="1" i="1" dirty="0">
                <a:solidFill>
                  <a:srgbClr val="002060"/>
                </a:solidFill>
                <a:latin typeface="Garamond"/>
                <a:cs typeface="Arial"/>
              </a:rPr>
              <a:t>filias</a:t>
            </a:r>
            <a:r>
              <a:rPr lang="es-ES" sz="3200" b="1" dirty="0">
                <a:solidFill>
                  <a:srgbClr val="002060"/>
                </a:solidFill>
                <a:latin typeface="Garamond"/>
                <a:cs typeface="Arial"/>
              </a:rPr>
              <a:t>, </a:t>
            </a:r>
            <a:r>
              <a:rPr lang="es-ES" sz="3200" b="1" i="1" dirty="0">
                <a:solidFill>
                  <a:srgbClr val="002060"/>
                </a:solidFill>
                <a:latin typeface="Garamond"/>
                <a:cs typeface="Arial"/>
              </a:rPr>
              <a:t>fobias, </a:t>
            </a:r>
            <a:r>
              <a:rPr lang="es-ES" sz="3200" b="1" i="1" dirty="0" err="1">
                <a:solidFill>
                  <a:srgbClr val="002060"/>
                </a:solidFill>
                <a:latin typeface="Garamond"/>
                <a:cs typeface="Arial"/>
              </a:rPr>
              <a:t>mancias</a:t>
            </a:r>
            <a:r>
              <a:rPr lang="es-ES" sz="3200" b="1" i="1" dirty="0">
                <a:solidFill>
                  <a:srgbClr val="002060"/>
                </a:solidFill>
                <a:latin typeface="Garamond"/>
                <a:cs typeface="Arial"/>
              </a:rPr>
              <a:t> </a:t>
            </a:r>
            <a:r>
              <a:rPr lang="es-ES" sz="3200" b="1" dirty="0">
                <a:solidFill>
                  <a:srgbClr val="002060"/>
                </a:solidFill>
                <a:latin typeface="Garamond"/>
                <a:cs typeface="Arial"/>
              </a:rPr>
              <a:t>y</a:t>
            </a:r>
            <a:r>
              <a:rPr lang="es-ES" sz="3200" b="1" i="1" dirty="0">
                <a:solidFill>
                  <a:srgbClr val="002060"/>
                </a:solidFill>
                <a:latin typeface="Garamond"/>
                <a:cs typeface="Arial"/>
              </a:rPr>
              <a:t> algias</a:t>
            </a:r>
          </a:p>
          <a:p>
            <a:pPr algn="just"/>
            <a:endParaRPr lang="es-ES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r>
              <a:rPr lang="es-ES" sz="3200" b="1" dirty="0">
                <a:solidFill>
                  <a:srgbClr val="002060"/>
                </a:solidFill>
                <a:latin typeface="Garamond"/>
                <a:cs typeface="Arial"/>
              </a:rPr>
              <a:t>Etimologías curiosas </a:t>
            </a:r>
            <a:endParaRPr lang="es-ES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es-ES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El inglés “latinizante”</a:t>
            </a:r>
          </a:p>
          <a:p>
            <a:pPr algn="just"/>
            <a:endParaRPr lang="es-ES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r>
              <a:rPr lang="es-ES" sz="32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Diccionario avanzado </a:t>
            </a:r>
            <a:r>
              <a:rPr lang="es-E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(Enclave. RAE).</a:t>
            </a:r>
          </a:p>
          <a:p>
            <a:pPr algn="just"/>
            <a:endParaRPr lang="es-ES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14C7CC0-25DC-4B41-9620-27BC497137BF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77629CE-86E4-4895-8ACD-990432BE7493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3" name="Picture 5" descr="universitas">
              <a:extLst>
                <a:ext uri="{FF2B5EF4-FFF2-40B4-BE49-F238E27FC236}">
                  <a16:creationId xmlns:a16="http://schemas.microsoft.com/office/drawing/2014/main" id="{53562EFC-EF60-46EF-A78E-B1DC0C091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E2D3C8A-CD1C-42A8-BD39-1CD4E79C2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02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universitas">
            <a:extLst>
              <a:ext uri="{FF2B5EF4-FFF2-40B4-BE49-F238E27FC236}">
                <a16:creationId xmlns:a16="http://schemas.microsoft.com/office/drawing/2014/main" id="{76F7ECDA-D644-4AE1-90EF-D8B7F4896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" y="0"/>
            <a:ext cx="1543881" cy="1163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Usal">
            <a:hlinkClick r:id="rId4"/>
            <a:extLst>
              <a:ext uri="{FF2B5EF4-FFF2-40B4-BE49-F238E27FC236}">
                <a16:creationId xmlns:a16="http://schemas.microsoft.com/office/drawing/2014/main" id="{B296222F-C793-4BB1-B1C5-805DC378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192" y="-13814"/>
            <a:ext cx="2636870" cy="1163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183B8A4F-60B3-4F13-9C21-6EB5627BA943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70D03FB-983A-4FA7-8DCC-7F5482206D92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8" name="Picture 5" descr="universitas">
              <a:extLst>
                <a:ext uri="{FF2B5EF4-FFF2-40B4-BE49-F238E27FC236}">
                  <a16:creationId xmlns:a16="http://schemas.microsoft.com/office/drawing/2014/main" id="{F1282936-DBE4-468E-8E09-911D3D098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E05E41C-4CFD-4B5B-8B5C-732A86534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1" name="13 Rectángulo">
            <a:extLst>
              <a:ext uri="{FF2B5EF4-FFF2-40B4-BE49-F238E27FC236}">
                <a16:creationId xmlns:a16="http://schemas.microsoft.com/office/drawing/2014/main" id="{7E7F9843-C496-4E5C-AC8D-F02DE9F538F1}"/>
              </a:ext>
            </a:extLst>
          </p:cNvPr>
          <p:cNvSpPr/>
          <p:nvPr/>
        </p:nvSpPr>
        <p:spPr>
          <a:xfrm>
            <a:off x="2286243" y="69850"/>
            <a:ext cx="3441700" cy="12001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>
                <a:solidFill>
                  <a:srgbClr val="990000"/>
                </a:solidFill>
              </a:rPr>
              <a:t>FILIAS Y FOBIAS</a:t>
            </a:r>
          </a:p>
          <a:p>
            <a:pPr algn="ctr">
              <a:defRPr/>
            </a:pPr>
            <a:r>
              <a:rPr lang="es-ES" b="1">
                <a:solidFill>
                  <a:srgbClr val="002060"/>
                </a:solidFill>
              </a:rPr>
              <a:t>(tecnicismos </a:t>
            </a:r>
            <a:r>
              <a:rPr lang="es-ES" b="1">
                <a:solidFill>
                  <a:srgbClr val="990000"/>
                </a:solidFill>
              </a:rPr>
              <a:t>Psiquiatría</a:t>
            </a:r>
            <a:r>
              <a:rPr lang="es-ES" b="1">
                <a:solidFill>
                  <a:srgbClr val="002060"/>
                </a:solidFill>
              </a:rPr>
              <a:t>)</a:t>
            </a:r>
          </a:p>
          <a:p>
            <a:pPr>
              <a:defRPr/>
            </a:pPr>
            <a:r>
              <a:rPr lang="es-ES" b="1" i="1">
                <a:solidFill>
                  <a:srgbClr val="990000"/>
                </a:solidFill>
              </a:rPr>
              <a:t>filia-</a:t>
            </a:r>
            <a:r>
              <a:rPr lang="es-ES" b="1">
                <a:solidFill>
                  <a:srgbClr val="002060"/>
                </a:solidFill>
              </a:rPr>
              <a:t> (17): </a:t>
            </a:r>
            <a:r>
              <a:rPr lang="es-ES" b="1" err="1">
                <a:solidFill>
                  <a:srgbClr val="002060"/>
                </a:solidFill>
              </a:rPr>
              <a:t>sust</a:t>
            </a:r>
            <a:r>
              <a:rPr lang="es-ES" b="1">
                <a:solidFill>
                  <a:srgbClr val="002060"/>
                </a:solidFill>
              </a:rPr>
              <a:t>. Y sufijoide.</a:t>
            </a:r>
          </a:p>
          <a:p>
            <a:pPr>
              <a:defRPr/>
            </a:pPr>
            <a:r>
              <a:rPr lang="es-ES" b="1" i="1">
                <a:solidFill>
                  <a:srgbClr val="990000"/>
                </a:solidFill>
              </a:rPr>
              <a:t>fobia-</a:t>
            </a:r>
            <a:r>
              <a:rPr lang="es-ES" b="1">
                <a:solidFill>
                  <a:srgbClr val="002060"/>
                </a:solidFill>
              </a:rPr>
              <a:t> (19): </a:t>
            </a:r>
            <a:r>
              <a:rPr lang="es-ES" b="1" err="1">
                <a:solidFill>
                  <a:srgbClr val="002060"/>
                </a:solidFill>
              </a:rPr>
              <a:t>sust</a:t>
            </a:r>
            <a:r>
              <a:rPr lang="es-ES" b="1">
                <a:solidFill>
                  <a:srgbClr val="002060"/>
                </a:solidFill>
              </a:rPr>
              <a:t>., no sufijoide.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22D2E22-006C-4150-95AB-4DB03C40E9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292" y="1163325"/>
            <a:ext cx="1609725" cy="50101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664ACEB-DF5D-4AEE-AC99-282A345ED4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2370" y="0"/>
            <a:ext cx="174931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85CBB8-0B3B-4285-997D-9FA20A699EA9}"/>
              </a:ext>
            </a:extLst>
          </p:cNvPr>
          <p:cNvSpPr txBox="1"/>
          <p:nvPr/>
        </p:nvSpPr>
        <p:spPr>
          <a:xfrm>
            <a:off x="1814645" y="1336792"/>
            <a:ext cx="4707725" cy="120032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1" err="1">
                <a:solidFill>
                  <a:srgbClr val="C00000"/>
                </a:solidFill>
                <a:latin typeface="+mj-lt"/>
              </a:rPr>
              <a:t>haltera</a:t>
            </a:r>
            <a:r>
              <a:rPr lang="en-US" sz="1200">
                <a:latin typeface="+mj-lt"/>
              </a:rPr>
              <a:t> 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Del 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fr.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 </a:t>
            </a:r>
            <a:r>
              <a:rPr lang="en-US" sz="1200" i="1" err="1">
                <a:latin typeface="+mj-lt"/>
                <a:ea typeface="Arial Unicode MS"/>
                <a:cs typeface="Arial Unicode MS"/>
              </a:rPr>
              <a:t>haltère</a:t>
            </a:r>
            <a:r>
              <a:rPr lang="en-US" sz="1200" i="1">
                <a:latin typeface="+mj-lt"/>
                <a:ea typeface="Arial Unicode MS"/>
                <a:cs typeface="Arial Unicode MS"/>
              </a:rPr>
              <a:t>,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 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este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 del lat. </a:t>
            </a:r>
            <a:r>
              <a:rPr lang="en-US" sz="1200" i="1">
                <a:latin typeface="+mj-lt"/>
                <a:ea typeface="Arial Unicode MS"/>
                <a:cs typeface="Arial Unicode MS"/>
              </a:rPr>
              <a:t>halter, -</a:t>
            </a:r>
            <a:r>
              <a:rPr lang="en-US" sz="1200" i="1" err="1">
                <a:latin typeface="+mj-lt"/>
                <a:ea typeface="Arial Unicode MS"/>
                <a:cs typeface="Arial Unicode MS"/>
              </a:rPr>
              <a:t>ēris</a:t>
            </a:r>
            <a:r>
              <a:rPr lang="en-US" sz="1200" i="1">
                <a:latin typeface="+mj-lt"/>
                <a:ea typeface="Arial Unicode MS"/>
                <a:cs typeface="Arial Unicode MS"/>
              </a:rPr>
              <a:t>,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 y 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este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 del gr. 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ἁλτήρ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 </a:t>
            </a:r>
            <a:r>
              <a:rPr lang="en-US" sz="1200" i="1" err="1">
                <a:latin typeface="+mj-lt"/>
                <a:ea typeface="Arial Unicode MS"/>
                <a:cs typeface="Arial Unicode MS"/>
              </a:rPr>
              <a:t>haltḗr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 '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correa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 con 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piedras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 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usadas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 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por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 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los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 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saltadores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', der. de 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ἅλλεσθ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α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ι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 </a:t>
            </a:r>
            <a:r>
              <a:rPr lang="en-US" sz="1200" i="1" err="1">
                <a:latin typeface="+mj-lt"/>
                <a:ea typeface="Arial Unicode MS"/>
                <a:cs typeface="Arial Unicode MS"/>
              </a:rPr>
              <a:t>hállesthai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 '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saltar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'.</a:t>
            </a:r>
          </a:p>
          <a:p>
            <a:endParaRPr lang="en-US" sz="1200">
              <a:latin typeface="+mj-lt"/>
              <a:ea typeface="Arial Unicode MS"/>
              <a:cs typeface="Arial Unicode MS"/>
            </a:endParaRPr>
          </a:p>
          <a:p>
            <a:r>
              <a:rPr lang="en-US" sz="1200" b="1">
                <a:latin typeface="+mj-lt"/>
                <a:ea typeface="Arial Unicode MS"/>
                <a:cs typeface="Arial Unicode MS"/>
              </a:rPr>
              <a:t>1. 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f. Dep. 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En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 la 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halterofilia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, 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barra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 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metálica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 con 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una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 bola o con discos 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en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 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cada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 </a:t>
            </a:r>
            <a:r>
              <a:rPr lang="en-US" sz="1200" err="1">
                <a:latin typeface="+mj-lt"/>
                <a:ea typeface="Arial Unicode MS"/>
                <a:cs typeface="Arial Unicode MS"/>
              </a:rPr>
              <a:t>extremo</a:t>
            </a:r>
            <a:r>
              <a:rPr lang="en-US" sz="1200">
                <a:latin typeface="+mj-lt"/>
                <a:ea typeface="Arial Unicode MS"/>
                <a:cs typeface="Arial Unicode MS"/>
              </a:rPr>
              <a:t>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C66411-BE1C-4AE1-8226-5BF202DEBD4A}"/>
              </a:ext>
            </a:extLst>
          </p:cNvPr>
          <p:cNvSpPr/>
          <p:nvPr/>
        </p:nvSpPr>
        <p:spPr>
          <a:xfrm>
            <a:off x="1854968" y="3735021"/>
            <a:ext cx="4401509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200" b="1" i="1">
                <a:solidFill>
                  <a:srgbClr val="C00000"/>
                </a:solidFill>
              </a:rPr>
              <a:t>eritrofobia</a:t>
            </a:r>
          </a:p>
          <a:p>
            <a:r>
              <a:rPr lang="es-ES" sz="1200"/>
              <a:t>Del lat. </a:t>
            </a:r>
            <a:r>
              <a:rPr lang="es-ES" sz="1200" err="1"/>
              <a:t>cient</a:t>
            </a:r>
            <a:r>
              <a:rPr lang="es-ES" sz="1200"/>
              <a:t>. </a:t>
            </a:r>
            <a:r>
              <a:rPr lang="es-ES" sz="1200" err="1"/>
              <a:t>erythrophobia</a:t>
            </a:r>
            <a:r>
              <a:rPr lang="es-ES" sz="1200"/>
              <a:t>, y este del gr. </a:t>
            </a:r>
            <a:r>
              <a:rPr lang="el-GR" sz="1200"/>
              <a:t>ἐρυθρο- </a:t>
            </a:r>
            <a:r>
              <a:rPr lang="es-ES" sz="1200" err="1"/>
              <a:t>erythro</a:t>
            </a:r>
            <a:r>
              <a:rPr lang="es-ES" sz="1200"/>
              <a:t>- '</a:t>
            </a:r>
            <a:r>
              <a:rPr lang="es-ES" sz="1200" err="1"/>
              <a:t>eritro</a:t>
            </a:r>
            <a:r>
              <a:rPr lang="es-ES" sz="1200"/>
              <a:t>-' y el lat. </a:t>
            </a:r>
            <a:r>
              <a:rPr lang="es-ES" sz="1200" err="1"/>
              <a:t>cient</a:t>
            </a:r>
            <a:r>
              <a:rPr lang="es-ES" sz="1200"/>
              <a:t>. -</a:t>
            </a:r>
            <a:r>
              <a:rPr lang="es-ES" sz="1200" err="1"/>
              <a:t>phobia</a:t>
            </a:r>
            <a:r>
              <a:rPr lang="es-ES" sz="1200"/>
              <a:t> '-fobia'.</a:t>
            </a:r>
          </a:p>
          <a:p>
            <a:endParaRPr lang="es-ES" sz="1200"/>
          </a:p>
          <a:p>
            <a:r>
              <a:rPr lang="es-ES" sz="1200"/>
              <a:t>1. f. </a:t>
            </a:r>
            <a:r>
              <a:rPr lang="es-ES" sz="1200" err="1"/>
              <a:t>Psiquiatr</a:t>
            </a:r>
            <a:r>
              <a:rPr lang="es-ES" sz="1200"/>
              <a:t>. Fobia a ruborizarse.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5055F75-433E-4738-A3E2-39BA65892D50}"/>
              </a:ext>
            </a:extLst>
          </p:cNvPr>
          <p:cNvSpPr/>
          <p:nvPr/>
        </p:nvSpPr>
        <p:spPr>
          <a:xfrm>
            <a:off x="1797529" y="2671424"/>
            <a:ext cx="463828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200" b="1" i="1">
                <a:solidFill>
                  <a:srgbClr val="C00000"/>
                </a:solidFill>
              </a:rPr>
              <a:t>amaxofobia</a:t>
            </a:r>
          </a:p>
          <a:p>
            <a:r>
              <a:rPr lang="es-ES" sz="1200"/>
              <a:t>Del gr. </a:t>
            </a:r>
            <a:r>
              <a:rPr lang="es-ES" sz="1200" err="1"/>
              <a:t>ἅμ</a:t>
            </a:r>
            <a:r>
              <a:rPr lang="es-ES" sz="1200"/>
              <a:t>αξα hámaxa 'carro1' y -fobia.</a:t>
            </a:r>
          </a:p>
          <a:p>
            <a:endParaRPr lang="es-ES" sz="1200"/>
          </a:p>
          <a:p>
            <a:r>
              <a:rPr lang="es-ES" sz="1200"/>
              <a:t>1. f. </a:t>
            </a:r>
            <a:r>
              <a:rPr lang="es-ES" sz="1200" err="1"/>
              <a:t>Psiquiatr</a:t>
            </a:r>
            <a:r>
              <a:rPr lang="es-ES" sz="1200"/>
              <a:t>. Fobia a conducir un vehículo o a viajar en él.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9FB4BAB-9541-436A-B7CE-97428C6EDDC1}"/>
              </a:ext>
            </a:extLst>
          </p:cNvPr>
          <p:cNvSpPr/>
          <p:nvPr/>
        </p:nvSpPr>
        <p:spPr>
          <a:xfrm>
            <a:off x="1854968" y="4984480"/>
            <a:ext cx="4301208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200" b="1" i="1" dirty="0">
                <a:solidFill>
                  <a:srgbClr val="C00000"/>
                </a:solidFill>
              </a:rPr>
              <a:t>nosofobia</a:t>
            </a:r>
          </a:p>
          <a:p>
            <a:r>
              <a:rPr lang="es-ES" sz="1200" dirty="0"/>
              <a:t>Del gr. </a:t>
            </a:r>
            <a:r>
              <a:rPr lang="es-ES" sz="1200" dirty="0" err="1"/>
              <a:t>νόσος</a:t>
            </a:r>
            <a:r>
              <a:rPr lang="es-ES" sz="1200" dirty="0"/>
              <a:t> </a:t>
            </a:r>
            <a:r>
              <a:rPr lang="es-ES" sz="1200" dirty="0" err="1"/>
              <a:t>nósos</a:t>
            </a:r>
            <a:r>
              <a:rPr lang="es-ES" sz="1200" dirty="0"/>
              <a:t> 'enfermedad' y -fobia.</a:t>
            </a:r>
          </a:p>
          <a:p>
            <a:endParaRPr lang="es-ES" sz="1200" dirty="0"/>
          </a:p>
          <a:p>
            <a:r>
              <a:rPr lang="es-ES" sz="1200" dirty="0"/>
              <a:t>1. f. </a:t>
            </a:r>
            <a:r>
              <a:rPr lang="es-ES" sz="1200" dirty="0" err="1"/>
              <a:t>Psiquiatr</a:t>
            </a:r>
            <a:r>
              <a:rPr lang="es-ES" sz="1200" dirty="0"/>
              <a:t>. Fobia a la enfermedad, especialmente a la infecciosa.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D9D0653-A4B8-46B3-9166-0E3C14B26B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295" y="2819563"/>
            <a:ext cx="866314" cy="31092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2F9F431-5F4A-4D2F-9C7D-C8F6727807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4125" y="3273539"/>
            <a:ext cx="898196" cy="299478"/>
          </a:xfrm>
          <a:prstGeom prst="rect">
            <a:avLst/>
          </a:prstGeom>
        </p:spPr>
      </p:pic>
      <p:sp>
        <p:nvSpPr>
          <p:cNvPr id="21" name="14 Marcador de número de diapositiva">
            <a:extLst>
              <a:ext uri="{FF2B5EF4-FFF2-40B4-BE49-F238E27FC236}">
                <a16:creationId xmlns:a16="http://schemas.microsoft.com/office/drawing/2014/main" id="{F6175C79-C0B6-4221-9AE7-AB3B9D81EACC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476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universitas">
            <a:extLst>
              <a:ext uri="{FF2B5EF4-FFF2-40B4-BE49-F238E27FC236}">
                <a16:creationId xmlns:a16="http://schemas.microsoft.com/office/drawing/2014/main" id="{76F7ECDA-D644-4AE1-90EF-D8B7F4896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" y="0"/>
            <a:ext cx="1543881" cy="1163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Usal">
            <a:hlinkClick r:id="rId4"/>
            <a:extLst>
              <a:ext uri="{FF2B5EF4-FFF2-40B4-BE49-F238E27FC236}">
                <a16:creationId xmlns:a16="http://schemas.microsoft.com/office/drawing/2014/main" id="{B296222F-C793-4BB1-B1C5-805DC378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192" y="-13814"/>
            <a:ext cx="2636870" cy="1163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183B8A4F-60B3-4F13-9C21-6EB5627BA943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70D03FB-983A-4FA7-8DCC-7F5482206D92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8" name="Picture 5" descr="universitas">
              <a:extLst>
                <a:ext uri="{FF2B5EF4-FFF2-40B4-BE49-F238E27FC236}">
                  <a16:creationId xmlns:a16="http://schemas.microsoft.com/office/drawing/2014/main" id="{F1282936-DBE4-468E-8E09-911D3D098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E05E41C-4CFD-4B5B-8B5C-732A86534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0" name="10 Rectángulo">
            <a:extLst>
              <a:ext uri="{FF2B5EF4-FFF2-40B4-BE49-F238E27FC236}">
                <a16:creationId xmlns:a16="http://schemas.microsoft.com/office/drawing/2014/main" id="{03D77AF1-A764-4C05-AE2C-6CE67325CC1E}"/>
              </a:ext>
            </a:extLst>
          </p:cNvPr>
          <p:cNvSpPr/>
          <p:nvPr/>
        </p:nvSpPr>
        <p:spPr>
          <a:xfrm>
            <a:off x="4293099" y="139412"/>
            <a:ext cx="4239695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>
                <a:solidFill>
                  <a:srgbClr val="990000"/>
                </a:solidFill>
              </a:rPr>
              <a:t>LAS  MANCIAS (25).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59C93B-F25C-4185-A7FD-C66A0B97BE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257" y="1034"/>
            <a:ext cx="1917290" cy="6858000"/>
          </a:xfrm>
          <a:prstGeom prst="rect">
            <a:avLst/>
          </a:prstGeom>
        </p:spPr>
      </p:pic>
      <p:sp>
        <p:nvSpPr>
          <p:cNvPr id="3" name="Signo menos 2">
            <a:extLst>
              <a:ext uri="{FF2B5EF4-FFF2-40B4-BE49-F238E27FC236}">
                <a16:creationId xmlns:a16="http://schemas.microsoft.com/office/drawing/2014/main" id="{979C9EBC-97CA-450F-976E-ACB43F0AE61A}"/>
              </a:ext>
            </a:extLst>
          </p:cNvPr>
          <p:cNvSpPr/>
          <p:nvPr/>
        </p:nvSpPr>
        <p:spPr>
          <a:xfrm>
            <a:off x="207392" y="6468925"/>
            <a:ext cx="1872208" cy="45719"/>
          </a:xfrm>
          <a:prstGeom prst="mathMinus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00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7921D9D-E4B5-4E24-82F5-D344B15F58D7}"/>
              </a:ext>
            </a:extLst>
          </p:cNvPr>
          <p:cNvSpPr/>
          <p:nvPr/>
        </p:nvSpPr>
        <p:spPr>
          <a:xfrm>
            <a:off x="284123" y="3717032"/>
            <a:ext cx="1795477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0000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1F9343D-7F46-814E-888E-C429D81083B0}"/>
              </a:ext>
            </a:extLst>
          </p:cNvPr>
          <p:cNvSpPr/>
          <p:nvPr/>
        </p:nvSpPr>
        <p:spPr>
          <a:xfrm>
            <a:off x="2376412" y="1484784"/>
            <a:ext cx="644223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>
                <a:solidFill>
                  <a:srgbClr val="C00000"/>
                </a:solidFill>
              </a:rPr>
              <a:t>alectomancia</a:t>
            </a:r>
            <a:r>
              <a:rPr lang="es-ES"/>
              <a:t> </a:t>
            </a:r>
            <a:r>
              <a:rPr lang="es-ES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Tb. </a:t>
            </a:r>
            <a:r>
              <a:rPr lang="es-ES" b="1">
                <a:solidFill>
                  <a:srgbClr val="0123CE"/>
                </a:solidFill>
                <a:latin typeface="Palatino Linotype" panose="02040502050505030304" pitchFamily="18" charset="0"/>
                <a:ea typeface="Arial Unicode MS" panose="020B0604020202020204" pitchFamily="34" charset="-128"/>
              </a:rPr>
              <a:t>alectomancía</a:t>
            </a:r>
            <a:r>
              <a:rPr lang="es-ES" b="1">
                <a:solidFill>
                  <a:srgbClr val="0123CE"/>
                </a:solidFill>
                <a:latin typeface="Palatino Linotype" panose="02040502050505030304" pitchFamily="18" charset="0"/>
                <a:ea typeface="Arial Unicode MS" panose="020B0604020202020204" pitchFamily="34" charset="-128"/>
                <a:hlinkClick r:id="rId9"/>
              </a:rPr>
              <a:t>.</a:t>
            </a:r>
            <a:endParaRPr lang="es-ES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r>
              <a:rPr lang="es-ES">
                <a:solidFill>
                  <a:srgbClr val="008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Del gr. </a:t>
            </a:r>
            <a:r>
              <a:rPr lang="es-ES" err="1">
                <a:solidFill>
                  <a:srgbClr val="008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ἀλέκτωρ</a:t>
            </a:r>
            <a:r>
              <a:rPr lang="es-ES">
                <a:solidFill>
                  <a:srgbClr val="008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 </a:t>
            </a:r>
            <a:r>
              <a:rPr lang="es-ES" i="1" err="1">
                <a:solidFill>
                  <a:srgbClr val="008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aléktōr</a:t>
            </a:r>
            <a:r>
              <a:rPr lang="es-ES">
                <a:solidFill>
                  <a:srgbClr val="008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 'gallo' y </a:t>
            </a:r>
            <a:r>
              <a:rPr lang="es-ES" i="1">
                <a:solidFill>
                  <a:srgbClr val="008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-</a:t>
            </a:r>
            <a:r>
              <a:rPr lang="es-ES" i="1" err="1">
                <a:solidFill>
                  <a:srgbClr val="008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mancia</a:t>
            </a:r>
            <a:r>
              <a:rPr lang="es-ES" i="1">
                <a:solidFill>
                  <a:srgbClr val="008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.</a:t>
            </a:r>
            <a:endParaRPr lang="es-ES">
              <a:solidFill>
                <a:srgbClr val="008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r>
              <a:rPr lang="es-ES" b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1. </a:t>
            </a:r>
            <a:r>
              <a:rPr lang="es-ES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f.p.us</a:t>
            </a:r>
            <a:r>
              <a:rPr lang="es-ES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. Adivinación por el canto del gallo o por la piedra de su hígado.</a:t>
            </a:r>
          </a:p>
        </p:txBody>
      </p:sp>
      <p:sp>
        <p:nvSpPr>
          <p:cNvPr id="16" name="14 Marcador de número de diapositiva">
            <a:extLst>
              <a:ext uri="{FF2B5EF4-FFF2-40B4-BE49-F238E27FC236}">
                <a16:creationId xmlns:a16="http://schemas.microsoft.com/office/drawing/2014/main" id="{16DF583B-27C0-4042-B2E2-CFEDC44CBAF5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2D363D9-8B40-4F99-8C69-0AD62FD4E7F3}"/>
              </a:ext>
            </a:extLst>
          </p:cNvPr>
          <p:cNvSpPr/>
          <p:nvPr/>
        </p:nvSpPr>
        <p:spPr>
          <a:xfrm>
            <a:off x="2552319" y="3020386"/>
            <a:ext cx="5833002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nigromancia</a:t>
            </a:r>
          </a:p>
          <a:p>
            <a:r>
              <a:rPr lang="es-ES" dirty="0"/>
              <a:t>Tb. nigromancía, p. </a:t>
            </a:r>
            <a:r>
              <a:rPr lang="es-ES" dirty="0" err="1"/>
              <a:t>us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Del lat. tardío </a:t>
            </a:r>
            <a:r>
              <a:rPr lang="es-ES" dirty="0" err="1"/>
              <a:t>nigromantīa</a:t>
            </a:r>
            <a:r>
              <a:rPr lang="es-ES" dirty="0"/>
              <a:t>, y este del lat. </a:t>
            </a:r>
            <a:r>
              <a:rPr lang="es-ES" dirty="0" err="1"/>
              <a:t>necromantīa</a:t>
            </a:r>
            <a:r>
              <a:rPr lang="es-ES" dirty="0"/>
              <a:t> 'necromancia', </a:t>
            </a:r>
            <a:r>
              <a:rPr lang="es-ES" dirty="0" err="1"/>
              <a:t>infl</a:t>
            </a:r>
            <a:r>
              <a:rPr lang="es-ES" dirty="0"/>
              <a:t>. en su forma por </a:t>
            </a:r>
            <a:r>
              <a:rPr lang="es-ES" dirty="0" err="1"/>
              <a:t>niger</a:t>
            </a:r>
            <a:r>
              <a:rPr lang="es-ES" dirty="0"/>
              <a:t>, </a:t>
            </a:r>
            <a:r>
              <a:rPr lang="es-ES" dirty="0" err="1"/>
              <a:t>nigri</a:t>
            </a:r>
            <a:r>
              <a:rPr lang="es-ES" dirty="0"/>
              <a:t> 'negro'.</a:t>
            </a:r>
          </a:p>
          <a:p>
            <a:endParaRPr lang="es-ES" dirty="0"/>
          </a:p>
          <a:p>
            <a:r>
              <a:rPr lang="es-ES" dirty="0"/>
              <a:t>1. f. Adivinación mediante la invocación a los muertos.</a:t>
            </a:r>
          </a:p>
          <a:p>
            <a:endParaRPr lang="es-ES" dirty="0"/>
          </a:p>
          <a:p>
            <a:r>
              <a:rPr lang="es-ES" dirty="0"/>
              <a:t>2. f. </a:t>
            </a:r>
            <a:r>
              <a:rPr lang="es-ES" dirty="0" err="1"/>
              <a:t>coloq</a:t>
            </a:r>
            <a:r>
              <a:rPr lang="es-ES" dirty="0"/>
              <a:t>. Magia negra o diabólica.</a:t>
            </a:r>
          </a:p>
        </p:txBody>
      </p:sp>
    </p:spTree>
    <p:extLst>
      <p:ext uri="{BB962C8B-B14F-4D97-AF65-F5344CB8AC3E}">
        <p14:creationId xmlns:p14="http://schemas.microsoft.com/office/powerpoint/2010/main" val="29247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4 Marcador de número de diapositiva">
            <a:extLst>
              <a:ext uri="{FF2B5EF4-FFF2-40B4-BE49-F238E27FC236}">
                <a16:creationId xmlns:a16="http://schemas.microsoft.com/office/drawing/2014/main" id="{EF2277FB-7839-4634-9B52-0078AB175C9F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389" name="Picture 5" descr="universitas">
            <a:extLst>
              <a:ext uri="{FF2B5EF4-FFF2-40B4-BE49-F238E27FC236}">
                <a16:creationId xmlns:a16="http://schemas.microsoft.com/office/drawing/2014/main" id="{76F7ECDA-D644-4AE1-90EF-D8B7F4896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" y="0"/>
            <a:ext cx="1543881" cy="1163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Usal">
            <a:hlinkClick r:id="rId4"/>
            <a:extLst>
              <a:ext uri="{FF2B5EF4-FFF2-40B4-BE49-F238E27FC236}">
                <a16:creationId xmlns:a16="http://schemas.microsoft.com/office/drawing/2014/main" id="{B296222F-C793-4BB1-B1C5-805DC378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192" y="-13814"/>
            <a:ext cx="2636870" cy="1163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183B8A4F-60B3-4F13-9C21-6EB5627BA943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70D03FB-983A-4FA7-8DCC-7F5482206D92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8" name="Picture 5" descr="universitas">
              <a:extLst>
                <a:ext uri="{FF2B5EF4-FFF2-40B4-BE49-F238E27FC236}">
                  <a16:creationId xmlns:a16="http://schemas.microsoft.com/office/drawing/2014/main" id="{F1282936-DBE4-468E-8E09-911D3D098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E05E41C-4CFD-4B5B-8B5C-732A86534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0" name="10 Rectángulo">
            <a:extLst>
              <a:ext uri="{FF2B5EF4-FFF2-40B4-BE49-F238E27FC236}">
                <a16:creationId xmlns:a16="http://schemas.microsoft.com/office/drawing/2014/main" id="{03D77AF1-A764-4C05-AE2C-6CE67325CC1E}"/>
              </a:ext>
            </a:extLst>
          </p:cNvPr>
          <p:cNvSpPr/>
          <p:nvPr/>
        </p:nvSpPr>
        <p:spPr>
          <a:xfrm>
            <a:off x="4293099" y="139412"/>
            <a:ext cx="4239695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>
                <a:solidFill>
                  <a:srgbClr val="990000"/>
                </a:solidFill>
              </a:rPr>
              <a:t>LAS  ALGIAS (15).</a:t>
            </a:r>
          </a:p>
        </p:txBody>
      </p:sp>
      <p:sp>
        <p:nvSpPr>
          <p:cNvPr id="3" name="Signo menos 2">
            <a:extLst>
              <a:ext uri="{FF2B5EF4-FFF2-40B4-BE49-F238E27FC236}">
                <a16:creationId xmlns:a16="http://schemas.microsoft.com/office/drawing/2014/main" id="{979C9EBC-97CA-450F-976E-ACB43F0AE61A}"/>
              </a:ext>
            </a:extLst>
          </p:cNvPr>
          <p:cNvSpPr/>
          <p:nvPr/>
        </p:nvSpPr>
        <p:spPr>
          <a:xfrm>
            <a:off x="207392" y="6468925"/>
            <a:ext cx="1872208" cy="45719"/>
          </a:xfrm>
          <a:prstGeom prst="mathMinus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00000"/>
              </a:solidFill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21B266E3-19AD-1641-A485-575EA4A8D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610" y="1651691"/>
            <a:ext cx="6928228" cy="121915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s-ES" sz="24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2400" b="1" i="1">
                <a:solidFill>
                  <a:srgbClr val="990000"/>
                </a:solidFill>
              </a:rPr>
              <a:t>nostalgia</a:t>
            </a:r>
            <a:r>
              <a:rPr lang="es-ES" sz="2400" b="1">
                <a:solidFill>
                  <a:srgbClr val="002060"/>
                </a:solidFill>
              </a:rPr>
              <a:t>. (Del gr. </a:t>
            </a:r>
            <a:r>
              <a:rPr lang="es-ES" sz="2400" b="1" err="1">
                <a:solidFill>
                  <a:srgbClr val="002060"/>
                </a:solidFill>
              </a:rPr>
              <a:t>νόστος</a:t>
            </a:r>
            <a:r>
              <a:rPr lang="es-ES" sz="2400" b="1">
                <a:solidFill>
                  <a:srgbClr val="002060"/>
                </a:solidFill>
              </a:rPr>
              <a:t>, ‘regreso’, y  -</a:t>
            </a:r>
            <a:r>
              <a:rPr lang="es-ES" sz="2400" b="1" i="1">
                <a:solidFill>
                  <a:srgbClr val="002060"/>
                </a:solidFill>
              </a:rPr>
              <a:t>algia</a:t>
            </a:r>
            <a:r>
              <a:rPr lang="es-ES" sz="2400" b="1">
                <a:solidFill>
                  <a:srgbClr val="002060"/>
                </a:solidFill>
              </a:rPr>
              <a:t>). </a:t>
            </a:r>
          </a:p>
          <a:p>
            <a:pPr>
              <a:defRPr/>
            </a:pPr>
            <a:endParaRPr lang="es-ES" sz="24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2400" b="1">
                <a:solidFill>
                  <a:srgbClr val="002060"/>
                </a:solidFill>
              </a:rPr>
              <a:t> </a:t>
            </a:r>
          </a:p>
          <a:p>
            <a:pPr>
              <a:defRPr/>
            </a:pPr>
            <a:endParaRPr lang="es-ES" sz="2400" b="1">
              <a:solidFill>
                <a:srgbClr val="002060"/>
              </a:solidFill>
            </a:endParaRPr>
          </a:p>
          <a:p>
            <a:pPr>
              <a:defRPr/>
            </a:pPr>
            <a:endParaRPr lang="es-ES" sz="2400" b="1">
              <a:solidFill>
                <a:srgbClr val="0020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A8F9BC-5BE3-4F31-9101-F4DF1F6DE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43" y="1128154"/>
            <a:ext cx="2060352" cy="55244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27AC39A-7899-4737-B428-435406EC8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7" y="1340768"/>
            <a:ext cx="1037781" cy="31092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9D34002-112D-4BF4-890C-DF8C54750D5F}"/>
              </a:ext>
            </a:extLst>
          </p:cNvPr>
          <p:cNvSpPr/>
          <p:nvPr/>
        </p:nvSpPr>
        <p:spPr>
          <a:xfrm>
            <a:off x="2783212" y="3296170"/>
            <a:ext cx="535643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400" b="1" i="1">
                <a:solidFill>
                  <a:srgbClr val="C00000"/>
                </a:solidFill>
              </a:rPr>
              <a:t>otalgia</a:t>
            </a:r>
          </a:p>
          <a:p>
            <a:r>
              <a:rPr lang="es-ES" sz="2400"/>
              <a:t>Del lat. </a:t>
            </a:r>
            <a:r>
              <a:rPr lang="es-ES" sz="2400" err="1"/>
              <a:t>cient</a:t>
            </a:r>
            <a:r>
              <a:rPr lang="es-ES" sz="2400"/>
              <a:t>. otalgia, y este del gr. </a:t>
            </a:r>
            <a:r>
              <a:rPr lang="el-GR" sz="2400"/>
              <a:t>ὠταλγία </a:t>
            </a:r>
            <a:r>
              <a:rPr lang="es-ES" sz="2400" err="1"/>
              <a:t>ōtalgía</a:t>
            </a:r>
            <a:r>
              <a:rPr lang="es-ES" sz="2400"/>
              <a:t>, de </a:t>
            </a:r>
            <a:r>
              <a:rPr lang="el-GR" sz="2400"/>
              <a:t>οὖς, ὠτός </a:t>
            </a:r>
            <a:r>
              <a:rPr lang="es-ES" sz="2400" err="1"/>
              <a:t>oûs</a:t>
            </a:r>
            <a:r>
              <a:rPr lang="es-ES" sz="2400"/>
              <a:t>, </a:t>
            </a:r>
            <a:r>
              <a:rPr lang="es-ES" sz="2400" err="1"/>
              <a:t>ōtós</a:t>
            </a:r>
            <a:r>
              <a:rPr lang="es-ES" sz="2400"/>
              <a:t> 'oído' y -</a:t>
            </a:r>
            <a:r>
              <a:rPr lang="el-GR" sz="2400"/>
              <a:t>αλγία -</a:t>
            </a:r>
            <a:r>
              <a:rPr lang="es-ES" sz="2400" err="1"/>
              <a:t>algía</a:t>
            </a:r>
            <a:r>
              <a:rPr lang="es-ES" sz="2400"/>
              <a:t> '-algia'.</a:t>
            </a:r>
          </a:p>
          <a:p>
            <a:endParaRPr lang="es-ES" sz="2400"/>
          </a:p>
          <a:p>
            <a:r>
              <a:rPr lang="es-ES" sz="2400"/>
              <a:t>1. f. </a:t>
            </a:r>
            <a:r>
              <a:rPr lang="es-ES" sz="2400" i="1" err="1"/>
              <a:t>Med</a:t>
            </a:r>
            <a:r>
              <a:rPr lang="es-ES" sz="2400"/>
              <a:t>. Dolor de oídos.</a:t>
            </a:r>
          </a:p>
        </p:txBody>
      </p:sp>
    </p:spTree>
    <p:extLst>
      <p:ext uri="{BB962C8B-B14F-4D97-AF65-F5344CB8AC3E}">
        <p14:creationId xmlns:p14="http://schemas.microsoft.com/office/powerpoint/2010/main" val="82147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4 Marcador de número de diapositiva">
            <a:extLst>
              <a:ext uri="{FF2B5EF4-FFF2-40B4-BE49-F238E27FC236}">
                <a16:creationId xmlns:a16="http://schemas.microsoft.com/office/drawing/2014/main" id="{EF2277FB-7839-4634-9B52-0078AB175C9F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389" name="Picture 5" descr="universitas">
            <a:extLst>
              <a:ext uri="{FF2B5EF4-FFF2-40B4-BE49-F238E27FC236}">
                <a16:creationId xmlns:a16="http://schemas.microsoft.com/office/drawing/2014/main" id="{76F7ECDA-D644-4AE1-90EF-D8B7F4896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" y="0"/>
            <a:ext cx="1543881" cy="1163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Usal">
            <a:hlinkClick r:id="rId4"/>
            <a:extLst>
              <a:ext uri="{FF2B5EF4-FFF2-40B4-BE49-F238E27FC236}">
                <a16:creationId xmlns:a16="http://schemas.microsoft.com/office/drawing/2014/main" id="{B296222F-C793-4BB1-B1C5-805DC378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192" y="-13814"/>
            <a:ext cx="2636870" cy="1163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183B8A4F-60B3-4F13-9C21-6EB5627BA943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70D03FB-983A-4FA7-8DCC-7F5482206D92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8" name="Picture 5" descr="universitas">
              <a:extLst>
                <a:ext uri="{FF2B5EF4-FFF2-40B4-BE49-F238E27FC236}">
                  <a16:creationId xmlns:a16="http://schemas.microsoft.com/office/drawing/2014/main" id="{F1282936-DBE4-468E-8E09-911D3D098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E05E41C-4CFD-4B5B-8B5C-732A86534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0" name="10 Rectángulo">
            <a:extLst>
              <a:ext uri="{FF2B5EF4-FFF2-40B4-BE49-F238E27FC236}">
                <a16:creationId xmlns:a16="http://schemas.microsoft.com/office/drawing/2014/main" id="{03D77AF1-A764-4C05-AE2C-6CE67325CC1E}"/>
              </a:ext>
            </a:extLst>
          </p:cNvPr>
          <p:cNvSpPr/>
          <p:nvPr/>
        </p:nvSpPr>
        <p:spPr>
          <a:xfrm>
            <a:off x="4293099" y="139412"/>
            <a:ext cx="4239695" cy="10772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>
                <a:solidFill>
                  <a:srgbClr val="990000"/>
                </a:solidFill>
              </a:rPr>
              <a:t>EL SUFIJO  -</a:t>
            </a:r>
            <a:r>
              <a:rPr lang="es-ES" sz="3200" b="1" i="1">
                <a:solidFill>
                  <a:srgbClr val="990000"/>
                </a:solidFill>
              </a:rPr>
              <a:t>ITIS</a:t>
            </a:r>
            <a:r>
              <a:rPr lang="es-ES" sz="3200" b="1">
                <a:solidFill>
                  <a:srgbClr val="990000"/>
                </a:solidFill>
              </a:rPr>
              <a:t> (92).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AAA93051-C70F-48A9-96D6-C69A6A1F06E4}"/>
              </a:ext>
            </a:extLst>
          </p:cNvPr>
          <p:cNvGrpSpPr/>
          <p:nvPr/>
        </p:nvGrpSpPr>
        <p:grpSpPr>
          <a:xfrm>
            <a:off x="-9311" y="1113641"/>
            <a:ext cx="9150000" cy="5252963"/>
            <a:chOff x="-9311" y="1113641"/>
            <a:chExt cx="9150000" cy="5252963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92309CA-0D1B-4083-ACD5-5145C3C47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9311" y="1121490"/>
              <a:ext cx="1714500" cy="520065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E083572-00E4-4E8D-A3AC-6329DE47A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88255" y="1130738"/>
              <a:ext cx="2019300" cy="5210175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9C7A1DF-3AFC-47DD-8AFC-96B9255E9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07555" y="1140263"/>
              <a:ext cx="1943100" cy="520065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E5E8470B-26A4-4E9F-8C26-368C9076C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50655" y="1118329"/>
              <a:ext cx="1762125" cy="5248275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11E1402E-2FB1-4AC7-B127-E58640C9B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49989" y="1113641"/>
              <a:ext cx="1790700" cy="4743450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E19ABC6F-0BFC-4E5E-9F77-E1FF5729B6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4074" y="6054980"/>
            <a:ext cx="1374218" cy="31092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EFABA7A-5301-44DA-A9AC-05077B6BE4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33327" y="4093767"/>
            <a:ext cx="137421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8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BCCF5E74-2A7E-4DD4-8B91-C8AD339788AF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1A0500F6-27A2-4AD7-A102-7B64542CCCF2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6" name="Picture 5" descr="universitas">
              <a:extLst>
                <a:ext uri="{FF2B5EF4-FFF2-40B4-BE49-F238E27FC236}">
                  <a16:creationId xmlns:a16="http://schemas.microsoft.com/office/drawing/2014/main" id="{27A7729A-CC82-4E0D-86DB-DD7737FAC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F9E18490-7ABD-46B6-8B81-031898C15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3" name="2 Rectángulo">
            <a:extLst>
              <a:ext uri="{FF2B5EF4-FFF2-40B4-BE49-F238E27FC236}">
                <a16:creationId xmlns:a16="http://schemas.microsoft.com/office/drawing/2014/main" id="{1375F99C-EC97-434A-B158-54327C2659DC}"/>
              </a:ext>
            </a:extLst>
          </p:cNvPr>
          <p:cNvSpPr/>
          <p:nvPr/>
        </p:nvSpPr>
        <p:spPr>
          <a:xfrm>
            <a:off x="96329" y="842677"/>
            <a:ext cx="8951342" cy="600164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s-ES" sz="24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2400" b="1" i="1" err="1">
                <a:solidFill>
                  <a:srgbClr val="990000"/>
                </a:solidFill>
              </a:rPr>
              <a:t>amódromo</a:t>
            </a:r>
            <a:r>
              <a:rPr lang="es-ES" sz="2400" b="1">
                <a:solidFill>
                  <a:srgbClr val="002060"/>
                </a:solidFill>
              </a:rPr>
              <a:t> &lt; </a:t>
            </a:r>
            <a:r>
              <a:rPr lang="el-GR" sz="2400" b="1">
                <a:solidFill>
                  <a:srgbClr val="002060"/>
                </a:solidFill>
              </a:rPr>
              <a:t>αμμος = </a:t>
            </a:r>
            <a:r>
              <a:rPr lang="es-ES" sz="2400" b="1">
                <a:solidFill>
                  <a:srgbClr val="002060"/>
                </a:solidFill>
              </a:rPr>
              <a:t>‘arena’ + </a:t>
            </a:r>
            <a:r>
              <a:rPr lang="el-GR" sz="2400" b="1">
                <a:solidFill>
                  <a:srgbClr val="002060"/>
                </a:solidFill>
              </a:rPr>
              <a:t>δρομος = </a:t>
            </a:r>
            <a:r>
              <a:rPr lang="es-ES" sz="2400" b="1">
                <a:solidFill>
                  <a:srgbClr val="002060"/>
                </a:solidFill>
              </a:rPr>
              <a:t>‘carrera’; ‘pájaro que corre por las arenas’.</a:t>
            </a:r>
          </a:p>
          <a:p>
            <a:pPr>
              <a:defRPr/>
            </a:pPr>
            <a:endParaRPr lang="es-ES" sz="2400" b="1">
              <a:solidFill>
                <a:srgbClr val="002060"/>
              </a:solidFill>
            </a:endParaRPr>
          </a:p>
          <a:p>
            <a:pPr>
              <a:defRPr/>
            </a:pPr>
            <a:endParaRPr lang="es-ES" sz="24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2400" b="1" i="1" err="1">
                <a:solidFill>
                  <a:srgbClr val="990000"/>
                </a:solidFill>
              </a:rPr>
              <a:t>apántropo</a:t>
            </a:r>
            <a:r>
              <a:rPr lang="es-ES" sz="2400" b="1">
                <a:solidFill>
                  <a:srgbClr val="002060"/>
                </a:solidFill>
              </a:rPr>
              <a:t> &lt; απο = ‘lejos’ + α</a:t>
            </a:r>
            <a:r>
              <a:rPr lang="es-ES" sz="2400" b="1" err="1">
                <a:solidFill>
                  <a:srgbClr val="002060"/>
                </a:solidFill>
              </a:rPr>
              <a:t>νθρω</a:t>
            </a:r>
            <a:r>
              <a:rPr lang="es-ES" sz="2400" b="1">
                <a:solidFill>
                  <a:srgbClr val="002060"/>
                </a:solidFill>
              </a:rPr>
              <a:t>πος = ‘hombre’; ‘que ama la soledad’.</a:t>
            </a:r>
          </a:p>
          <a:p>
            <a:pPr>
              <a:defRPr/>
            </a:pPr>
            <a:endParaRPr lang="es-ES" sz="2400" b="1">
              <a:solidFill>
                <a:srgbClr val="002060"/>
              </a:solidFill>
            </a:endParaRPr>
          </a:p>
          <a:p>
            <a:pPr>
              <a:defRPr/>
            </a:pPr>
            <a:endParaRPr lang="es-ES" sz="2400" b="1" i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2400" b="1" i="1">
                <a:solidFill>
                  <a:srgbClr val="990000"/>
                </a:solidFill>
                <a:highlight>
                  <a:srgbClr val="FFFF00"/>
                </a:highlight>
              </a:rPr>
              <a:t>menopausia</a:t>
            </a:r>
            <a:r>
              <a:rPr lang="es-ES" sz="2400" b="1">
                <a:solidFill>
                  <a:srgbClr val="002060"/>
                </a:solidFill>
                <a:highlight>
                  <a:srgbClr val="FFFF00"/>
                </a:highlight>
              </a:rPr>
              <a:t>. (Del  </a:t>
            </a:r>
            <a:r>
              <a:rPr lang="es-ES" sz="2400" b="1" err="1">
                <a:solidFill>
                  <a:srgbClr val="002060"/>
                </a:solidFill>
                <a:highlight>
                  <a:srgbClr val="FFFF00"/>
                </a:highlight>
              </a:rPr>
              <a:t>μήν</a:t>
            </a:r>
            <a:r>
              <a:rPr lang="es-ES" sz="2400" b="1">
                <a:solidFill>
                  <a:srgbClr val="002060"/>
                </a:solidFill>
                <a:highlight>
                  <a:srgbClr val="FFFF00"/>
                </a:highlight>
              </a:rPr>
              <a:t>, </a:t>
            </a:r>
            <a:r>
              <a:rPr lang="es-ES" sz="2400" b="1" err="1">
                <a:solidFill>
                  <a:srgbClr val="002060"/>
                </a:solidFill>
                <a:highlight>
                  <a:srgbClr val="FFFF00"/>
                </a:highlight>
              </a:rPr>
              <a:t>μηνός</a:t>
            </a:r>
            <a:r>
              <a:rPr lang="es-ES" sz="2400" b="1">
                <a:solidFill>
                  <a:srgbClr val="002060"/>
                </a:solidFill>
                <a:highlight>
                  <a:srgbClr val="FFFF00"/>
                </a:highlight>
              </a:rPr>
              <a:t>, ‘mes’, y  πα</a:t>
            </a:r>
            <a:r>
              <a:rPr lang="es-ES" sz="2400" b="1" err="1">
                <a:solidFill>
                  <a:srgbClr val="002060"/>
                </a:solidFill>
                <a:highlight>
                  <a:srgbClr val="FFFF00"/>
                </a:highlight>
              </a:rPr>
              <a:t>ῦσις</a:t>
            </a:r>
            <a:r>
              <a:rPr lang="es-ES" sz="2400" b="1">
                <a:solidFill>
                  <a:srgbClr val="002060"/>
                </a:solidFill>
                <a:highlight>
                  <a:srgbClr val="FFFF00"/>
                </a:highlight>
              </a:rPr>
              <a:t>, ‘cesación’).</a:t>
            </a:r>
          </a:p>
          <a:p>
            <a:pPr>
              <a:defRPr/>
            </a:pPr>
            <a:endParaRPr lang="es-ES" sz="24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2400" b="1" i="1" err="1">
                <a:solidFill>
                  <a:srgbClr val="990000"/>
                </a:solidFill>
                <a:highlight>
                  <a:srgbClr val="FFFF00"/>
                </a:highlight>
              </a:rPr>
              <a:t>querofobia</a:t>
            </a:r>
            <a:r>
              <a:rPr lang="es-ES" sz="2400" b="1">
                <a:solidFill>
                  <a:srgbClr val="002060"/>
                </a:solidFill>
                <a:highlight>
                  <a:srgbClr val="FFFF00"/>
                </a:highlight>
              </a:rPr>
              <a:t> &lt; χα</a:t>
            </a:r>
            <a:r>
              <a:rPr lang="es-ES" sz="2400" b="1" err="1">
                <a:solidFill>
                  <a:srgbClr val="002060"/>
                </a:solidFill>
                <a:highlight>
                  <a:srgbClr val="FFFF00"/>
                </a:highlight>
              </a:rPr>
              <a:t>ιρω</a:t>
            </a:r>
            <a:r>
              <a:rPr lang="es-ES" sz="2400" b="1">
                <a:solidFill>
                  <a:srgbClr val="002060"/>
                </a:solidFill>
                <a:highlight>
                  <a:srgbClr val="FFFF00"/>
                </a:highlight>
              </a:rPr>
              <a:t> = alegrarse + </a:t>
            </a:r>
            <a:r>
              <a:rPr lang="es-ES" sz="2400" b="1" err="1">
                <a:solidFill>
                  <a:srgbClr val="002060"/>
                </a:solidFill>
                <a:highlight>
                  <a:srgbClr val="FFFF00"/>
                </a:highlight>
              </a:rPr>
              <a:t>ϕο</a:t>
            </a:r>
            <a:r>
              <a:rPr lang="es-ES" sz="2400" b="1">
                <a:solidFill>
                  <a:srgbClr val="002060"/>
                </a:solidFill>
                <a:highlight>
                  <a:srgbClr val="FFFF00"/>
                </a:highlight>
              </a:rPr>
              <a:t>βος = horror; ‘horror patológico a la alegría de los demás’.</a:t>
            </a:r>
          </a:p>
          <a:p>
            <a:pPr>
              <a:defRPr/>
            </a:pPr>
            <a:endParaRPr lang="es-ES" sz="24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2400" b="1" i="1">
                <a:solidFill>
                  <a:srgbClr val="990000"/>
                </a:solidFill>
              </a:rPr>
              <a:t>talasocracia</a:t>
            </a:r>
            <a:r>
              <a:rPr lang="es-ES" sz="2400" b="1">
                <a:solidFill>
                  <a:srgbClr val="002060"/>
                </a:solidFill>
              </a:rPr>
              <a:t>. (Del gr. </a:t>
            </a:r>
            <a:r>
              <a:rPr lang="es-ES" sz="2400" b="1" err="1">
                <a:solidFill>
                  <a:srgbClr val="002060"/>
                </a:solidFill>
              </a:rPr>
              <a:t>θάλ</a:t>
            </a:r>
            <a:r>
              <a:rPr lang="es-ES" sz="2400" b="1">
                <a:solidFill>
                  <a:srgbClr val="002060"/>
                </a:solidFill>
              </a:rPr>
              <a:t>ασσα, mar, y  -cracia). </a:t>
            </a:r>
          </a:p>
          <a:p>
            <a:pPr>
              <a:defRPr/>
            </a:pPr>
            <a:r>
              <a:rPr lang="es-ES" sz="2400" b="1" i="1">
                <a:solidFill>
                  <a:srgbClr val="990000"/>
                </a:solidFill>
              </a:rPr>
              <a:t>talasoterapia</a:t>
            </a:r>
            <a:r>
              <a:rPr lang="es-ES" sz="2400" b="1">
                <a:solidFill>
                  <a:srgbClr val="002060"/>
                </a:solidFill>
              </a:rPr>
              <a:t>. (Del gr. </a:t>
            </a:r>
            <a:r>
              <a:rPr lang="es-ES" sz="2400" b="1" err="1">
                <a:solidFill>
                  <a:srgbClr val="002060"/>
                </a:solidFill>
              </a:rPr>
              <a:t>θάλ</a:t>
            </a:r>
            <a:r>
              <a:rPr lang="es-ES" sz="2400" b="1">
                <a:solidFill>
                  <a:srgbClr val="002060"/>
                </a:solidFill>
              </a:rPr>
              <a:t>ασσα, mar, y  -terapia).</a:t>
            </a: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683CB2B3-C83C-4307-ABC2-4D369109AF40}"/>
              </a:ext>
            </a:extLst>
          </p:cNvPr>
          <p:cNvSpPr/>
          <p:nvPr/>
        </p:nvSpPr>
        <p:spPr>
          <a:xfrm>
            <a:off x="207393" y="187866"/>
            <a:ext cx="5372719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>
                <a:solidFill>
                  <a:srgbClr val="990000"/>
                </a:solidFill>
              </a:rPr>
              <a:t>ETIMOLOGÍAS CURIOSAS</a:t>
            </a:r>
          </a:p>
        </p:txBody>
      </p:sp>
      <p:sp>
        <p:nvSpPr>
          <p:cNvPr id="8" name="14 Marcador de número de diapositiva">
            <a:extLst>
              <a:ext uri="{FF2B5EF4-FFF2-40B4-BE49-F238E27FC236}">
                <a16:creationId xmlns:a16="http://schemas.microsoft.com/office/drawing/2014/main" id="{F98E0F4A-17A6-494C-9392-22DFAC1A5921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A7CA3F7A-583A-4C9C-AB71-A3F777EAD8F2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6707A82-473B-4F73-892B-07162F62A90D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6" name="Picture 5" descr="universitas">
              <a:extLst>
                <a:ext uri="{FF2B5EF4-FFF2-40B4-BE49-F238E27FC236}">
                  <a16:creationId xmlns:a16="http://schemas.microsoft.com/office/drawing/2014/main" id="{84477C52-6237-4D80-89A1-E30CD1D91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E6B0CCCD-D462-4B91-BFCF-AB36C299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0" name="Text Box 7">
            <a:extLst>
              <a:ext uri="{FF2B5EF4-FFF2-40B4-BE49-F238E27FC236}">
                <a16:creationId xmlns:a16="http://schemas.microsoft.com/office/drawing/2014/main" id="{D8A755A4-0E39-43EF-9C9D-B75059E55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17" y="1053370"/>
            <a:ext cx="8755165" cy="5559479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ES" sz="2000" b="1">
                <a:solidFill>
                  <a:srgbClr val="002060"/>
                </a:solidFill>
              </a:rPr>
              <a:t> </a:t>
            </a:r>
            <a:endParaRPr lang="es-ES" sz="2000" b="1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>
              <a:defRPr/>
            </a:pPr>
            <a:r>
              <a:rPr lang="es-ES" sz="2000" b="1" i="1">
                <a:solidFill>
                  <a:srgbClr val="990000"/>
                </a:solidFill>
                <a:highlight>
                  <a:srgbClr val="FFFF00"/>
                </a:highlight>
              </a:rPr>
              <a:t>grifo.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 (Del lat. tardío </a:t>
            </a:r>
            <a:r>
              <a:rPr lang="es-ES" sz="2000" b="1" cap="small" err="1">
                <a:solidFill>
                  <a:srgbClr val="002060"/>
                </a:solidFill>
                <a:highlight>
                  <a:srgbClr val="FFFF00"/>
                </a:highlight>
              </a:rPr>
              <a:t>gryphus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, lat. </a:t>
            </a:r>
            <a:r>
              <a:rPr lang="es-ES" sz="2000" b="1" err="1">
                <a:solidFill>
                  <a:srgbClr val="002060"/>
                </a:solidFill>
                <a:highlight>
                  <a:srgbClr val="FFFF00"/>
                </a:highlight>
              </a:rPr>
              <a:t>gryps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, </a:t>
            </a:r>
            <a:r>
              <a:rPr lang="es-ES" sz="2000" b="1" err="1">
                <a:solidFill>
                  <a:srgbClr val="002060"/>
                </a:solidFill>
                <a:highlight>
                  <a:srgbClr val="FFFF00"/>
                </a:highlight>
              </a:rPr>
              <a:t>gryphis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, y este del gr. </a:t>
            </a:r>
            <a:r>
              <a:rPr lang="el-GR" sz="2000" b="1">
                <a:solidFill>
                  <a:srgbClr val="002060"/>
                </a:solidFill>
                <a:highlight>
                  <a:srgbClr val="FFFF00"/>
                </a:highlight>
              </a:rPr>
              <a:t>γρύψ, γρυπός, 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‘grifo’, animal fabuloso).</a:t>
            </a:r>
          </a:p>
          <a:p>
            <a:pPr>
              <a:defRPr/>
            </a:pP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8. m. Animal fabuloso, de medio cuerpo arriba águila, y de medio abajo león.</a:t>
            </a:r>
          </a:p>
          <a:p>
            <a:pPr>
              <a:defRPr/>
            </a:pP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9. m. Llave de metal colocada en la boca de las cañerías y en calderas y en otros depósitos de líquidos a fin de regular el paso de estos.</a:t>
            </a:r>
          </a:p>
          <a:p>
            <a:pPr>
              <a:defRPr/>
            </a:pPr>
            <a:endParaRPr lang="es-ES" sz="20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2000" b="1" i="1">
                <a:solidFill>
                  <a:srgbClr val="990000"/>
                </a:solidFill>
              </a:rPr>
              <a:t>grúa</a:t>
            </a:r>
            <a:r>
              <a:rPr lang="es-ES" sz="2000" b="1">
                <a:solidFill>
                  <a:srgbClr val="002060"/>
                </a:solidFill>
              </a:rPr>
              <a:t>. Máquina que sirve para levantar pesos. Del lat. </a:t>
            </a:r>
            <a:r>
              <a:rPr lang="es-ES" sz="2000" b="1" cap="small" err="1">
                <a:solidFill>
                  <a:srgbClr val="002060"/>
                </a:solidFill>
              </a:rPr>
              <a:t>grus</a:t>
            </a:r>
            <a:r>
              <a:rPr lang="es-ES" sz="2000" b="1" i="1">
                <a:solidFill>
                  <a:srgbClr val="002060"/>
                </a:solidFill>
              </a:rPr>
              <a:t>, </a:t>
            </a:r>
            <a:r>
              <a:rPr lang="es-ES" sz="2000" b="1">
                <a:solidFill>
                  <a:srgbClr val="002060"/>
                </a:solidFill>
              </a:rPr>
              <a:t>‘grulla’, un tipo de máquina de guerra.</a:t>
            </a:r>
          </a:p>
          <a:p>
            <a:pPr>
              <a:defRPr/>
            </a:pPr>
            <a:endParaRPr lang="es-ES" sz="20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2000" b="1" i="1">
                <a:solidFill>
                  <a:srgbClr val="990000"/>
                </a:solidFill>
                <a:highlight>
                  <a:srgbClr val="FFFF00"/>
                </a:highlight>
              </a:rPr>
              <a:t>orquídea.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 (Del lat. </a:t>
            </a:r>
            <a:r>
              <a:rPr lang="es-ES" sz="2000" b="1" cap="small" err="1">
                <a:solidFill>
                  <a:srgbClr val="002060"/>
                </a:solidFill>
                <a:highlight>
                  <a:srgbClr val="FFFF00"/>
                </a:highlight>
              </a:rPr>
              <a:t>orchis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, y este del gr. </a:t>
            </a:r>
            <a:r>
              <a:rPr lang="es-ES" sz="2000" b="1" err="1">
                <a:solidFill>
                  <a:srgbClr val="002060"/>
                </a:solidFill>
                <a:highlight>
                  <a:srgbClr val="FFFF00"/>
                </a:highlight>
              </a:rPr>
              <a:t>ὄρχις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, ‘testículo’,’ planta bulbosa’).</a:t>
            </a:r>
          </a:p>
          <a:p>
            <a:pPr>
              <a:defRPr/>
            </a:pPr>
            <a:endParaRPr lang="es-ES" sz="20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2000" b="1" i="1">
                <a:solidFill>
                  <a:srgbClr val="990000"/>
                </a:solidFill>
              </a:rPr>
              <a:t>película</a:t>
            </a:r>
            <a:r>
              <a:rPr lang="es-ES" sz="2000" b="1">
                <a:solidFill>
                  <a:srgbClr val="002060"/>
                </a:solidFill>
              </a:rPr>
              <a:t>. (Del lat. </a:t>
            </a:r>
            <a:r>
              <a:rPr lang="es-ES" sz="2000" b="1" cap="small" err="1">
                <a:solidFill>
                  <a:srgbClr val="002060"/>
                </a:solidFill>
              </a:rPr>
              <a:t>pellicŭla</a:t>
            </a:r>
            <a:r>
              <a:rPr lang="es-ES" sz="2000" b="1">
                <a:solidFill>
                  <a:srgbClr val="002060"/>
                </a:solidFill>
              </a:rPr>
              <a:t>).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s-ES" sz="2000" b="1">
                <a:solidFill>
                  <a:srgbClr val="002060"/>
                </a:solidFill>
              </a:rPr>
              <a:t>f. Piel delgada y delicada.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t-BR" sz="2000" b="1">
                <a:solidFill>
                  <a:srgbClr val="002060"/>
                </a:solidFill>
              </a:rPr>
              <a:t>f. Cinta de celuloide preparada para ser </a:t>
            </a:r>
            <a:r>
              <a:rPr lang="pt-BR" sz="2000" b="1" err="1">
                <a:solidFill>
                  <a:srgbClr val="002060"/>
                </a:solidFill>
              </a:rPr>
              <a:t>impresionada</a:t>
            </a:r>
            <a:r>
              <a:rPr lang="pt-BR" sz="2000" b="1">
                <a:solidFill>
                  <a:srgbClr val="002060"/>
                </a:solidFill>
              </a:rPr>
              <a:t> </a:t>
            </a:r>
            <a:r>
              <a:rPr lang="pt-BR" sz="2000" b="1" err="1">
                <a:solidFill>
                  <a:srgbClr val="002060"/>
                </a:solidFill>
              </a:rPr>
              <a:t>fotográficamente</a:t>
            </a:r>
            <a:r>
              <a:rPr lang="pt-BR" sz="2000" b="1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endParaRPr lang="es-ES" sz="2000" b="1">
              <a:solidFill>
                <a:srgbClr val="002060"/>
              </a:solidFill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4213D24D-9420-4BF8-9933-F412AE6E8AFC}"/>
              </a:ext>
            </a:extLst>
          </p:cNvPr>
          <p:cNvSpPr/>
          <p:nvPr/>
        </p:nvSpPr>
        <p:spPr>
          <a:xfrm>
            <a:off x="55813" y="46236"/>
            <a:ext cx="7676975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>
                <a:solidFill>
                  <a:srgbClr val="990000"/>
                </a:solidFill>
              </a:rPr>
              <a:t>ETIMOLOGÍAS CURIOSAS: </a:t>
            </a:r>
          </a:p>
          <a:p>
            <a:pPr algn="ctr">
              <a:defRPr/>
            </a:pPr>
            <a:r>
              <a:rPr lang="es-ES" sz="2800" b="1">
                <a:solidFill>
                  <a:srgbClr val="990000"/>
                </a:solidFill>
              </a:rPr>
              <a:t>metáforas formales</a:t>
            </a:r>
          </a:p>
        </p:txBody>
      </p:sp>
      <p:sp>
        <p:nvSpPr>
          <p:cNvPr id="8" name="14 Marcador de número de diapositiva">
            <a:extLst>
              <a:ext uri="{FF2B5EF4-FFF2-40B4-BE49-F238E27FC236}">
                <a16:creationId xmlns:a16="http://schemas.microsoft.com/office/drawing/2014/main" id="{1096C89B-C248-4782-9E20-253F16EA9747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733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A7CA3F7A-583A-4C9C-AB71-A3F777EAD8F2}"/>
              </a:ext>
            </a:extLst>
          </p:cNvPr>
          <p:cNvGrpSpPr/>
          <p:nvPr/>
        </p:nvGrpSpPr>
        <p:grpSpPr>
          <a:xfrm>
            <a:off x="0" y="6390893"/>
            <a:ext cx="4864339" cy="467107"/>
            <a:chOff x="62892" y="6295652"/>
            <a:chExt cx="4864339" cy="467107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6707A82-473B-4F73-892B-07162F62A90D}"/>
                </a:ext>
              </a:extLst>
            </p:cNvPr>
            <p:cNvSpPr txBox="1"/>
            <p:nvPr/>
          </p:nvSpPr>
          <p:spPr>
            <a:xfrm>
              <a:off x="62892" y="6295652"/>
              <a:ext cx="486433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1D6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>
                  <a:solidFill>
                    <a:srgbClr val="C00000"/>
                  </a:solidFill>
                  <a:latin typeface="Garamond" panose="02020404030301010803" pitchFamily="18" charset="0"/>
                </a:rPr>
                <a:t>LA COMPETENCIA LÉXICA. </a:t>
              </a:r>
            </a:p>
            <a:p>
              <a:pPr algn="just"/>
              <a:r>
                <a:rPr lang="es-ES" sz="1200" b="1">
                  <a:solidFill>
                    <a:srgbClr val="002060"/>
                  </a:solidFill>
                  <a:latin typeface="Garamond" panose="02020404030301010803" pitchFamily="18" charset="0"/>
                </a:rPr>
                <a:t>PROCEDENCIA DEL LÉXICO ESPAÑOL</a:t>
              </a:r>
            </a:p>
          </p:txBody>
        </p:sp>
        <p:pic>
          <p:nvPicPr>
            <p:cNvPr id="16" name="Picture 5" descr="universitas">
              <a:extLst>
                <a:ext uri="{FF2B5EF4-FFF2-40B4-BE49-F238E27FC236}">
                  <a16:creationId xmlns:a16="http://schemas.microsoft.com/office/drawing/2014/main" id="{84477C52-6237-4D80-89A1-E30CD1D91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306392"/>
              <a:ext cx="610468" cy="449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E6B0CCCD-D462-4B91-BFCF-AB36C299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7193" y="6306392"/>
              <a:ext cx="970038" cy="456367"/>
            </a:xfrm>
            <a:prstGeom prst="rect">
              <a:avLst/>
            </a:prstGeom>
          </p:spPr>
        </p:pic>
      </p:grpSp>
      <p:sp>
        <p:nvSpPr>
          <p:cNvPr id="14" name="Text Box 7">
            <a:extLst>
              <a:ext uri="{FF2B5EF4-FFF2-40B4-BE49-F238E27FC236}">
                <a16:creationId xmlns:a16="http://schemas.microsoft.com/office/drawing/2014/main" id="{F66C4A59-5967-4E83-A949-70A9A1FCC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74" y="1657744"/>
            <a:ext cx="8748464" cy="4727707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ES" sz="2000" b="1" i="1">
                <a:solidFill>
                  <a:srgbClr val="990000"/>
                </a:solidFill>
              </a:rPr>
              <a:t>espalda</a:t>
            </a:r>
            <a:r>
              <a:rPr lang="es-ES" sz="2000" b="1">
                <a:solidFill>
                  <a:srgbClr val="002060"/>
                </a:solidFill>
              </a:rPr>
              <a:t>. (Del lat. tardío </a:t>
            </a:r>
            <a:r>
              <a:rPr lang="es-ES" sz="2000" b="1" cap="small" err="1">
                <a:solidFill>
                  <a:srgbClr val="002060"/>
                </a:solidFill>
              </a:rPr>
              <a:t>spatŭla</a:t>
            </a:r>
            <a:r>
              <a:rPr lang="es-ES" sz="2000" b="1">
                <a:solidFill>
                  <a:srgbClr val="002060"/>
                </a:solidFill>
              </a:rPr>
              <a:t>, ‘omóplato’).</a:t>
            </a:r>
          </a:p>
          <a:p>
            <a:pPr>
              <a:defRPr/>
            </a:pPr>
            <a:endParaRPr lang="es-ES" sz="20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2000" b="1" i="1">
                <a:solidFill>
                  <a:srgbClr val="990000"/>
                </a:solidFill>
              </a:rPr>
              <a:t>menisco</a:t>
            </a:r>
            <a:r>
              <a:rPr lang="it-IT" sz="2000" b="1">
                <a:solidFill>
                  <a:srgbClr val="002060"/>
                </a:solidFill>
              </a:rPr>
              <a:t>. (Del μηνίσκος, media luna, dim. de μήνη, ‘luna’).</a:t>
            </a:r>
          </a:p>
          <a:p>
            <a:pPr>
              <a:defRPr/>
            </a:pPr>
            <a:endParaRPr lang="es-ES" sz="20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2000" b="1" i="1">
                <a:solidFill>
                  <a:srgbClr val="990000"/>
                </a:solidFill>
                <a:highlight>
                  <a:srgbClr val="FFFF00"/>
                </a:highlight>
              </a:rPr>
              <a:t>músculo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. (Del lat. </a:t>
            </a:r>
            <a:r>
              <a:rPr lang="es-ES" sz="2000" b="1" cap="small" err="1">
                <a:solidFill>
                  <a:srgbClr val="002060"/>
                </a:solidFill>
                <a:highlight>
                  <a:srgbClr val="FFFF00"/>
                </a:highlight>
              </a:rPr>
              <a:t>muscŭlus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, ‘ratoncito’).</a:t>
            </a:r>
          </a:p>
          <a:p>
            <a:pPr>
              <a:defRPr/>
            </a:pPr>
            <a:endParaRPr lang="es-ES" sz="20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da-DK" sz="2000" b="1" i="1">
                <a:solidFill>
                  <a:srgbClr val="990000"/>
                </a:solidFill>
              </a:rPr>
              <a:t>pelvis</a:t>
            </a:r>
            <a:r>
              <a:rPr lang="da-DK" sz="2000" b="1">
                <a:solidFill>
                  <a:srgbClr val="002060"/>
                </a:solidFill>
              </a:rPr>
              <a:t>. (Del lat. </a:t>
            </a:r>
            <a:r>
              <a:rPr lang="da-DK" sz="2000" b="1" cap="small">
                <a:solidFill>
                  <a:srgbClr val="002060"/>
                </a:solidFill>
              </a:rPr>
              <a:t>pelvis</a:t>
            </a:r>
            <a:r>
              <a:rPr lang="da-DK" sz="2000" b="1">
                <a:solidFill>
                  <a:srgbClr val="002060"/>
                </a:solidFill>
              </a:rPr>
              <a:t>, ‘lebrillo’).</a:t>
            </a:r>
          </a:p>
          <a:p>
            <a:pPr>
              <a:defRPr/>
            </a:pPr>
            <a:r>
              <a:rPr lang="es-ES" sz="1600" b="1" i="1">
                <a:solidFill>
                  <a:srgbClr val="002060"/>
                </a:solidFill>
              </a:rPr>
              <a:t>lebrillo</a:t>
            </a:r>
            <a:r>
              <a:rPr lang="es-ES" sz="1600" b="1">
                <a:solidFill>
                  <a:srgbClr val="002060"/>
                </a:solidFill>
              </a:rPr>
              <a:t>. (De </a:t>
            </a:r>
            <a:r>
              <a:rPr lang="es-ES" sz="1600" b="1" err="1">
                <a:solidFill>
                  <a:srgbClr val="002060"/>
                </a:solidFill>
              </a:rPr>
              <a:t>or</a:t>
            </a:r>
            <a:r>
              <a:rPr lang="es-ES" sz="1600" b="1">
                <a:solidFill>
                  <a:srgbClr val="002060"/>
                </a:solidFill>
              </a:rPr>
              <a:t>. inc.). 1. m. Vasija de barro vidriado, de plata u otro metal, más ancha por el borde que por el fondo, y que sirve para lavar ropa, para baños de pies y otros usos.</a:t>
            </a:r>
          </a:p>
          <a:p>
            <a:pPr>
              <a:defRPr/>
            </a:pPr>
            <a:endParaRPr lang="es-ES" sz="20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2000" b="1" i="1">
                <a:solidFill>
                  <a:srgbClr val="990000"/>
                </a:solidFill>
                <a:highlight>
                  <a:srgbClr val="FFFF00"/>
                </a:highlight>
              </a:rPr>
              <a:t>páncreas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.(Del gr. </a:t>
            </a:r>
            <a:r>
              <a:rPr lang="el-GR" sz="2000" b="1">
                <a:solidFill>
                  <a:srgbClr val="002060"/>
                </a:solidFill>
                <a:highlight>
                  <a:srgbClr val="FFFF00"/>
                </a:highlight>
              </a:rPr>
              <a:t>πάγκρεας)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. [</a:t>
            </a:r>
            <a:r>
              <a:rPr lang="es-ES" sz="2000" b="1" i="1">
                <a:solidFill>
                  <a:srgbClr val="002060"/>
                </a:solidFill>
                <a:highlight>
                  <a:srgbClr val="FFFF00"/>
                </a:highlight>
              </a:rPr>
              <a:t>pan, 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‘todo’, y </a:t>
            </a:r>
            <a:r>
              <a:rPr lang="es-ES" sz="2000" b="1" i="1" err="1">
                <a:solidFill>
                  <a:srgbClr val="002060"/>
                </a:solidFill>
                <a:highlight>
                  <a:srgbClr val="FFFF00"/>
                </a:highlight>
              </a:rPr>
              <a:t>kréas</a:t>
            </a:r>
            <a:r>
              <a:rPr lang="es-ES" sz="2000" b="1" i="1">
                <a:solidFill>
                  <a:srgbClr val="002060"/>
                </a:solidFill>
                <a:highlight>
                  <a:srgbClr val="FFFF00"/>
                </a:highlight>
              </a:rPr>
              <a:t>, 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‘carne’].</a:t>
            </a:r>
          </a:p>
          <a:p>
            <a:pPr>
              <a:defRPr/>
            </a:pPr>
            <a:endParaRPr lang="es-ES" sz="20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2000" b="1" i="1">
                <a:solidFill>
                  <a:srgbClr val="990000"/>
                </a:solidFill>
                <a:highlight>
                  <a:srgbClr val="FFFF00"/>
                </a:highlight>
              </a:rPr>
              <a:t>rodilla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. (Del </a:t>
            </a:r>
            <a:r>
              <a:rPr lang="es-ES" sz="2000" b="1" cap="small" err="1">
                <a:solidFill>
                  <a:srgbClr val="002060"/>
                </a:solidFill>
                <a:highlight>
                  <a:srgbClr val="FFFF00"/>
                </a:highlight>
              </a:rPr>
              <a:t>rotella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, </a:t>
            </a:r>
            <a:r>
              <a:rPr lang="es-ES" sz="2000" b="1" err="1">
                <a:solidFill>
                  <a:srgbClr val="002060"/>
                </a:solidFill>
                <a:highlight>
                  <a:srgbClr val="FFFF00"/>
                </a:highlight>
              </a:rPr>
              <a:t>dim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. de </a:t>
            </a:r>
            <a:r>
              <a:rPr lang="es-ES" sz="2000" b="1" cap="small">
                <a:solidFill>
                  <a:srgbClr val="002060"/>
                </a:solidFill>
                <a:highlight>
                  <a:srgbClr val="FFFF00"/>
                </a:highlight>
              </a:rPr>
              <a:t>rota</a:t>
            </a:r>
            <a:r>
              <a:rPr lang="es-ES" sz="2000" b="1">
                <a:solidFill>
                  <a:srgbClr val="002060"/>
                </a:solidFill>
                <a:highlight>
                  <a:srgbClr val="FFFF00"/>
                </a:highlight>
              </a:rPr>
              <a:t>, ‘rueda’). GENUCULU &gt; hinojo.</a:t>
            </a:r>
          </a:p>
          <a:p>
            <a:pPr>
              <a:defRPr/>
            </a:pPr>
            <a:endParaRPr lang="es-ES" sz="20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2000" b="1" i="1">
                <a:solidFill>
                  <a:srgbClr val="990000"/>
                </a:solidFill>
              </a:rPr>
              <a:t>vagina</a:t>
            </a:r>
            <a:r>
              <a:rPr lang="it-IT" sz="2000" b="1">
                <a:solidFill>
                  <a:srgbClr val="002060"/>
                </a:solidFill>
              </a:rPr>
              <a:t>. (Del lat. </a:t>
            </a:r>
            <a:r>
              <a:rPr lang="it-IT" sz="2000" b="1" cap="small">
                <a:solidFill>
                  <a:srgbClr val="002060"/>
                </a:solidFill>
              </a:rPr>
              <a:t>vagīna</a:t>
            </a:r>
            <a:r>
              <a:rPr lang="it-IT" sz="2000" b="1">
                <a:solidFill>
                  <a:srgbClr val="002060"/>
                </a:solidFill>
              </a:rPr>
              <a:t>, ‘vaina’).</a:t>
            </a:r>
            <a:endParaRPr lang="es-ES" sz="2000" b="1">
              <a:solidFill>
                <a:srgbClr val="002060"/>
              </a:solidFill>
            </a:endParaRPr>
          </a:p>
          <a:p>
            <a:pPr>
              <a:defRPr/>
            </a:pPr>
            <a:endParaRPr lang="es-ES" sz="2000" b="1">
              <a:solidFill>
                <a:srgbClr val="002060"/>
              </a:solidFill>
            </a:endParaRPr>
          </a:p>
          <a:p>
            <a:pPr>
              <a:defRPr/>
            </a:pPr>
            <a:endParaRPr lang="es-ES" sz="2000" b="1">
              <a:solidFill>
                <a:srgbClr val="002060"/>
              </a:solidFill>
            </a:endParaRPr>
          </a:p>
        </p:txBody>
      </p:sp>
      <p:sp>
        <p:nvSpPr>
          <p:cNvPr id="8" name="14 Marcador de número de diapositiva">
            <a:extLst>
              <a:ext uri="{FF2B5EF4-FFF2-40B4-BE49-F238E27FC236}">
                <a16:creationId xmlns:a16="http://schemas.microsoft.com/office/drawing/2014/main" id="{03A18286-B74A-4594-A34F-B656309D1A46}"/>
              </a:ext>
            </a:extLst>
          </p:cNvPr>
          <p:cNvSpPr txBox="1">
            <a:spLocks/>
          </p:cNvSpPr>
          <p:nvPr/>
        </p:nvSpPr>
        <p:spPr bwMode="auto">
          <a:xfrm>
            <a:off x="8537575" y="193675"/>
            <a:ext cx="4492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A2093D3-4DBE-492E-804F-7143F3662E77}" type="slidenum">
              <a:rPr lang="es-ES" altLang="es-ES" sz="2800" b="1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s-ES" altLang="es-ES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9252E679-AEBE-4879-B059-809AE294D469}"/>
              </a:ext>
            </a:extLst>
          </p:cNvPr>
          <p:cNvSpPr/>
          <p:nvPr/>
        </p:nvSpPr>
        <p:spPr>
          <a:xfrm>
            <a:off x="207393" y="187866"/>
            <a:ext cx="7676975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>
                <a:solidFill>
                  <a:srgbClr val="990000"/>
                </a:solidFill>
              </a:rPr>
              <a:t>ETIMOLOGÍAS CURIOSAS: </a:t>
            </a:r>
          </a:p>
          <a:p>
            <a:pPr algn="ctr">
              <a:defRPr/>
            </a:pPr>
            <a:r>
              <a:rPr lang="es-ES" sz="2800" b="1">
                <a:solidFill>
                  <a:srgbClr val="990000"/>
                </a:solidFill>
              </a:rPr>
              <a:t>metáforas formales en el cuerpo humano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1658</Words>
  <Application>Microsoft Office PowerPoint</Application>
  <PresentationFormat>Presentación en pantalla (4:3)</PresentationFormat>
  <Paragraphs>291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 Unicode MS</vt:lpstr>
      <vt:lpstr>Arial</vt:lpstr>
      <vt:lpstr>Calibri</vt:lpstr>
      <vt:lpstr>Garamond</vt:lpstr>
      <vt:lpstr>Palatino Linotype</vt:lpstr>
      <vt:lpstr>Trebuchet MS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JUNTA DE CASTILLA Y LEÓN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Salamanaca</dc:title>
  <dc:creator>IESO DE VILLAMAYOR DE ARMUÑA</dc:creator>
  <cp:lastModifiedBy>JOSÉ LUIS HERRERO</cp:lastModifiedBy>
  <cp:revision>1</cp:revision>
  <cp:lastPrinted>2019-03-20T17:51:30Z</cp:lastPrinted>
  <dcterms:created xsi:type="dcterms:W3CDTF">2007-07-28T11:47:19Z</dcterms:created>
  <dcterms:modified xsi:type="dcterms:W3CDTF">2019-03-21T20:10:16Z</dcterms:modified>
</cp:coreProperties>
</file>