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7" r:id="rId2"/>
    <p:sldId id="342" r:id="rId3"/>
    <p:sldId id="358" r:id="rId4"/>
    <p:sldId id="340" r:id="rId5"/>
    <p:sldId id="359" r:id="rId6"/>
    <p:sldId id="327" r:id="rId7"/>
    <p:sldId id="344" r:id="rId8"/>
    <p:sldId id="345" r:id="rId9"/>
    <p:sldId id="346" r:id="rId10"/>
    <p:sldId id="347" r:id="rId11"/>
    <p:sldId id="348" r:id="rId12"/>
    <p:sldId id="349" r:id="rId13"/>
    <p:sldId id="360" r:id="rId14"/>
    <p:sldId id="333" r:id="rId15"/>
    <p:sldId id="334" r:id="rId16"/>
    <p:sldId id="350" r:id="rId17"/>
    <p:sldId id="351" r:id="rId18"/>
    <p:sldId id="352" r:id="rId19"/>
    <p:sldId id="353" r:id="rId20"/>
    <p:sldId id="356" r:id="rId21"/>
    <p:sldId id="336" r:id="rId22"/>
    <p:sldId id="357" r:id="rId23"/>
    <p:sldId id="361" r:id="rId24"/>
    <p:sldId id="331" r:id="rId25"/>
    <p:sldId id="329" r:id="rId26"/>
    <p:sldId id="328" r:id="rId27"/>
    <p:sldId id="343" r:id="rId28"/>
    <p:sldId id="363" r:id="rId29"/>
    <p:sldId id="364" r:id="rId30"/>
    <p:sldId id="365" r:id="rId31"/>
    <p:sldId id="366" r:id="rId32"/>
    <p:sldId id="367" r:id="rId33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32307-5030-4D2E-BDAD-E551316B62C8}" v="21" dt="2019-03-21T17:23:08.941"/>
    <p1510:client id="{F4C4F7A5-F6C7-4ADB-8642-60A5CA519574}" v="33" dt="2019-03-21T21:21:0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6ADA024-3BCC-684E-9C2D-7D2AD5806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4ACDFFA-03F7-384B-BB74-533886877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45016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2C9A5D-E37C-480E-937E-00BC18561222}" type="datetimeFigureOut">
              <a:rPr lang="es-ES_tradnl"/>
              <a:pPr>
                <a:defRPr/>
              </a:pPr>
              <a:t>21/03/2019</a:t>
            </a:fld>
            <a:endParaRPr lang="es-ES_tradnl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1137078-8159-B045-8329-0EAD7B27D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105"/>
            <a:ext cx="2863835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9EB87B2-CB44-9A42-BBEF-99DB37AFD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45016" y="9410105"/>
            <a:ext cx="2863835" cy="49593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6B07B5-CED1-48F2-AE06-9D28BA46982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71A4D542-6FFA-244A-986A-26B49435E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51BAC97-5F26-DB4A-B4BA-B648819555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45016" y="0"/>
            <a:ext cx="2863835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C9D64A-3A54-4EA8-9B06-6CA4A1713640}" type="datetimeFigureOut">
              <a:rPr lang="es-ES"/>
              <a:pPr>
                <a:defRPr/>
              </a:pPr>
              <a:t>21/03/2019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96C3C73-23E5-F545-BF8C-A9D3E683A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08348B0-95B6-4D41-A9EF-01B8BB76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885" y="4707429"/>
            <a:ext cx="5288655" cy="4457084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8FFAF12-B94A-9245-842D-36F91B9F6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105"/>
            <a:ext cx="2863835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26845D-0CEA-5043-AB5B-14EE820E2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45016" y="9410105"/>
            <a:ext cx="2863835" cy="495935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1B90F4-2D9D-4CD5-8A4B-2D17E6ECF3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:a16="http://schemas.microsoft.com/office/drawing/2014/main" id="{50B0AB4E-57CE-8345-9FAC-7081885015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>
            <a:extLst>
              <a:ext uri="{FF2B5EF4-FFF2-40B4-BE49-F238E27FC236}">
                <a16:creationId xmlns:a16="http://schemas.microsoft.com/office/drawing/2014/main" id="{3029194D-6F6B-DB46-BE2A-992B56E51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75BF89EC-0195-0540-9E67-C3C9641CC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52E578-0449-4241-A5B6-114295FD1CAF}" type="slidenum">
              <a:rPr lang="es-ES" altLang="es-ES"/>
              <a:pPr eaLnBrk="1" hangingPunct="1"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712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>
            <a:extLst>
              <a:ext uri="{FF2B5EF4-FFF2-40B4-BE49-F238E27FC236}">
                <a16:creationId xmlns:a16="http://schemas.microsoft.com/office/drawing/2014/main" id="{B09A25A3-5FDA-7141-8025-D43D77F32F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>
            <a:extLst>
              <a:ext uri="{FF2B5EF4-FFF2-40B4-BE49-F238E27FC236}">
                <a16:creationId xmlns:a16="http://schemas.microsoft.com/office/drawing/2014/main" id="{CE26D29A-FE20-834F-B5A9-4F391C6A6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CD0E00B5-F182-D448-98F5-04EEB61BF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B78C34-23D4-A948-99AE-908F0798C94D}" type="slidenum">
              <a:rPr lang="es-ES" altLang="es-ES"/>
              <a:pPr eaLnBrk="1" hangingPunct="1"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955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>
            <a:extLst>
              <a:ext uri="{FF2B5EF4-FFF2-40B4-BE49-F238E27FC236}">
                <a16:creationId xmlns:a16="http://schemas.microsoft.com/office/drawing/2014/main" id="{8F9B3E40-E06E-3143-9E49-0AC83240B2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>
            <a:extLst>
              <a:ext uri="{FF2B5EF4-FFF2-40B4-BE49-F238E27FC236}">
                <a16:creationId xmlns:a16="http://schemas.microsoft.com/office/drawing/2014/main" id="{7AF247BA-35A9-BA48-A88E-7C9822C84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3765C7CB-4F7B-8D40-A436-EB55FF322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01D201-7C8A-2345-885D-76CDB6253920}" type="slidenum">
              <a:rPr lang="es-ES" altLang="es-ES"/>
              <a:pPr eaLnBrk="1" hangingPunct="1"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301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>
            <a:extLst>
              <a:ext uri="{FF2B5EF4-FFF2-40B4-BE49-F238E27FC236}">
                <a16:creationId xmlns:a16="http://schemas.microsoft.com/office/drawing/2014/main" id="{E65B4769-4EF4-A74E-86CF-BE8933450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>
            <a:extLst>
              <a:ext uri="{FF2B5EF4-FFF2-40B4-BE49-F238E27FC236}">
                <a16:creationId xmlns:a16="http://schemas.microsoft.com/office/drawing/2014/main" id="{604D1829-F139-BD4F-9443-07C30058C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181E39E9-FEC1-9047-880A-78C33424A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14CBB2-9AA0-714B-9A09-7FB27035D4AB}" type="slidenum">
              <a:rPr lang="es-ES" altLang="es-ES"/>
              <a:pPr eaLnBrk="1" hangingPunct="1"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5601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>
            <a:extLst>
              <a:ext uri="{FF2B5EF4-FFF2-40B4-BE49-F238E27FC236}">
                <a16:creationId xmlns:a16="http://schemas.microsoft.com/office/drawing/2014/main" id="{A8995721-9E74-1143-9728-31ACA5ECB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>
            <a:extLst>
              <a:ext uri="{FF2B5EF4-FFF2-40B4-BE49-F238E27FC236}">
                <a16:creationId xmlns:a16="http://schemas.microsoft.com/office/drawing/2014/main" id="{8D96131F-E644-4F4E-A3E1-A6843F00E1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B7AD4F6-B5EB-1A4F-8212-A7969F453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D0C766-3011-CB42-916E-7659859FFC5D}" type="slidenum">
              <a:rPr lang="es-ES" altLang="es-ES"/>
              <a:pPr eaLnBrk="1" hangingPunct="1"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584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>
            <a:extLst>
              <a:ext uri="{FF2B5EF4-FFF2-40B4-BE49-F238E27FC236}">
                <a16:creationId xmlns:a16="http://schemas.microsoft.com/office/drawing/2014/main" id="{6BB5A1FC-ED5B-7644-BFB4-122C1A3CD6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>
            <a:extLst>
              <a:ext uri="{FF2B5EF4-FFF2-40B4-BE49-F238E27FC236}">
                <a16:creationId xmlns:a16="http://schemas.microsoft.com/office/drawing/2014/main" id="{8C908521-C778-B949-B924-707C68141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3307B6B3-7C9F-7D46-AE3E-801E347DE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EF8980-BD77-5448-BB61-4E43081996E9}" type="slidenum">
              <a:rPr lang="es-ES" altLang="es-ES"/>
              <a:pPr eaLnBrk="1" hangingPunct="1"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398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>
            <a:extLst>
              <a:ext uri="{FF2B5EF4-FFF2-40B4-BE49-F238E27FC236}">
                <a16:creationId xmlns:a16="http://schemas.microsoft.com/office/drawing/2014/main" id="{603114B0-9119-C44D-A807-28B8F94BFA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>
            <a:extLst>
              <a:ext uri="{FF2B5EF4-FFF2-40B4-BE49-F238E27FC236}">
                <a16:creationId xmlns:a16="http://schemas.microsoft.com/office/drawing/2014/main" id="{7907F75C-384E-A545-B561-E18C642A0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75EFE82D-351A-C74E-A5A8-377B93179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6384EC-D481-EA42-8E75-A5D1CDED1A40}" type="slidenum">
              <a:rPr lang="es-ES" altLang="es-ES"/>
              <a:pPr eaLnBrk="1" hangingPunct="1"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285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>
            <a:extLst>
              <a:ext uri="{FF2B5EF4-FFF2-40B4-BE49-F238E27FC236}">
                <a16:creationId xmlns:a16="http://schemas.microsoft.com/office/drawing/2014/main" id="{0C5FDE55-C42C-574A-9761-90CD3B084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>
            <a:extLst>
              <a:ext uri="{FF2B5EF4-FFF2-40B4-BE49-F238E27FC236}">
                <a16:creationId xmlns:a16="http://schemas.microsoft.com/office/drawing/2014/main" id="{499E18B2-7C79-6343-AF0D-41D847DE51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150A3A7-3D41-8B41-8318-958160628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426E35-F8CF-774E-AEB1-E34ED18D1ED7}" type="slidenum">
              <a:rPr lang="es-ES" altLang="es-ES"/>
              <a:pPr eaLnBrk="1" hangingPunct="1"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2804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ECBF5A5B-6063-7D49-9E9C-316767A6C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BA86C00D-AC68-994B-994D-698507E23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492DAEA-2393-C946-9AE5-59804F521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97D555-F8AE-014F-84E1-9E7F26BD4774}" type="slidenum">
              <a:rPr lang="es-ES" altLang="es-ES"/>
              <a:pPr eaLnBrk="1" hangingPunct="1"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538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>
            <a:extLst>
              <a:ext uri="{FF2B5EF4-FFF2-40B4-BE49-F238E27FC236}">
                <a16:creationId xmlns:a16="http://schemas.microsoft.com/office/drawing/2014/main" id="{79F50785-7488-694E-93EB-9F9D750CE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>
            <a:extLst>
              <a:ext uri="{FF2B5EF4-FFF2-40B4-BE49-F238E27FC236}">
                <a16:creationId xmlns:a16="http://schemas.microsoft.com/office/drawing/2014/main" id="{7DF59372-4DE0-3547-B7B9-201916AE0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9187659C-ADC4-B547-AFAC-5169B3A8B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3A50C9-6E49-E647-A536-37073EEF96A1}" type="slidenum">
              <a:rPr lang="es-ES" altLang="es-ES"/>
              <a:pPr eaLnBrk="1" hangingPunct="1"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200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57735067-E389-4F43-9437-20DAFD72FB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92E5C267-0302-3048-B5DA-855D9ED58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2FC12008-EB33-7B4C-9C18-3CC643660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90D9F4-3B4C-6A40-83A4-CF09E46E4A82}" type="slidenum">
              <a:rPr lang="es-ES" altLang="es-ES"/>
              <a:pPr eaLnBrk="1" hangingPunct="1"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583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E07A5954-0E06-E946-A869-F533E8E8B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F2B22BDD-C07B-B348-8171-47A9399599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DE4A4FD1-A820-AC4E-8B19-AC470D522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E5C8A1-7611-9F43-AE1B-DB66139BE842}" type="slidenum">
              <a:rPr lang="es-ES" altLang="es-ES"/>
              <a:pPr eaLnBrk="1" hangingPunct="1"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1893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>
            <a:extLst>
              <a:ext uri="{FF2B5EF4-FFF2-40B4-BE49-F238E27FC236}">
                <a16:creationId xmlns:a16="http://schemas.microsoft.com/office/drawing/2014/main" id="{C160D9E2-84C0-E042-AA64-8FF340DB52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>
            <a:extLst>
              <a:ext uri="{FF2B5EF4-FFF2-40B4-BE49-F238E27FC236}">
                <a16:creationId xmlns:a16="http://schemas.microsoft.com/office/drawing/2014/main" id="{813F416F-024D-4D4A-83AB-979BF60A5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91F9CA9-DAA9-1148-A39C-00A266C5F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51A91D-5F2E-284F-AE71-5D0936C970F4}" type="slidenum">
              <a:rPr lang="es-ES" altLang="es-ES"/>
              <a:pPr eaLnBrk="1" hangingPunct="1"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1426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>
            <a:extLst>
              <a:ext uri="{FF2B5EF4-FFF2-40B4-BE49-F238E27FC236}">
                <a16:creationId xmlns:a16="http://schemas.microsoft.com/office/drawing/2014/main" id="{637308A1-9AA2-2745-9486-8117EDC1C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>
            <a:extLst>
              <a:ext uri="{FF2B5EF4-FFF2-40B4-BE49-F238E27FC236}">
                <a16:creationId xmlns:a16="http://schemas.microsoft.com/office/drawing/2014/main" id="{5EE155CE-60FE-204E-A3A1-50EC99618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5CD0DA42-3900-D44A-B4E4-FBCFFB643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037A04-E620-3D42-A4B6-458D8AB70160}" type="slidenum">
              <a:rPr lang="es-ES" altLang="es-ES"/>
              <a:pPr eaLnBrk="1" hangingPunct="1"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98205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:a16="http://schemas.microsoft.com/office/drawing/2014/main" id="{52EB39C4-61A2-644E-B1F5-EBD1B8036E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>
            <a:extLst>
              <a:ext uri="{FF2B5EF4-FFF2-40B4-BE49-F238E27FC236}">
                <a16:creationId xmlns:a16="http://schemas.microsoft.com/office/drawing/2014/main" id="{F1004524-BF41-CE48-BE02-5A3375C75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8A40B0D7-A2DB-364B-AAE9-36DCB11FE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66152B-9BCB-094B-A3A1-9741AEA7BB0C}" type="slidenum">
              <a:rPr lang="es-ES" altLang="es-ES"/>
              <a:pPr eaLnBrk="1" hangingPunct="1"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7066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>
            <a:extLst>
              <a:ext uri="{FF2B5EF4-FFF2-40B4-BE49-F238E27FC236}">
                <a16:creationId xmlns:a16="http://schemas.microsoft.com/office/drawing/2014/main" id="{C3C28EAB-69A8-7645-8090-FE719E66B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>
            <a:extLst>
              <a:ext uri="{FF2B5EF4-FFF2-40B4-BE49-F238E27FC236}">
                <a16:creationId xmlns:a16="http://schemas.microsoft.com/office/drawing/2014/main" id="{91D32ED2-8CA4-444D-A469-ECB68F489F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0A65B4E-E9A1-624C-8E03-A776DB13E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ADE636-9B71-5446-B7ED-F2AD76F958FA}" type="slidenum">
              <a:rPr lang="es-ES" altLang="es-ES"/>
              <a:pPr eaLnBrk="1" hangingPunct="1"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2715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>
            <a:extLst>
              <a:ext uri="{FF2B5EF4-FFF2-40B4-BE49-F238E27FC236}">
                <a16:creationId xmlns:a16="http://schemas.microsoft.com/office/drawing/2014/main" id="{04C9401E-5DE8-9C4A-8804-CDEA6C24A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>
            <a:extLst>
              <a:ext uri="{FF2B5EF4-FFF2-40B4-BE49-F238E27FC236}">
                <a16:creationId xmlns:a16="http://schemas.microsoft.com/office/drawing/2014/main" id="{5BA50719-D609-4945-9FA9-52519FDACA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A2052413-0216-3E47-91F3-BF2EEA70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5F4BED-D61E-7841-BB85-21EBADC456B1}" type="slidenum">
              <a:rPr lang="es-ES" altLang="es-ES"/>
              <a:pPr eaLnBrk="1" hangingPunct="1"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28022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>
            <a:extLst>
              <a:ext uri="{FF2B5EF4-FFF2-40B4-BE49-F238E27FC236}">
                <a16:creationId xmlns:a16="http://schemas.microsoft.com/office/drawing/2014/main" id="{760442F0-FDFE-654A-9F28-7DD8033A13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>
            <a:extLst>
              <a:ext uri="{FF2B5EF4-FFF2-40B4-BE49-F238E27FC236}">
                <a16:creationId xmlns:a16="http://schemas.microsoft.com/office/drawing/2014/main" id="{AB525279-6F3E-C24E-8395-718E66030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dirty="0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CA18B38-CE7D-284B-A270-2C54A8A87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D8C22A-DD71-3347-9472-F9183089178C}" type="slidenum">
              <a:rPr lang="es-ES" altLang="es-ES"/>
              <a:pPr eaLnBrk="1" hangingPunct="1"/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7424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>
            <a:extLst>
              <a:ext uri="{FF2B5EF4-FFF2-40B4-BE49-F238E27FC236}">
                <a16:creationId xmlns:a16="http://schemas.microsoft.com/office/drawing/2014/main" id="{0B56C601-A955-A646-8218-45585A4C1D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>
            <a:extLst>
              <a:ext uri="{FF2B5EF4-FFF2-40B4-BE49-F238E27FC236}">
                <a16:creationId xmlns:a16="http://schemas.microsoft.com/office/drawing/2014/main" id="{83D97C7C-B13E-6843-A164-34DC2B8D9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110F09DA-81AF-B54E-83DB-F3CE70C02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6ACA9-BAF2-B045-B217-83A48F225479}" type="slidenum">
              <a:rPr lang="es-ES" altLang="es-ES"/>
              <a:pPr eaLnBrk="1" hangingPunct="1"/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4142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>
            <a:extLst>
              <a:ext uri="{FF2B5EF4-FFF2-40B4-BE49-F238E27FC236}">
                <a16:creationId xmlns:a16="http://schemas.microsoft.com/office/drawing/2014/main" id="{0186FB75-38EF-4549-BB8D-27EBC753E3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>
            <a:extLst>
              <a:ext uri="{FF2B5EF4-FFF2-40B4-BE49-F238E27FC236}">
                <a16:creationId xmlns:a16="http://schemas.microsoft.com/office/drawing/2014/main" id="{16DE6A0E-DAB7-2A49-8676-23360EF7C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B5CC382-4593-E249-BAA7-5CC19E153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4030F-EA68-C146-B0C2-3C91ADA8CC74}" type="slidenum">
              <a:rPr lang="es-ES" altLang="es-ES"/>
              <a:pPr eaLnBrk="1" hangingPunct="1"/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197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>
            <a:extLst>
              <a:ext uri="{FF2B5EF4-FFF2-40B4-BE49-F238E27FC236}">
                <a16:creationId xmlns:a16="http://schemas.microsoft.com/office/drawing/2014/main" id="{00AB3F42-B0B0-AD47-B293-D19A26BB5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>
            <a:extLst>
              <a:ext uri="{FF2B5EF4-FFF2-40B4-BE49-F238E27FC236}">
                <a16:creationId xmlns:a16="http://schemas.microsoft.com/office/drawing/2014/main" id="{0779ACA9-F5BB-E343-9A16-E83E20211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83387EBA-D4D0-0C4A-9DCE-93A114959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87674-BB1C-F244-830B-0EE3758758D7}" type="slidenum">
              <a:rPr lang="es-ES" altLang="es-ES"/>
              <a:pPr eaLnBrk="1" hangingPunct="1"/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094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6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:a16="http://schemas.microsoft.com/office/drawing/2014/main" id="{E793EEC5-9013-404F-9572-8938CFF1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:a16="http://schemas.microsoft.com/office/drawing/2014/main" id="{A6291D09-E1B8-364B-BA8F-423A4BA0E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98A9CCB1-EB26-E043-9619-777C7AD70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9E9348-300F-764A-9355-143FC1EE222B}" type="slidenum">
              <a:rPr lang="es-ES" altLang="es-ES"/>
              <a:pPr eaLnBrk="1" hangingPunct="1"/>
              <a:t>30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7118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359AF3EE-4023-2049-81F6-B67F4268C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CCE4B3B2-DB53-0149-ACE0-CC93337FD9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EB700DA-CEA5-2C4A-BE89-5914A5C02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84B909-C646-3C4E-A52C-7C636FB37665}" type="slidenum">
              <a:rPr lang="es-ES" altLang="es-ES"/>
              <a:pPr eaLnBrk="1" hangingPunct="1"/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176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>
            <a:extLst>
              <a:ext uri="{FF2B5EF4-FFF2-40B4-BE49-F238E27FC236}">
                <a16:creationId xmlns:a16="http://schemas.microsoft.com/office/drawing/2014/main" id="{480C5DE7-70A8-AD42-9019-9D7C404C5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>
            <a:extLst>
              <a:ext uri="{FF2B5EF4-FFF2-40B4-BE49-F238E27FC236}">
                <a16:creationId xmlns:a16="http://schemas.microsoft.com/office/drawing/2014/main" id="{0AE52222-9793-D14A-AA58-2D1566344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342C62C1-63F5-5E4E-AD42-91A221411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952872-9321-9040-81A4-C3B1E1573509}" type="slidenum">
              <a:rPr lang="es-ES" altLang="es-ES"/>
              <a:pPr eaLnBrk="1" hangingPunct="1"/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42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B78D9FDE-5D00-42CF-84C2-9DEAA0CD8A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B84E317F-A66F-4D6B-BE4A-068933425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523A51F0-F0C5-46FE-92D1-6FE2643CE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216B47-AD85-4A74-80EB-AA942804C701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B78D9FDE-5D00-42CF-84C2-9DEAA0CD8A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B84E317F-A66F-4D6B-BE4A-068933425A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523A51F0-F0C5-46FE-92D1-6FE2643CE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216B47-AD85-4A74-80EB-AA942804C701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:a16="http://schemas.microsoft.com/office/drawing/2014/main" id="{B51BFACD-070D-F948-85EF-EAB813271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>
            <a:extLst>
              <a:ext uri="{FF2B5EF4-FFF2-40B4-BE49-F238E27FC236}">
                <a16:creationId xmlns:a16="http://schemas.microsoft.com/office/drawing/2014/main" id="{D6FDC162-62D7-8646-9590-302593997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566DE2B5-DEC9-C94F-AEE8-E92D9A808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2E7493-8B69-1642-A300-FC52765951F5}" type="slidenum">
              <a:rPr lang="es-ES" altLang="es-ES"/>
              <a:pPr eaLnBrk="1" hangingPunct="1"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991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:a16="http://schemas.microsoft.com/office/drawing/2014/main" id="{D7107D9B-3BDB-3346-A633-94201C0B4E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>
            <a:extLst>
              <a:ext uri="{FF2B5EF4-FFF2-40B4-BE49-F238E27FC236}">
                <a16:creationId xmlns:a16="http://schemas.microsoft.com/office/drawing/2014/main" id="{08981083-91DA-E142-9D98-4FE9D3F5AF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81DFC7AF-8C4E-C147-900C-6C762D301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7AE59A-4DED-0147-85EF-5ACB8E79AB12}" type="slidenum">
              <a:rPr lang="es-ES" altLang="es-ES"/>
              <a:pPr eaLnBrk="1" hangingPunct="1"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319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B27FCA90-1A70-544F-88A8-A0DCDFD24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36172439-E8E0-1143-AB21-F2772D361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60A4534B-6473-324E-A0F7-ADA7D32B0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766734-3046-3245-98BD-9C5C39E1137C}" type="slidenum">
              <a:rPr lang="es-ES" altLang="es-ES"/>
              <a:pPr eaLnBrk="1" hangingPunct="1"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9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>
            <a:extLst>
              <a:ext uri="{FF2B5EF4-FFF2-40B4-BE49-F238E27FC236}">
                <a16:creationId xmlns:a16="http://schemas.microsoft.com/office/drawing/2014/main" id="{E9955117-5667-494D-9D41-73A8F23AA5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>
            <a:extLst>
              <a:ext uri="{FF2B5EF4-FFF2-40B4-BE49-F238E27FC236}">
                <a16:creationId xmlns:a16="http://schemas.microsoft.com/office/drawing/2014/main" id="{0E61909C-799A-4C4F-83A8-6B0BD010B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F2E2ECC8-5752-1B41-8ADE-20825EB8A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3373BD-6BC3-6D48-B7A6-0E18FB71A414}" type="slidenum">
              <a:rPr lang="es-ES" altLang="es-ES"/>
              <a:pPr eaLnBrk="1" hangingPunct="1"/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157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C9D1B-694E-4682-928E-0528DE765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7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818A8-799E-4ECE-B092-AA4C44387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2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DAAB4-3695-4087-86A2-45AAC22A0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FE228-50C9-4A31-827D-44509834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C0937-54D2-4D04-9DEB-E927F02DC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267B2-4C70-4103-9D37-0ECCDF4C9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37B78-56F7-47FD-92E0-2D43D9B57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5C91CE-B3DC-4141-95ED-1A069D802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178D65-4F1F-4832-B43D-44689783F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6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B590D2-CE52-4E3A-8119-E1BED8894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6F710-CE52-40A0-BCC9-B94362827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B0804-088C-42FC-907F-52DCD141A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5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04E7EA-6A8F-4E6A-ADB7-8D56C78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210671-34E9-41B4-A808-8D6EBBB65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2CDAE-48AD-1546-A71E-D88523D3E4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8275"/>
            <a:ext cx="4475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00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al-e.es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edificio, cielo, carretera&#10;&#10;Descripción generada automáticamente">
            <a:extLst>
              <a:ext uri="{FF2B5EF4-FFF2-40B4-BE49-F238E27FC236}">
                <a16:creationId xmlns:a16="http://schemas.microsoft.com/office/drawing/2014/main" id="{B2AD2C55-FA9E-4262-AA82-26E608EF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472087"/>
            <a:ext cx="5118100" cy="3838575"/>
          </a:xfrm>
          <a:prstGeom prst="rect">
            <a:avLst/>
          </a:prstGeom>
        </p:spPr>
      </p:pic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3">
            <a:extLst>
              <a:ext uri="{FF2B5EF4-FFF2-40B4-BE49-F238E27FC236}">
                <a16:creationId xmlns:a16="http://schemas.microsoft.com/office/drawing/2014/main" id="{FB61C6E3-369F-4D7D-B928-A6CF99ED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1485901"/>
            <a:ext cx="396649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Usal">
            <a:hlinkClick r:id="rId6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6A9E5-C211-5643-AF27-38EC0A5AFD6C}"/>
              </a:ext>
            </a:extLst>
          </p:cNvPr>
          <p:cNvSpPr txBox="1"/>
          <p:nvPr/>
        </p:nvSpPr>
        <p:spPr>
          <a:xfrm>
            <a:off x="404734" y="1102578"/>
            <a:ext cx="8480808" cy="5755422"/>
          </a:xfrm>
          <a:prstGeom prst="rect">
            <a:avLst/>
          </a:prstGeom>
          <a:solidFill>
            <a:schemeClr val="bg1"/>
          </a:solidFill>
          <a:ln>
            <a:solidFill>
              <a:srgbClr val="0021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C00000"/>
                </a:solidFill>
                <a:latin typeface="Garamond" panose="02020404030301010803" pitchFamily="18" charset="0"/>
              </a:rPr>
              <a:t>LA COMPETENCIA LÉXICA</a:t>
            </a:r>
          </a:p>
          <a:p>
            <a:pPr algn="ctr"/>
            <a:endParaRPr lang="es-ES" sz="3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LA PROCEDENCIA DEL LÉXICO ESPAÑOL EN UNA CLASE ELE</a:t>
            </a:r>
          </a:p>
          <a:p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</a:p>
          <a:p>
            <a:pPr algn="just"/>
            <a:r>
              <a:rPr lang="es-ES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1. Los diccionarios etimológicos y los </a:t>
            </a:r>
          </a:p>
          <a:p>
            <a:pPr algn="just"/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diccionarios históricos</a:t>
            </a:r>
          </a:p>
          <a:p>
            <a:pPr algn="just"/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2. El árbol de las lenguas </a:t>
            </a:r>
          </a:p>
          <a:p>
            <a:pPr algn="just"/>
            <a:r>
              <a:rPr lang="es-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	3. El uso de la etimología en la clase ELE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6">
            <a:extLst>
              <a:ext uri="{FF2B5EF4-FFF2-40B4-BE49-F238E27FC236}">
                <a16:creationId xmlns:a16="http://schemas.microsoft.com/office/drawing/2014/main" id="{E2402A66-D5C2-9A46-A25B-D1BF1929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27778"/>
            <a:ext cx="3438525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14 Marcador de número de diapositiva">
            <a:extLst>
              <a:ext uri="{FF2B5EF4-FFF2-40B4-BE49-F238E27FC236}">
                <a16:creationId xmlns:a16="http://schemas.microsoft.com/office/drawing/2014/main" id="{5A9CCE3E-8779-8F43-A5CA-151EFB07CAA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A2D4D7-1F07-D740-80C6-3DE3B651D76E}" type="slidenum">
              <a:rPr lang="es-ES" altLang="es-ES" b="1">
                <a:solidFill>
                  <a:schemeClr val="bg1"/>
                </a:solidFill>
              </a:rPr>
              <a:pPr algn="r" eaLnBrk="1" hangingPunct="1"/>
              <a:t>10</a:t>
            </a:fld>
            <a:endParaRPr lang="es-ES" altLang="es-ES" b="1">
              <a:solidFill>
                <a:schemeClr val="bg1"/>
              </a:solidFill>
            </a:endParaRPr>
          </a:p>
        </p:txBody>
      </p:sp>
      <p:pic>
        <p:nvPicPr>
          <p:cNvPr id="9225" name="Picture 2">
            <a:extLst>
              <a:ext uri="{FF2B5EF4-FFF2-40B4-BE49-F238E27FC236}">
                <a16:creationId xmlns:a16="http://schemas.microsoft.com/office/drawing/2014/main" id="{A3F06E2A-29D5-0E46-82AF-CFCF3803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22225"/>
            <a:ext cx="306228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025A047C-57B6-B34F-A4F3-8ADD3574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589211"/>
            <a:ext cx="3998912" cy="7683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b="1" i="1" dirty="0">
                <a:solidFill>
                  <a:srgbClr val="990000"/>
                </a:solidFill>
              </a:rPr>
              <a:t>albariño; botafumeiro; choza </a:t>
            </a:r>
            <a:r>
              <a:rPr lang="es-ES" altLang="es-ES" b="1" dirty="0">
                <a:solidFill>
                  <a:srgbClr val="002060"/>
                </a:solidFill>
              </a:rPr>
              <a:t>(o </a:t>
            </a:r>
            <a:r>
              <a:rPr lang="es-ES" altLang="es-ES" b="1" dirty="0" err="1">
                <a:solidFill>
                  <a:srgbClr val="002060"/>
                </a:solidFill>
              </a:rPr>
              <a:t>port</a:t>
            </a:r>
            <a:r>
              <a:rPr lang="es-ES" altLang="es-ES" b="1" dirty="0">
                <a:solidFill>
                  <a:srgbClr val="002060"/>
                </a:solidFill>
              </a:rPr>
              <a:t>.); </a:t>
            </a:r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morriña; </a:t>
            </a:r>
            <a:r>
              <a:rPr lang="es-ES" altLang="es-ES" b="1" i="1" dirty="0">
                <a:solidFill>
                  <a:srgbClr val="990000"/>
                </a:solidFill>
              </a:rPr>
              <a:t>muñeira; vieira</a:t>
            </a:r>
            <a:r>
              <a:rPr lang="es-ES" altLang="es-ES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B2F37D3B-EB0E-4946-AD31-BC8654019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42"/>
            <a:ext cx="5021263" cy="314325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sz="2000" b="1" i="1" dirty="0">
                <a:solidFill>
                  <a:srgbClr val="990000"/>
                </a:solidFill>
              </a:rPr>
              <a:t>baliza</a:t>
            </a:r>
            <a:r>
              <a:rPr lang="es-ES" sz="2000" b="1" dirty="0">
                <a:solidFill>
                  <a:srgbClr val="002060"/>
                </a:solidFill>
              </a:rPr>
              <a:t> (&lt; </a:t>
            </a:r>
            <a:r>
              <a:rPr lang="es-ES" sz="2000" b="1" dirty="0" err="1">
                <a:solidFill>
                  <a:srgbClr val="002060"/>
                </a:solidFill>
              </a:rPr>
              <a:t>moz</a:t>
            </a:r>
            <a:r>
              <a:rPr lang="es-ES" sz="2000" b="1" dirty="0">
                <a:solidFill>
                  <a:srgbClr val="002060"/>
                </a:solidFill>
              </a:rPr>
              <a:t>. </a:t>
            </a:r>
            <a:r>
              <a:rPr lang="es-ES" sz="2000" b="1" cap="small" dirty="0" err="1">
                <a:solidFill>
                  <a:srgbClr val="002060"/>
                </a:solidFill>
              </a:rPr>
              <a:t>palus</a:t>
            </a:r>
            <a:r>
              <a:rPr lang="es-ES" sz="2000" b="1" dirty="0">
                <a:solidFill>
                  <a:srgbClr val="002060"/>
                </a:solidFill>
              </a:rPr>
              <a:t>); </a:t>
            </a:r>
            <a:r>
              <a:rPr lang="es-ES" sz="2000" b="1" i="1" dirty="0">
                <a:solidFill>
                  <a:srgbClr val="990000"/>
                </a:solidFill>
              </a:rPr>
              <a:t>bambú; bandeja; barullo; bengala</a:t>
            </a:r>
            <a:r>
              <a:rPr lang="es-ES" sz="2000" b="1" dirty="0">
                <a:solidFill>
                  <a:srgbClr val="002060"/>
                </a:solidFill>
              </a:rPr>
              <a:t> (Del </a:t>
            </a:r>
            <a:r>
              <a:rPr lang="es-ES" sz="2000" b="1" dirty="0" err="1">
                <a:solidFill>
                  <a:srgbClr val="002060"/>
                </a:solidFill>
              </a:rPr>
              <a:t>port</a:t>
            </a:r>
            <a:r>
              <a:rPr lang="es-ES" sz="2000" b="1" dirty="0">
                <a:solidFill>
                  <a:srgbClr val="002060"/>
                </a:solidFill>
              </a:rPr>
              <a:t>. </a:t>
            </a:r>
            <a:r>
              <a:rPr lang="es-ES" sz="2000" b="1" i="1" dirty="0">
                <a:solidFill>
                  <a:srgbClr val="002060"/>
                </a:solidFill>
              </a:rPr>
              <a:t>bengala</a:t>
            </a:r>
            <a:r>
              <a:rPr lang="es-ES" sz="2000" b="1" dirty="0">
                <a:solidFill>
                  <a:srgbClr val="002060"/>
                </a:solidFill>
              </a:rPr>
              <a:t>, y este del persa </a:t>
            </a:r>
            <a:r>
              <a:rPr lang="es-ES" sz="2000" b="1" i="1" dirty="0" err="1">
                <a:solidFill>
                  <a:srgbClr val="002060"/>
                </a:solidFill>
              </a:rPr>
              <a:t>bangāle</a:t>
            </a:r>
            <a:r>
              <a:rPr lang="es-ES" sz="2000" b="1" dirty="0">
                <a:solidFill>
                  <a:srgbClr val="002060"/>
                </a:solidFill>
              </a:rPr>
              <a:t>, Bengala, provincia del Indostán); </a:t>
            </a:r>
            <a:r>
              <a:rPr lang="es-ES" sz="2000" b="1" i="1" dirty="0">
                <a:solidFill>
                  <a:srgbClr val="990000"/>
                </a:solidFill>
              </a:rPr>
              <a:t>biombo</a:t>
            </a:r>
            <a:r>
              <a:rPr lang="es-ES" sz="2000" b="1" dirty="0">
                <a:solidFill>
                  <a:srgbClr val="002060"/>
                </a:solidFill>
              </a:rPr>
              <a:t> (&lt; </a:t>
            </a:r>
            <a:r>
              <a:rPr lang="es-ES" sz="2000" b="1" dirty="0" err="1">
                <a:solidFill>
                  <a:srgbClr val="002060"/>
                </a:solidFill>
              </a:rPr>
              <a:t>jap</a:t>
            </a:r>
            <a:r>
              <a:rPr lang="es-ES" sz="2000" b="1" dirty="0">
                <a:solidFill>
                  <a:srgbClr val="002060"/>
                </a:solidFill>
              </a:rPr>
              <a:t>.); </a:t>
            </a:r>
            <a:r>
              <a:rPr lang="es-ES" sz="2000" b="1" i="1" dirty="0">
                <a:solidFill>
                  <a:srgbClr val="990000"/>
                </a:solidFill>
              </a:rPr>
              <a:t>cachimba</a:t>
            </a:r>
            <a:r>
              <a:rPr lang="es-ES" sz="2000" b="1" dirty="0">
                <a:solidFill>
                  <a:srgbClr val="002060"/>
                </a:solidFill>
              </a:rPr>
              <a:t> (&lt; bantú); </a:t>
            </a:r>
            <a:r>
              <a:rPr lang="es-ES" sz="2000" b="1" i="1" dirty="0">
                <a:solidFill>
                  <a:srgbClr val="990000"/>
                </a:solidFill>
              </a:rPr>
              <a:t>chamuscar; charol </a:t>
            </a:r>
            <a:r>
              <a:rPr lang="es-ES" sz="2000" b="1" dirty="0">
                <a:solidFill>
                  <a:srgbClr val="002060"/>
                </a:solidFill>
              </a:rPr>
              <a:t>(&lt; chino); </a:t>
            </a:r>
            <a:r>
              <a:rPr lang="es-ES" sz="2000" b="1" i="1" dirty="0">
                <a:solidFill>
                  <a:srgbClr val="990000"/>
                </a:solidFill>
              </a:rPr>
              <a:t>chubasco; cobra; criollo; favela; marejada</a:t>
            </a:r>
            <a:r>
              <a:rPr lang="es-ES" sz="2000" b="1" dirty="0">
                <a:solidFill>
                  <a:srgbClr val="002060"/>
                </a:solidFill>
              </a:rPr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monzón</a:t>
            </a:r>
            <a:r>
              <a:rPr lang="es-ES" sz="2000" b="1" dirty="0">
                <a:solidFill>
                  <a:srgbClr val="002060"/>
                </a:solidFill>
              </a:rPr>
              <a:t> (&lt; </a:t>
            </a:r>
            <a:r>
              <a:rPr lang="es-ES" sz="2000" b="1" dirty="0" err="1">
                <a:solidFill>
                  <a:srgbClr val="002060"/>
                </a:solidFill>
              </a:rPr>
              <a:t>ár</a:t>
            </a:r>
            <a:r>
              <a:rPr lang="es-ES" sz="2000" b="1" dirty="0">
                <a:solidFill>
                  <a:srgbClr val="002060"/>
                </a:solidFill>
              </a:rPr>
              <a:t>.);</a:t>
            </a:r>
            <a:r>
              <a:rPr lang="es-ES" sz="2000" b="1" i="1" dirty="0">
                <a:solidFill>
                  <a:srgbClr val="990000"/>
                </a:solidFill>
              </a:rPr>
              <a:t> mejillón; </a:t>
            </a:r>
            <a:r>
              <a:rPr 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mermelada; </a:t>
            </a:r>
            <a:r>
              <a:rPr lang="es-ES" sz="2000" b="1" i="1" dirty="0">
                <a:solidFill>
                  <a:srgbClr val="990000"/>
                </a:solidFill>
              </a:rPr>
              <a:t>ostra; pagoda; paria; sarao, saudade; tifón </a:t>
            </a:r>
            <a:r>
              <a:rPr lang="es-ES" sz="2000" b="1" dirty="0">
                <a:solidFill>
                  <a:srgbClr val="002060"/>
                </a:solidFill>
              </a:rPr>
              <a:t>(&lt; </a:t>
            </a:r>
            <a:r>
              <a:rPr lang="es-ES" sz="2000" b="1" dirty="0" err="1">
                <a:solidFill>
                  <a:srgbClr val="002060"/>
                </a:solidFill>
              </a:rPr>
              <a:t>ár</a:t>
            </a:r>
            <a:r>
              <a:rPr lang="es-ES" sz="2000" b="1" dirty="0">
                <a:solidFill>
                  <a:srgbClr val="002060"/>
                </a:solidFill>
              </a:rPr>
              <a:t>.);</a:t>
            </a:r>
            <a:r>
              <a:rPr lang="es-ES" sz="2000" b="1" i="1" dirty="0">
                <a:solidFill>
                  <a:srgbClr val="002060"/>
                </a:solidFill>
              </a:rPr>
              <a:t> </a:t>
            </a:r>
            <a:r>
              <a:rPr lang="es-ES" sz="2000" b="1" i="1" dirty="0">
                <a:solidFill>
                  <a:srgbClr val="990000"/>
                </a:solidFill>
              </a:rPr>
              <a:t>volcán…</a:t>
            </a:r>
          </a:p>
        </p:txBody>
      </p:sp>
      <p:pic>
        <p:nvPicPr>
          <p:cNvPr id="9229" name="Picture 7">
            <a:extLst>
              <a:ext uri="{FF2B5EF4-FFF2-40B4-BE49-F238E27FC236}">
                <a16:creationId xmlns:a16="http://schemas.microsoft.com/office/drawing/2014/main" id="{E914318B-9DAD-804E-8BC5-FD3511FEC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2320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7">
            <a:extLst>
              <a:ext uri="{FF2B5EF4-FFF2-40B4-BE49-F238E27FC236}">
                <a16:creationId xmlns:a16="http://schemas.microsoft.com/office/drawing/2014/main" id="{ADB4BA3A-21C3-0940-B7A2-B93EE06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2320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Marcador de número de diapositiva">
            <a:extLst>
              <a:ext uri="{FF2B5EF4-FFF2-40B4-BE49-F238E27FC236}">
                <a16:creationId xmlns:a16="http://schemas.microsoft.com/office/drawing/2014/main" id="{F45A50AA-4BA3-534C-8BFA-B3C8C1072711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9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12" descr="Kindle 3G">
            <a:extLst>
              <a:ext uri="{FF2B5EF4-FFF2-40B4-BE49-F238E27FC236}">
                <a16:creationId xmlns:a16="http://schemas.microsoft.com/office/drawing/2014/main" id="{E271FBF1-7DA0-6348-B05A-99AE8652A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0249" name="Picture 2">
            <a:extLst>
              <a:ext uri="{FF2B5EF4-FFF2-40B4-BE49-F238E27FC236}">
                <a16:creationId xmlns:a16="http://schemas.microsoft.com/office/drawing/2014/main" id="{BFF10806-90AE-0941-89F8-F6A5D85D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74" y="0"/>
            <a:ext cx="306228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6">
            <a:extLst>
              <a:ext uri="{FF2B5EF4-FFF2-40B4-BE49-F238E27FC236}">
                <a16:creationId xmlns:a16="http://schemas.microsoft.com/office/drawing/2014/main" id="{A009E0CC-C8BF-FC4E-BC45-7AA216EB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58" y="99218"/>
            <a:ext cx="3438525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">
            <a:extLst>
              <a:ext uri="{FF2B5EF4-FFF2-40B4-BE49-F238E27FC236}">
                <a16:creationId xmlns:a16="http://schemas.microsoft.com/office/drawing/2014/main" id="{4D07AB91-0BBC-E448-B1B1-20ACF445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4998656"/>
            <a:ext cx="214426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8413F6D-7269-4AB1-8375-C4FC7694CBA8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78D22B4-B64F-4187-B76A-A1F8668A8E5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9299405C-6A2C-4FE4-BFD5-3938C421A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57F0549-E5F5-48CE-9D4C-24923FE97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2" name="14 Marcador de número de diapositiva">
            <a:extLst>
              <a:ext uri="{FF2B5EF4-FFF2-40B4-BE49-F238E27FC236}">
                <a16:creationId xmlns:a16="http://schemas.microsoft.com/office/drawing/2014/main" id="{7C2BF090-B7BC-E543-967C-C41B23F45C8E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807A3EC-5180-6642-8B45-B7E0011A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50" y="2744139"/>
            <a:ext cx="4398050" cy="371751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ES" sz="2400" b="1" i="1" dirty="0">
                <a:solidFill>
                  <a:srgbClr val="002060"/>
                </a:solidFill>
              </a:rPr>
              <a:t>alerta; arenga; aria; balcón; banco; </a:t>
            </a:r>
            <a:r>
              <a:rPr lang="es-ES" alt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bisoño;</a:t>
            </a:r>
            <a:r>
              <a:rPr lang="es-ES" altLang="es-ES" sz="2400" b="1" i="1" dirty="0">
                <a:solidFill>
                  <a:srgbClr val="002060"/>
                </a:solidFill>
              </a:rPr>
              <a:t> brillar; brújula; capricho; caricia; carnaval; charlar; corbata; déspota; diseño; ducha</a:t>
            </a:r>
            <a:r>
              <a:rPr lang="es-ES" altLang="es-ES" sz="2400" b="1" i="1" baseline="30000" dirty="0">
                <a:solidFill>
                  <a:srgbClr val="002060"/>
                </a:solidFill>
              </a:rPr>
              <a:t>1</a:t>
            </a:r>
            <a:r>
              <a:rPr lang="es-ES" altLang="es-ES" sz="2400" b="1" i="1" dirty="0">
                <a:solidFill>
                  <a:srgbClr val="002060"/>
                </a:solidFill>
              </a:rPr>
              <a:t>; esbelto; fracasar; grupo; mafia; miniatura; modelo; muralla; </a:t>
            </a:r>
            <a:r>
              <a:rPr lang="es-ES" alt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piloto</a:t>
            </a:r>
            <a:r>
              <a:rPr lang="es-ES" altLang="es-ES" sz="2400" b="1" i="1" dirty="0">
                <a:solidFill>
                  <a:srgbClr val="002060"/>
                </a:solidFill>
              </a:rPr>
              <a:t>; salchicha; sonata; </a:t>
            </a:r>
            <a:r>
              <a:rPr lang="es-ES" alt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soneto</a:t>
            </a:r>
            <a:r>
              <a:rPr lang="es-ES" altLang="es-ES" sz="2400" b="1" i="1" dirty="0">
                <a:solidFill>
                  <a:srgbClr val="002060"/>
                </a:solidFill>
              </a:rPr>
              <a:t>; tacaño; tráfico…</a:t>
            </a:r>
            <a:endParaRPr lang="es-ES" alt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0325A35-D92C-4255-A75B-1D57BD9B766C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060F3F-85C9-4CBF-A1F4-74EB605B8316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B93E9E9C-7BC2-43DF-BBFD-C99CEE5F8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E4630D2-D5E9-447E-B011-AEE646F6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B7C8A3B-AB70-714E-A6DC-ADA0D5465FC3}"/>
              </a:ext>
            </a:extLst>
          </p:cNvPr>
          <p:cNvGrpSpPr/>
          <p:nvPr/>
        </p:nvGrpSpPr>
        <p:grpSpPr>
          <a:xfrm>
            <a:off x="0" y="44624"/>
            <a:ext cx="3698182" cy="4671963"/>
            <a:chOff x="0" y="44624"/>
            <a:chExt cx="3698182" cy="467196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12CDE48E-5C28-874C-AF6F-7DC510142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24"/>
              <a:ext cx="3698182" cy="4671963"/>
            </a:xfrm>
            <a:prstGeom prst="rect">
              <a:avLst/>
            </a:prstGeom>
          </p:spPr>
        </p:pic>
        <p:sp>
          <p:nvSpPr>
            <p:cNvPr id="8" name="7 Redondear rectángulo de esquina diagonal">
              <a:extLst>
                <a:ext uri="{FF2B5EF4-FFF2-40B4-BE49-F238E27FC236}">
                  <a16:creationId xmlns:a16="http://schemas.microsoft.com/office/drawing/2014/main" id="{FC21D489-3280-374E-8E26-8B2FBCAEA941}"/>
                </a:ext>
              </a:extLst>
            </p:cNvPr>
            <p:cNvSpPr/>
            <p:nvPr/>
          </p:nvSpPr>
          <p:spPr>
            <a:xfrm>
              <a:off x="652582" y="1812924"/>
              <a:ext cx="1447681" cy="258763"/>
            </a:xfrm>
            <a:prstGeom prst="round2DiagRect">
              <a:avLst/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01907FFD-3946-5441-9883-F4C974B9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24860"/>
            <a:ext cx="5332258" cy="312587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</a:rPr>
              <a:t>DOBLETES LÉXICOS</a:t>
            </a:r>
          </a:p>
          <a:p>
            <a:pPr>
              <a:defRPr/>
            </a:pPr>
            <a:r>
              <a:rPr lang="es-ES" b="1" dirty="0">
                <a:solidFill>
                  <a:srgbClr val="002060"/>
                </a:solidFill>
              </a:rPr>
              <a:t>Cultismo	Hereditaria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amplio 		ancho 		</a:t>
            </a:r>
            <a:r>
              <a:rPr lang="es-ES" b="1" cap="small" dirty="0" err="1">
                <a:solidFill>
                  <a:srgbClr val="002060"/>
                </a:solidFill>
              </a:rPr>
              <a:t>amplu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apertura 	abertura	</a:t>
            </a:r>
            <a:r>
              <a:rPr lang="es-ES" b="1" cap="small" dirty="0">
                <a:solidFill>
                  <a:srgbClr val="002060"/>
                </a:solidFill>
              </a:rPr>
              <a:t>apertura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cátedra		cadera 		</a:t>
            </a:r>
            <a:r>
              <a:rPr lang="es-ES" b="1" cap="small" dirty="0">
                <a:solidFill>
                  <a:srgbClr val="002060"/>
                </a:solidFill>
                <a:highlight>
                  <a:srgbClr val="FFFF00"/>
                </a:highlight>
              </a:rPr>
              <a:t>cathedra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colecta 		cosecha	</a:t>
            </a:r>
            <a:r>
              <a:rPr lang="es-ES" b="1" cap="small" dirty="0" err="1">
                <a:solidFill>
                  <a:srgbClr val="002060"/>
                </a:solidFill>
              </a:rPr>
              <a:t>collecta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concilio 	concejo		</a:t>
            </a:r>
            <a:r>
              <a:rPr lang="es-ES" b="1" cap="small" dirty="0" err="1">
                <a:solidFill>
                  <a:srgbClr val="002060"/>
                </a:solidFill>
              </a:rPr>
              <a:t>conciliu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cripta 		gruta 		</a:t>
            </a:r>
            <a:r>
              <a:rPr lang="es-ES" b="1" cap="small" dirty="0" err="1">
                <a:solidFill>
                  <a:srgbClr val="002060"/>
                </a:solidFill>
              </a:rPr>
              <a:t>crypta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cúbito 		codo		</a:t>
            </a:r>
            <a:r>
              <a:rPr lang="es-ES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cubitu</a:t>
            </a:r>
            <a:endParaRPr lang="es-ES" b="1" cap="small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directo 		derecho		</a:t>
            </a:r>
            <a:r>
              <a:rPr lang="es-ES" b="1" cap="small" dirty="0" err="1">
                <a:solidFill>
                  <a:srgbClr val="002060"/>
                </a:solidFill>
              </a:rPr>
              <a:t>directu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estricto 		estrecho	</a:t>
            </a:r>
            <a:r>
              <a:rPr lang="es-ES" b="1" cap="small" dirty="0" err="1">
                <a:solidFill>
                  <a:srgbClr val="002060"/>
                </a:solidFill>
              </a:rPr>
              <a:t>strictu</a:t>
            </a:r>
            <a:endParaRPr lang="es-ES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cap="small" dirty="0"/>
              <a:t>  </a:t>
            </a:r>
            <a:endParaRPr lang="es-E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1FDA0F0-8DDA-4E45-BE22-6C56CE3D9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949" y="-20280"/>
            <a:ext cx="5332257" cy="374514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DOBLETES LÉXICOS</a:t>
            </a:r>
          </a:p>
          <a:p>
            <a:pPr>
              <a:defRPr/>
            </a:pPr>
            <a:r>
              <a:rPr lang="es-ES" sz="1600" b="1" dirty="0">
                <a:solidFill>
                  <a:srgbClr val="002060"/>
                </a:solidFill>
              </a:rPr>
              <a:t>Cultismo	Hereditaria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fábula 		habla 		</a:t>
            </a:r>
            <a:r>
              <a:rPr lang="es-ES" sz="1600" b="1" cap="small" dirty="0">
                <a:solidFill>
                  <a:srgbClr val="002060"/>
                </a:solidFill>
              </a:rPr>
              <a:t>fabula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factura 		hechura		</a:t>
            </a:r>
            <a:r>
              <a:rPr lang="es-ES" sz="1600" b="1" cap="small" dirty="0">
                <a:solidFill>
                  <a:srgbClr val="002060"/>
                </a:solidFill>
              </a:rPr>
              <a:t>factura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ferviente	 	hirviente 		</a:t>
            </a:r>
            <a:r>
              <a:rPr lang="es-ES" sz="16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fervente</a:t>
            </a:r>
            <a:endParaRPr lang="es-ES" sz="1600" b="1" cap="small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fondo 		hondo		</a:t>
            </a:r>
            <a:r>
              <a:rPr lang="es-ES" sz="1600" b="1" cap="small" dirty="0" err="1">
                <a:solidFill>
                  <a:srgbClr val="002060"/>
                </a:solidFill>
              </a:rPr>
              <a:t>fundu</a:t>
            </a:r>
            <a:endParaRPr lang="es-ES" sz="1600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forma 		horma 		</a:t>
            </a:r>
            <a:r>
              <a:rPr lang="es-ES" sz="1600" b="1" cap="small" dirty="0">
                <a:solidFill>
                  <a:srgbClr val="002060"/>
                </a:solidFill>
              </a:rPr>
              <a:t>forma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ínsula 		isla 		</a:t>
            </a:r>
            <a:r>
              <a:rPr lang="es-ES" sz="1600" b="1" cap="small" dirty="0" err="1">
                <a:solidFill>
                  <a:srgbClr val="002060"/>
                </a:solidFill>
              </a:rPr>
              <a:t>insula</a:t>
            </a:r>
            <a:endParaRPr lang="es-ES" sz="1600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íntegro 		entero 		</a:t>
            </a:r>
            <a:r>
              <a:rPr lang="es-ES" sz="16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integru</a:t>
            </a:r>
            <a:endParaRPr lang="es-ES" sz="1600" b="1" cap="small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limitar		lindar		</a:t>
            </a:r>
            <a:r>
              <a:rPr lang="es-ES" sz="1600" b="1" cap="small" dirty="0">
                <a:solidFill>
                  <a:srgbClr val="002060"/>
                </a:solidFill>
              </a:rPr>
              <a:t>limitare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materia 		madera 		</a:t>
            </a:r>
            <a:r>
              <a:rPr lang="es-ES" sz="1600" b="1" cap="small" dirty="0">
                <a:solidFill>
                  <a:srgbClr val="002060"/>
                </a:solidFill>
              </a:rPr>
              <a:t>materia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pensar		pesar		</a:t>
            </a:r>
            <a:r>
              <a:rPr lang="es-ES" sz="1600" b="1" cap="small" dirty="0">
                <a:solidFill>
                  <a:srgbClr val="002060"/>
                </a:solidFill>
                <a:highlight>
                  <a:srgbClr val="FFFF00"/>
                </a:highlight>
              </a:rPr>
              <a:t>pensare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plegar 		llegar 		</a:t>
            </a:r>
            <a:r>
              <a:rPr lang="es-ES" sz="1600" b="1" cap="small" dirty="0" err="1">
                <a:solidFill>
                  <a:srgbClr val="002060"/>
                </a:solidFill>
              </a:rPr>
              <a:t>plicare</a:t>
            </a:r>
            <a:endParaRPr lang="es-ES" sz="1600" b="1" cap="sm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sexta		siesta 		</a:t>
            </a:r>
            <a:r>
              <a:rPr lang="es-ES" sz="1600" b="1" cap="small" dirty="0">
                <a:solidFill>
                  <a:srgbClr val="002060"/>
                </a:solidFill>
                <a:highlight>
                  <a:srgbClr val="FFFF00"/>
                </a:highlight>
              </a:rPr>
              <a:t>sexta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sigilo 		sello		</a:t>
            </a:r>
            <a:r>
              <a:rPr lang="es-ES" sz="1600" b="1" cap="small" dirty="0" err="1">
                <a:solidFill>
                  <a:srgbClr val="002060"/>
                </a:solidFill>
              </a:rPr>
              <a:t>sigilu</a:t>
            </a:r>
            <a:endParaRPr lang="es-ES" sz="1600" b="1" cap="small" dirty="0">
              <a:solidFill>
                <a:srgbClr val="002060"/>
              </a:solidFill>
            </a:endParaRPr>
          </a:p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ES" sz="1600" cap="small" dirty="0"/>
              <a:t>  </a:t>
            </a:r>
            <a:endParaRPr lang="es-ES" sz="1600" dirty="0"/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A1C8F6B3-0530-284D-9806-CA4B53FCAEBB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6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F59A7F5-2DD4-8C46-AB06-155985E487C4}"/>
              </a:ext>
            </a:extLst>
          </p:cNvPr>
          <p:cNvGrpSpPr/>
          <p:nvPr/>
        </p:nvGrpSpPr>
        <p:grpSpPr>
          <a:xfrm>
            <a:off x="-52488" y="-13390"/>
            <a:ext cx="3698182" cy="4671963"/>
            <a:chOff x="-52488" y="-13390"/>
            <a:chExt cx="3698182" cy="467196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939CAECB-4571-8C4C-A8B3-53FC3028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88" y="-13390"/>
              <a:ext cx="3698182" cy="46719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8" name="7 Redondear rectángulo de esquina diagonal">
              <a:extLst>
                <a:ext uri="{FF2B5EF4-FFF2-40B4-BE49-F238E27FC236}">
                  <a16:creationId xmlns:a16="http://schemas.microsoft.com/office/drawing/2014/main" id="{1D21DB1F-BFD4-8044-9663-40CA1D847637}"/>
                </a:ext>
              </a:extLst>
            </p:cNvPr>
            <p:cNvSpPr/>
            <p:nvPr/>
          </p:nvSpPr>
          <p:spPr>
            <a:xfrm>
              <a:off x="558919" y="1743074"/>
              <a:ext cx="1469906" cy="248893"/>
            </a:xfrm>
            <a:prstGeom prst="round2DiagRect">
              <a:avLst/>
            </a:prstGeom>
            <a:solidFill>
              <a:srgbClr val="3333FF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s-E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E26B1D-2196-42E7-9574-52023B9CCCD9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D0AA0B3-687A-4D9C-9100-27C9F20DBEB0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8E5CE9C3-23F1-45F0-8CF1-78D09E041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1A32067-67EC-4407-9937-819997327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14 Marcador de número de diapositiva">
            <a:extLst>
              <a:ext uri="{FF2B5EF4-FFF2-40B4-BE49-F238E27FC236}">
                <a16:creationId xmlns:a16="http://schemas.microsoft.com/office/drawing/2014/main" id="{07988B23-5F5C-8849-9D2D-916C7E0551B1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3E9C303-5B7F-DB41-A937-B62D2634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343" y="-28656"/>
            <a:ext cx="6748370" cy="68793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 algn="ctr">
              <a:tabLst>
                <a:tab pos="2832100" algn="l"/>
              </a:tabLst>
              <a:defRPr/>
            </a:pPr>
            <a:r>
              <a:rPr lang="es-ES" sz="2400" b="1" dirty="0">
                <a:solidFill>
                  <a:srgbClr val="862000"/>
                </a:solidFill>
                <a:ea typeface="Times New Roman" pitchFamily="18" charset="0"/>
              </a:rPr>
              <a:t>CULTISMOS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.</a:t>
            </a: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dirty="0">
                <a:solidFill>
                  <a:srgbClr val="862000"/>
                </a:solidFill>
                <a:ea typeface="Times New Roman" pitchFamily="18" charset="0"/>
              </a:rPr>
              <a:t>ALFONSO X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: </a:t>
            </a:r>
            <a:r>
              <a:rPr lang="es-ES" sz="2000" b="1" i="1" dirty="0" err="1">
                <a:solidFill>
                  <a:schemeClr val="accent2"/>
                </a:solidFill>
                <a:ea typeface="Times New Roman" pitchFamily="18" charset="0"/>
              </a:rPr>
              <a:t>nascentia</a:t>
            </a:r>
            <a:r>
              <a:rPr lang="es-ES" sz="2000" b="1" i="1" dirty="0">
                <a:solidFill>
                  <a:schemeClr val="accent2"/>
                </a:solidFill>
                <a:ea typeface="Times New Roman" pitchFamily="18" charset="0"/>
              </a:rPr>
              <a:t>, homicidio, </a:t>
            </a:r>
            <a:r>
              <a:rPr lang="es-ES" sz="2000" b="1" i="1" dirty="0" err="1">
                <a:solidFill>
                  <a:schemeClr val="accent2"/>
                </a:solidFill>
                <a:ea typeface="Times New Roman" pitchFamily="18" charset="0"/>
              </a:rPr>
              <a:t>constellatión</a:t>
            </a:r>
            <a:r>
              <a:rPr lang="es-ES" sz="2000" b="1" i="1" dirty="0">
                <a:solidFill>
                  <a:schemeClr val="accent2"/>
                </a:solidFill>
                <a:ea typeface="Times New Roman" pitchFamily="18" charset="0"/>
              </a:rPr>
              <a:t>…</a:t>
            </a:r>
            <a:endParaRPr lang="es-ES" sz="2000" b="1" dirty="0">
              <a:solidFill>
                <a:schemeClr val="accent2"/>
              </a:solidFill>
              <a:ea typeface="Times New Roman" pitchFamily="18" charset="0"/>
            </a:endParaRP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“</a:t>
            </a:r>
            <a:r>
              <a:rPr lang="es-ES" sz="2000" i="1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Septentrión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, que es la </a:t>
            </a:r>
            <a:r>
              <a:rPr lang="es-ES" sz="2000" dirty="0" err="1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part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 donde viene el viento </a:t>
            </a:r>
            <a:r>
              <a:rPr lang="es-ES" sz="2000" dirty="0" err="1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cierço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” (</a:t>
            </a:r>
            <a:r>
              <a:rPr lang="es-ES" sz="2000" i="1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General </a:t>
            </a:r>
            <a:r>
              <a:rPr lang="es-ES" sz="2000" i="1" dirty="0" err="1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Estoria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).</a:t>
            </a:r>
          </a:p>
          <a:p>
            <a:pPr indent="457200" algn="just">
              <a:tabLst>
                <a:tab pos="2832100" algn="l"/>
              </a:tabLst>
              <a:defRPr/>
            </a:pPr>
            <a:endParaRPr lang="es-ES" sz="2000" dirty="0">
              <a:solidFill>
                <a:schemeClr val="accent2"/>
              </a:solidFill>
              <a:ea typeface="Times New Roman" pitchFamily="18" charset="0"/>
            </a:endParaRP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dirty="0">
                <a:solidFill>
                  <a:srgbClr val="862000"/>
                </a:solidFill>
                <a:ea typeface="Times New Roman" pitchFamily="18" charset="0"/>
              </a:rPr>
              <a:t>SANTILLANA</a:t>
            </a:r>
            <a:r>
              <a:rPr lang="es-ES" sz="2000" dirty="0">
                <a:solidFill>
                  <a:srgbClr val="862000"/>
                </a:solidFill>
                <a:ea typeface="Times New Roman" pitchFamily="18" charset="0"/>
              </a:rPr>
              <a:t>: </a:t>
            </a:r>
            <a:r>
              <a:rPr lang="es-ES" sz="2000" b="1" i="1" dirty="0" err="1">
                <a:solidFill>
                  <a:schemeClr val="accent2"/>
                </a:solidFill>
                <a:ea typeface="Times New Roman" pitchFamily="18" charset="0"/>
              </a:rPr>
              <a:t>ançilla</a:t>
            </a:r>
            <a:r>
              <a:rPr lang="es-ES" sz="2000" i="1" dirty="0">
                <a:solidFill>
                  <a:schemeClr val="accent2"/>
                </a:solidFill>
                <a:ea typeface="Times New Roman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(Triunf.,17), LE: "la sierva o la esclava";  </a:t>
            </a:r>
            <a:r>
              <a:rPr lang="es-ES" sz="2000" b="1" i="1" dirty="0" err="1">
                <a:solidFill>
                  <a:schemeClr val="accent2"/>
                </a:solidFill>
                <a:ea typeface="Times New Roman" pitchFamily="18" charset="0"/>
              </a:rPr>
              <a:t>flumen</a:t>
            </a:r>
            <a:r>
              <a:rPr lang="es-ES" sz="2000" i="1" dirty="0">
                <a:solidFill>
                  <a:schemeClr val="accent2"/>
                </a:solidFill>
                <a:ea typeface="Times New Roman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(Co­ro.,3; </a:t>
            </a:r>
            <a:r>
              <a:rPr lang="es-ES" sz="2000" dirty="0" err="1">
                <a:solidFill>
                  <a:schemeClr val="accent2"/>
                </a:solidFill>
                <a:ea typeface="Times New Roman" pitchFamily="18" charset="0"/>
              </a:rPr>
              <a:t>Ponça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, 118, Jordán); </a:t>
            </a:r>
            <a:r>
              <a:rPr lang="es-ES" sz="2000" b="1" i="1" dirty="0" err="1">
                <a:solidFill>
                  <a:schemeClr val="accent2"/>
                </a:solidFill>
                <a:ea typeface="Times New Roman" pitchFamily="18" charset="0"/>
              </a:rPr>
              <a:t>luco</a:t>
            </a:r>
            <a:r>
              <a:rPr lang="es-ES" sz="2000" i="1" dirty="0">
                <a:solidFill>
                  <a:schemeClr val="accent2"/>
                </a:solidFill>
                <a:ea typeface="Times New Roman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ea typeface="Times New Roman" pitchFamily="18" charset="0"/>
              </a:rPr>
              <a:t>(Ponça,93), 'bosque (sagrado)’; </a:t>
            </a:r>
            <a:r>
              <a:rPr lang="es-ES" sz="2000" b="1" i="1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subsidio</a:t>
            </a:r>
            <a:r>
              <a:rPr lang="es-ES" sz="2000" i="1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(</a:t>
            </a:r>
            <a:r>
              <a:rPr lang="es-ES" sz="2000" dirty="0" err="1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Inf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  <a:ea typeface="Times New Roman" pitchFamily="18" charset="0"/>
              </a:rPr>
              <a:t>., 2; en el LE, "la batalla para socorrer")…</a:t>
            </a:r>
          </a:p>
          <a:p>
            <a:pPr indent="457200" algn="just">
              <a:tabLst>
                <a:tab pos="2832100" algn="l"/>
              </a:tabLst>
              <a:defRPr/>
            </a:pPr>
            <a:endParaRPr lang="es-ES" sz="2000" dirty="0">
              <a:solidFill>
                <a:schemeClr val="accent2"/>
              </a:solidFill>
              <a:ea typeface="Times New Roman" pitchFamily="18" charset="0"/>
            </a:endParaRP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dirty="0">
                <a:solidFill>
                  <a:srgbClr val="862000"/>
                </a:solidFill>
              </a:rPr>
              <a:t>MENA</a:t>
            </a:r>
            <a:r>
              <a:rPr lang="es-ES" sz="2000" b="1" dirty="0">
                <a:solidFill>
                  <a:schemeClr val="accent2"/>
                </a:solidFill>
              </a:rPr>
              <a:t>: </a:t>
            </a:r>
            <a:r>
              <a:rPr lang="es-ES" sz="2000" b="1" i="1" dirty="0">
                <a:solidFill>
                  <a:schemeClr val="accent2"/>
                </a:solidFill>
              </a:rPr>
              <a:t>ignaro</a:t>
            </a:r>
            <a:r>
              <a:rPr lang="es-ES" sz="2000" dirty="0">
                <a:solidFill>
                  <a:schemeClr val="accent2"/>
                </a:solidFill>
              </a:rPr>
              <a:t> (216b), 'ignorante', 'desconocido'; </a:t>
            </a:r>
            <a:r>
              <a:rPr lang="es-ES" sz="2000" b="1" i="1" dirty="0" err="1">
                <a:solidFill>
                  <a:schemeClr val="accent2"/>
                </a:solidFill>
                <a:highlight>
                  <a:srgbClr val="FFFF00"/>
                </a:highlight>
              </a:rPr>
              <a:t>impérito</a:t>
            </a:r>
            <a:r>
              <a:rPr lang="es-ES" sz="2000" dirty="0">
                <a:solidFill>
                  <a:schemeClr val="accent2"/>
                </a:solidFill>
                <a:highlight>
                  <a:srgbClr val="FFFF00"/>
                </a:highlight>
              </a:rPr>
              <a:t> (LF,49), 'ignorante, inexperto’; </a:t>
            </a:r>
            <a:r>
              <a:rPr lang="es-ES" sz="2000" b="1" i="1" dirty="0" err="1">
                <a:solidFill>
                  <a:schemeClr val="accent2"/>
                </a:solidFill>
              </a:rPr>
              <a:t>vaníloquo</a:t>
            </a:r>
            <a:r>
              <a:rPr lang="es-ES" sz="2000" dirty="0">
                <a:solidFill>
                  <a:schemeClr val="accent2"/>
                </a:solidFill>
              </a:rPr>
              <a:t> (LF,113)…</a:t>
            </a: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i="1" dirty="0" err="1">
                <a:solidFill>
                  <a:schemeClr val="accent2"/>
                </a:solidFill>
              </a:rPr>
              <a:t>noverca</a:t>
            </a:r>
            <a:r>
              <a:rPr lang="es-ES" sz="2000" i="1" dirty="0">
                <a:solidFill>
                  <a:schemeClr val="accent2"/>
                </a:solidFill>
              </a:rPr>
              <a:t> </a:t>
            </a:r>
            <a:r>
              <a:rPr lang="es-ES" sz="2000" dirty="0">
                <a:solidFill>
                  <a:schemeClr val="accent2"/>
                </a:solidFill>
              </a:rPr>
              <a:t>(</a:t>
            </a:r>
            <a:r>
              <a:rPr lang="es-ES" sz="2000" dirty="0" err="1">
                <a:solidFill>
                  <a:schemeClr val="accent2"/>
                </a:solidFill>
              </a:rPr>
              <a:t>Cor</a:t>
            </a:r>
            <a:r>
              <a:rPr lang="es-ES" sz="2000" dirty="0">
                <a:solidFill>
                  <a:schemeClr val="accent2"/>
                </a:solidFill>
              </a:rPr>
              <a:t>., 149, "madrastra quiere decir")...</a:t>
            </a:r>
          </a:p>
          <a:p>
            <a:pPr indent="457200" algn="just">
              <a:tabLst>
                <a:tab pos="2832100" algn="l"/>
              </a:tabLst>
              <a:defRPr/>
            </a:pPr>
            <a:endParaRPr lang="es-ES" sz="2000" dirty="0">
              <a:solidFill>
                <a:schemeClr val="accent2"/>
              </a:solidFill>
            </a:endParaRP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dirty="0">
                <a:solidFill>
                  <a:srgbClr val="862000"/>
                </a:solidFill>
              </a:rPr>
              <a:t>GÓNGORA</a:t>
            </a:r>
            <a:r>
              <a:rPr lang="es-ES" sz="2000" b="1" dirty="0">
                <a:solidFill>
                  <a:schemeClr val="accent2"/>
                </a:solidFill>
              </a:rPr>
              <a:t>: (</a:t>
            </a:r>
            <a:r>
              <a:rPr lang="es-ES" sz="2000" dirty="0">
                <a:solidFill>
                  <a:schemeClr val="accent2"/>
                </a:solidFill>
              </a:rPr>
              <a:t>Soledad 1</a:t>
            </a:r>
            <a:r>
              <a:rPr lang="es-ES" sz="2000" i="1" dirty="0">
                <a:solidFill>
                  <a:schemeClr val="accent2"/>
                </a:solidFill>
              </a:rPr>
              <a:t>ª</a:t>
            </a:r>
            <a:r>
              <a:rPr lang="es-ES" sz="2000" dirty="0">
                <a:solidFill>
                  <a:schemeClr val="accent2"/>
                </a:solidFill>
              </a:rPr>
              <a:t>) </a:t>
            </a:r>
            <a:r>
              <a:rPr lang="es-ES" sz="2000" b="1" i="1" dirty="0">
                <a:solidFill>
                  <a:schemeClr val="accent2"/>
                </a:solidFill>
                <a:highlight>
                  <a:srgbClr val="FFFF00"/>
                </a:highlight>
              </a:rPr>
              <a:t>crepúsculo,</a:t>
            </a:r>
            <a:r>
              <a:rPr lang="es-ES" sz="2000" b="1" i="1" dirty="0">
                <a:solidFill>
                  <a:schemeClr val="accent2"/>
                </a:solidFill>
              </a:rPr>
              <a:t> trémulo</a:t>
            </a:r>
            <a:r>
              <a:rPr lang="es-ES" sz="2000" b="1" dirty="0">
                <a:solidFill>
                  <a:schemeClr val="accent2"/>
                </a:solidFill>
              </a:rPr>
              <a:t>, </a:t>
            </a:r>
            <a:r>
              <a:rPr lang="es-ES" sz="2000" b="1" i="1" dirty="0">
                <a:solidFill>
                  <a:schemeClr val="accent2"/>
                </a:solidFill>
              </a:rPr>
              <a:t>candor, venatorio</a:t>
            </a:r>
            <a:r>
              <a:rPr lang="es-ES" sz="2000" b="1" dirty="0">
                <a:solidFill>
                  <a:schemeClr val="accent2"/>
                </a:solidFill>
              </a:rPr>
              <a:t>, </a:t>
            </a:r>
            <a:r>
              <a:rPr lang="es-ES" sz="2000" b="1" i="1" dirty="0">
                <a:solidFill>
                  <a:schemeClr val="accent2"/>
                </a:solidFill>
              </a:rPr>
              <a:t>émulo, lascivo</a:t>
            </a:r>
            <a:r>
              <a:rPr lang="es-ES" sz="2000" b="1" dirty="0">
                <a:solidFill>
                  <a:schemeClr val="accent2"/>
                </a:solidFill>
              </a:rPr>
              <a:t>, </a:t>
            </a:r>
            <a:r>
              <a:rPr lang="es-ES" sz="2000" b="1" i="1" dirty="0">
                <a:solidFill>
                  <a:schemeClr val="accent2"/>
                </a:solidFill>
              </a:rPr>
              <a:t>nuncio canoro, turba</a:t>
            </a:r>
            <a:r>
              <a:rPr lang="es-ES" sz="2000" b="1" dirty="0">
                <a:solidFill>
                  <a:schemeClr val="accent2"/>
                </a:solidFill>
              </a:rPr>
              <a:t> </a:t>
            </a:r>
            <a:r>
              <a:rPr lang="es-ES" sz="2000" b="1" i="1" dirty="0">
                <a:solidFill>
                  <a:schemeClr val="accent2"/>
                </a:solidFill>
              </a:rPr>
              <a:t>canora</a:t>
            </a:r>
            <a:r>
              <a:rPr lang="es-ES" sz="2000" b="1" dirty="0">
                <a:solidFill>
                  <a:schemeClr val="accent2"/>
                </a:solidFill>
              </a:rPr>
              <a:t>, </a:t>
            </a:r>
            <a:r>
              <a:rPr lang="es-ES" sz="2000" b="1" i="1" dirty="0">
                <a:solidFill>
                  <a:schemeClr val="accent2"/>
                </a:solidFill>
              </a:rPr>
              <a:t>tórrida</a:t>
            </a:r>
            <a:r>
              <a:rPr lang="es-ES" sz="2000" i="1" dirty="0">
                <a:solidFill>
                  <a:schemeClr val="accent2"/>
                </a:solidFill>
              </a:rPr>
              <a:t>...</a:t>
            </a:r>
          </a:p>
          <a:p>
            <a:pPr indent="457200" algn="just">
              <a:tabLst>
                <a:tab pos="2832100" algn="l"/>
              </a:tabLst>
              <a:defRPr/>
            </a:pPr>
            <a:endParaRPr lang="es-ES" sz="2000" dirty="0">
              <a:solidFill>
                <a:schemeClr val="accent2"/>
              </a:solidFill>
            </a:endParaRP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b="1" dirty="0">
                <a:solidFill>
                  <a:srgbClr val="862000"/>
                </a:solidFill>
              </a:rPr>
              <a:t>QUEVEDO</a:t>
            </a:r>
            <a:r>
              <a:rPr lang="es-ES" sz="2000" b="1" dirty="0">
                <a:solidFill>
                  <a:schemeClr val="accent2"/>
                </a:solidFill>
              </a:rPr>
              <a:t>: </a:t>
            </a:r>
            <a:r>
              <a:rPr lang="es-ES" sz="2000" b="1" i="1" dirty="0">
                <a:solidFill>
                  <a:schemeClr val="accent2"/>
                </a:solidFill>
              </a:rPr>
              <a:t>argucia, lácteo, </a:t>
            </a:r>
            <a:r>
              <a:rPr lang="es-ES" sz="2000" b="1" i="1" dirty="0">
                <a:solidFill>
                  <a:schemeClr val="accent2"/>
                </a:solidFill>
                <a:highlight>
                  <a:srgbClr val="FFFF00"/>
                </a:highlight>
              </a:rPr>
              <a:t>nómade, protocolo</a:t>
            </a:r>
            <a:r>
              <a:rPr lang="es-ES" sz="2000" b="1" i="1" dirty="0">
                <a:solidFill>
                  <a:schemeClr val="accent2"/>
                </a:solidFill>
              </a:rPr>
              <a:t>…</a:t>
            </a:r>
          </a:p>
          <a:p>
            <a:pPr indent="457200" algn="just">
              <a:tabLst>
                <a:tab pos="2832100" algn="l"/>
              </a:tabLst>
              <a:defRPr/>
            </a:pPr>
            <a:r>
              <a:rPr lang="es-ES" sz="2000" dirty="0">
                <a:solidFill>
                  <a:schemeClr val="accent2"/>
                </a:solidFill>
              </a:rPr>
              <a:t>Censura: </a:t>
            </a:r>
            <a:r>
              <a:rPr lang="es-ES" sz="2000" b="1" i="1" dirty="0">
                <a:solidFill>
                  <a:schemeClr val="accent2"/>
                </a:solidFill>
              </a:rPr>
              <a:t>desperdicio, explayarse, opaco</a:t>
            </a:r>
            <a:r>
              <a:rPr lang="es-ES" sz="2000" b="1" dirty="0">
                <a:solidFill>
                  <a:schemeClr val="accent2"/>
                </a:solidFill>
              </a:rPr>
              <a:t>; </a:t>
            </a:r>
            <a:r>
              <a:rPr lang="es-ES" sz="2000" b="1" i="1" dirty="0">
                <a:solidFill>
                  <a:schemeClr val="accent2"/>
                </a:solidFill>
              </a:rPr>
              <a:t>estrépito…</a:t>
            </a:r>
            <a:endParaRPr lang="es-ES" sz="2000" dirty="0"/>
          </a:p>
          <a:p>
            <a:pPr>
              <a:defRPr/>
            </a:pPr>
            <a:r>
              <a:rPr lang="es-ES" sz="2000" cap="small" dirty="0"/>
              <a:t>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19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05327CA-BCB4-401B-8AE3-844DF7459AC1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B6AEC6C-0252-44D2-8194-9F4D86FA2D37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E25566C6-D5A9-442F-8B12-64ADAAA12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BE89A53-2271-4925-950A-195EAEAE8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7EEA449-CA21-FE49-9726-2727242EAF72}"/>
              </a:ext>
            </a:extLst>
          </p:cNvPr>
          <p:cNvGrpSpPr/>
          <p:nvPr/>
        </p:nvGrpSpPr>
        <p:grpSpPr>
          <a:xfrm>
            <a:off x="0" y="-144463"/>
            <a:ext cx="3698182" cy="4823696"/>
            <a:chOff x="0" y="-144463"/>
            <a:chExt cx="3698182" cy="4823696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A7A3B90A-7DE5-3E47-AAC6-15D6445FD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70"/>
              <a:ext cx="3698182" cy="4671963"/>
            </a:xfrm>
            <a:prstGeom prst="rect">
              <a:avLst/>
            </a:prstGeom>
          </p:spPr>
        </p:pic>
        <p:sp>
          <p:nvSpPr>
            <p:cNvPr id="13316" name="AutoShape 12" descr="Kindle 3G">
              <a:extLst>
                <a:ext uri="{FF2B5EF4-FFF2-40B4-BE49-F238E27FC236}">
                  <a16:creationId xmlns:a16="http://schemas.microsoft.com/office/drawing/2014/main" id="{ECD86167-DC5C-D341-A3DE-CFFD574790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" name="7 Redondear rectángulo de esquina diagonal">
              <a:extLst>
                <a:ext uri="{FF2B5EF4-FFF2-40B4-BE49-F238E27FC236}">
                  <a16:creationId xmlns:a16="http://schemas.microsoft.com/office/drawing/2014/main" id="{9A20BB81-623F-064F-A608-897E515D0667}"/>
                </a:ext>
              </a:extLst>
            </p:cNvPr>
            <p:cNvSpPr/>
            <p:nvPr/>
          </p:nvSpPr>
          <p:spPr>
            <a:xfrm>
              <a:off x="179387" y="2343251"/>
              <a:ext cx="1763713" cy="1552575"/>
            </a:xfrm>
            <a:prstGeom prst="round2DiagRect">
              <a:avLst/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64D30AB4-F35D-A148-B098-0416AA87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769188"/>
            <a:ext cx="8235950" cy="308881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1600" b="1" dirty="0">
                <a:solidFill>
                  <a:srgbClr val="002060"/>
                </a:solidFill>
              </a:rPr>
              <a:t>C) HELENISMOS CIENTÍFICOS, TÉCNICOS Y CULTURALES (TERCER ESTRATO).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gruta</a:t>
            </a:r>
            <a:r>
              <a:rPr lang="es-ES" sz="1600" b="1" dirty="0">
                <a:solidFill>
                  <a:srgbClr val="002060"/>
                </a:solidFill>
              </a:rPr>
              <a:t> (Del napolitano </a:t>
            </a:r>
            <a:r>
              <a:rPr lang="es-ES" sz="1600" b="1" dirty="0" err="1">
                <a:solidFill>
                  <a:srgbClr val="002060"/>
                </a:solidFill>
              </a:rPr>
              <a:t>ant</a:t>
            </a:r>
            <a:r>
              <a:rPr lang="es-ES" sz="1600" b="1" dirty="0">
                <a:solidFill>
                  <a:srgbClr val="002060"/>
                </a:solidFill>
              </a:rPr>
              <a:t>. o siciliano </a:t>
            </a:r>
            <a:r>
              <a:rPr lang="es-ES" sz="1600" b="1" dirty="0" err="1">
                <a:solidFill>
                  <a:srgbClr val="002060"/>
                </a:solidFill>
              </a:rPr>
              <a:t>grutta</a:t>
            </a:r>
            <a:r>
              <a:rPr lang="es-ES" sz="1600" b="1" dirty="0">
                <a:solidFill>
                  <a:srgbClr val="002060"/>
                </a:solidFill>
              </a:rPr>
              <a:t>, este del lat. </a:t>
            </a:r>
            <a:r>
              <a:rPr lang="es-ES" sz="1600" b="1" dirty="0" err="1">
                <a:solidFill>
                  <a:srgbClr val="002060"/>
                </a:solidFill>
              </a:rPr>
              <a:t>vulg</a:t>
            </a:r>
            <a:r>
              <a:rPr lang="es-ES" sz="1600" b="1" dirty="0">
                <a:solidFill>
                  <a:srgbClr val="002060"/>
                </a:solidFill>
              </a:rPr>
              <a:t>. </a:t>
            </a:r>
            <a:r>
              <a:rPr lang="es-ES" sz="1600" b="1" cap="small" dirty="0" err="1">
                <a:solidFill>
                  <a:srgbClr val="002060"/>
                </a:solidFill>
              </a:rPr>
              <a:t>crŭpta</a:t>
            </a:r>
            <a:r>
              <a:rPr lang="es-ES" sz="1600" b="1" dirty="0">
                <a:solidFill>
                  <a:srgbClr val="002060"/>
                </a:solidFill>
              </a:rPr>
              <a:t>, este del lat. </a:t>
            </a:r>
            <a:r>
              <a:rPr lang="es-ES" sz="1600" b="1" cap="small" dirty="0" err="1">
                <a:solidFill>
                  <a:srgbClr val="002060"/>
                </a:solidFill>
              </a:rPr>
              <a:t>crypta</a:t>
            </a:r>
            <a:r>
              <a:rPr lang="es-ES" sz="1600" b="1" dirty="0">
                <a:solidFill>
                  <a:srgbClr val="002060"/>
                </a:solidFill>
              </a:rPr>
              <a:t>, y este del </a:t>
            </a:r>
            <a:r>
              <a:rPr lang="el-GR" sz="1600" b="1" dirty="0">
                <a:solidFill>
                  <a:srgbClr val="002060"/>
                </a:solidFill>
              </a:rPr>
              <a:t>κρύπτη, </a:t>
            </a:r>
            <a:r>
              <a:rPr lang="es-ES" sz="1600" b="1" dirty="0">
                <a:solidFill>
                  <a:srgbClr val="002060"/>
                </a:solidFill>
              </a:rPr>
              <a:t>cripta, </a:t>
            </a:r>
            <a:r>
              <a:rPr lang="es-ES" sz="1600" b="1" dirty="0" err="1">
                <a:solidFill>
                  <a:srgbClr val="002060"/>
                </a:solidFill>
              </a:rPr>
              <a:t>der</a:t>
            </a:r>
            <a:r>
              <a:rPr lang="es-ES" sz="1600" b="1" dirty="0">
                <a:solidFill>
                  <a:srgbClr val="002060"/>
                </a:solidFill>
              </a:rPr>
              <a:t>. de </a:t>
            </a:r>
            <a:r>
              <a:rPr lang="el-GR" sz="1600" b="1" dirty="0">
                <a:solidFill>
                  <a:srgbClr val="002060"/>
                </a:solidFill>
              </a:rPr>
              <a:t>κρύπτειν, </a:t>
            </a:r>
            <a:r>
              <a:rPr lang="es-ES" sz="1600" b="1" dirty="0">
                <a:solidFill>
                  <a:srgbClr val="002060"/>
                </a:solidFill>
              </a:rPr>
              <a:t>ocultar) </a:t>
            </a:r>
            <a:r>
              <a:rPr lang="es-ES" sz="1600" b="1" i="1" dirty="0">
                <a:solidFill>
                  <a:srgbClr val="002060"/>
                </a:solidFill>
              </a:rPr>
              <a:t>/ </a:t>
            </a:r>
            <a:r>
              <a:rPr lang="es-ES" sz="1600" b="1" i="1" dirty="0">
                <a:solidFill>
                  <a:srgbClr val="990000"/>
                </a:solidFill>
              </a:rPr>
              <a:t>cripta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(Del lat. </a:t>
            </a:r>
            <a:r>
              <a:rPr lang="es-ES" sz="1600" b="1" cap="small" dirty="0" err="1">
                <a:solidFill>
                  <a:srgbClr val="002060"/>
                </a:solidFill>
              </a:rPr>
              <a:t>crypta</a:t>
            </a:r>
            <a:r>
              <a:rPr lang="es-ES" sz="1600" b="1" dirty="0">
                <a:solidFill>
                  <a:srgbClr val="002060"/>
                </a:solidFill>
              </a:rPr>
              <a:t>, y este del gr. </a:t>
            </a:r>
            <a:r>
              <a:rPr lang="es-ES" sz="1600" b="1" dirty="0" err="1">
                <a:solidFill>
                  <a:srgbClr val="002060"/>
                </a:solidFill>
              </a:rPr>
              <a:t>κρύ</a:t>
            </a:r>
            <a:r>
              <a:rPr lang="es-ES" sz="1600" b="1" dirty="0">
                <a:solidFill>
                  <a:srgbClr val="002060"/>
                </a:solidFill>
              </a:rPr>
              <a:t>πτη)…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grifo </a:t>
            </a:r>
            <a:r>
              <a:rPr lang="es-ES" sz="1600" b="1" dirty="0">
                <a:solidFill>
                  <a:srgbClr val="002060"/>
                </a:solidFill>
              </a:rPr>
              <a:t>(Del lat. tardío </a:t>
            </a:r>
            <a:r>
              <a:rPr lang="es-ES" sz="1600" b="1" cap="small" dirty="0" err="1">
                <a:solidFill>
                  <a:srgbClr val="002060"/>
                </a:solidFill>
              </a:rPr>
              <a:t>gryphus</a:t>
            </a:r>
            <a:r>
              <a:rPr lang="es-ES" sz="1600" b="1" dirty="0">
                <a:solidFill>
                  <a:srgbClr val="002060"/>
                </a:solidFill>
              </a:rPr>
              <a:t>, lat. </a:t>
            </a:r>
            <a:r>
              <a:rPr lang="es-ES" sz="1600" b="1" dirty="0" err="1">
                <a:solidFill>
                  <a:srgbClr val="002060"/>
                </a:solidFill>
              </a:rPr>
              <a:t>gryps</a:t>
            </a:r>
            <a:r>
              <a:rPr lang="es-ES" sz="1600" b="1" dirty="0">
                <a:solidFill>
                  <a:srgbClr val="002060"/>
                </a:solidFill>
              </a:rPr>
              <a:t>, </a:t>
            </a:r>
            <a:r>
              <a:rPr lang="es-ES" sz="1600" b="1" dirty="0" err="1">
                <a:solidFill>
                  <a:srgbClr val="002060"/>
                </a:solidFill>
              </a:rPr>
              <a:t>gryphis</a:t>
            </a:r>
            <a:r>
              <a:rPr lang="es-ES" sz="1600" b="1" dirty="0">
                <a:solidFill>
                  <a:srgbClr val="002060"/>
                </a:solidFill>
              </a:rPr>
              <a:t>, y este del gr. </a:t>
            </a:r>
            <a:r>
              <a:rPr lang="el-GR" sz="1600" b="1" dirty="0">
                <a:solidFill>
                  <a:srgbClr val="002060"/>
                </a:solidFill>
              </a:rPr>
              <a:t>γρύψ, γρυπός, </a:t>
            </a:r>
            <a:r>
              <a:rPr lang="es-ES" sz="1600" b="1" dirty="0">
                <a:solidFill>
                  <a:srgbClr val="002060"/>
                </a:solidFill>
              </a:rPr>
              <a:t>grifo, animal fabuloso);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i="1" dirty="0">
                <a:solidFill>
                  <a:srgbClr val="990000"/>
                </a:solidFill>
              </a:rPr>
              <a:t>hipopótamo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(caballo / río)</a:t>
            </a:r>
            <a:r>
              <a:rPr lang="es-ES" sz="1600" b="1" i="1" dirty="0">
                <a:solidFill>
                  <a:srgbClr val="002060"/>
                </a:solidFill>
              </a:rPr>
              <a:t>; </a:t>
            </a:r>
            <a:r>
              <a:rPr lang="es-ES" sz="1600" b="1" i="1" dirty="0">
                <a:solidFill>
                  <a:srgbClr val="990000"/>
                </a:solidFill>
              </a:rPr>
              <a:t>rinoceronte</a:t>
            </a:r>
            <a:r>
              <a:rPr lang="es-ES" sz="1600" b="1" i="1" dirty="0">
                <a:solidFill>
                  <a:srgbClr val="002060"/>
                </a:solidFill>
              </a:rPr>
              <a:t> (</a:t>
            </a:r>
            <a:r>
              <a:rPr lang="es-ES" sz="1600" b="1" dirty="0">
                <a:solidFill>
                  <a:srgbClr val="002060"/>
                </a:solidFill>
              </a:rPr>
              <a:t>Del lat. </a:t>
            </a:r>
            <a:r>
              <a:rPr lang="es-ES" sz="1600" b="1" cap="small" dirty="0" err="1">
                <a:solidFill>
                  <a:srgbClr val="002060"/>
                </a:solidFill>
              </a:rPr>
              <a:t>rhinocĕros</a:t>
            </a:r>
            <a:r>
              <a:rPr lang="es-ES" sz="1600" b="1" dirty="0">
                <a:solidFill>
                  <a:srgbClr val="002060"/>
                </a:solidFill>
              </a:rPr>
              <a:t>, y este del </a:t>
            </a:r>
            <a:r>
              <a:rPr lang="es-ES" sz="1600" b="1" dirty="0" err="1">
                <a:solidFill>
                  <a:srgbClr val="002060"/>
                </a:solidFill>
              </a:rPr>
              <a:t>ῥινόκερως</a:t>
            </a:r>
            <a:r>
              <a:rPr lang="es-ES" sz="1600" b="1" dirty="0">
                <a:solidFill>
                  <a:srgbClr val="002060"/>
                </a:solidFill>
              </a:rPr>
              <a:t>; de </a:t>
            </a:r>
            <a:r>
              <a:rPr lang="es-ES" sz="1600" b="1" dirty="0" err="1">
                <a:solidFill>
                  <a:srgbClr val="002060"/>
                </a:solidFill>
              </a:rPr>
              <a:t>ῥίς</a:t>
            </a:r>
            <a:r>
              <a:rPr lang="es-ES" sz="1600" b="1" dirty="0">
                <a:solidFill>
                  <a:srgbClr val="002060"/>
                </a:solidFill>
              </a:rPr>
              <a:t>, </a:t>
            </a:r>
            <a:r>
              <a:rPr lang="es-ES" sz="1600" b="1" dirty="0" err="1">
                <a:solidFill>
                  <a:srgbClr val="002060"/>
                </a:solidFill>
              </a:rPr>
              <a:t>ῥινός</a:t>
            </a:r>
            <a:r>
              <a:rPr lang="es-ES" sz="1600" b="1" dirty="0">
                <a:solidFill>
                  <a:srgbClr val="002060"/>
                </a:solidFill>
              </a:rPr>
              <a:t>, nariz, y </a:t>
            </a:r>
            <a:r>
              <a:rPr lang="es-ES" sz="1600" b="1" dirty="0" err="1">
                <a:solidFill>
                  <a:srgbClr val="002060"/>
                </a:solidFill>
              </a:rPr>
              <a:t>κέρ</a:t>
            </a:r>
            <a:r>
              <a:rPr lang="es-ES" sz="1600" b="1" dirty="0">
                <a:solidFill>
                  <a:srgbClr val="002060"/>
                </a:solidFill>
              </a:rPr>
              <a:t>ας, cuerno)</a:t>
            </a:r>
            <a:r>
              <a:rPr lang="es-ES" sz="1600" b="1" i="1" dirty="0">
                <a:solidFill>
                  <a:srgbClr val="002060"/>
                </a:solidFill>
              </a:rPr>
              <a:t>…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diarrea, frenesí, hemorragia, </a:t>
            </a: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miope;</a:t>
            </a:r>
            <a:r>
              <a:rPr lang="es-ES" sz="1600" b="1" i="1" dirty="0">
                <a:solidFill>
                  <a:srgbClr val="990000"/>
                </a:solidFill>
              </a:rPr>
              <a:t> anemia, anestesia…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alfabeto, </a:t>
            </a: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filología, </a:t>
            </a:r>
            <a:r>
              <a:rPr lang="es-ES" sz="1600" b="1" i="1" dirty="0">
                <a:solidFill>
                  <a:srgbClr val="990000"/>
                </a:solidFill>
              </a:rPr>
              <a:t>metáfora, heterodoxo, homónimo…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polo, trópico, zona...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narciso…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arpía, sátiro, sirena; ninfa…</a:t>
            </a:r>
            <a:endParaRPr lang="es-ES" sz="1600" b="1" dirty="0">
              <a:solidFill>
                <a:srgbClr val="990000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6643BD6-29AC-2349-8D6E-F61CA265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034" y="76993"/>
            <a:ext cx="6678612" cy="234779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00" indent="-228600" algn="just">
              <a:buFontTx/>
              <a:buAutoNum type="alphaUcParenR"/>
              <a:defRPr/>
            </a:pPr>
            <a:r>
              <a:rPr lang="es-ES" sz="1600" b="1" dirty="0">
                <a:solidFill>
                  <a:srgbClr val="002060"/>
                </a:solidFill>
              </a:rPr>
              <a:t>HELENISMOS A TRAVÉS DEL LATÍN (PRIMER ESTRATO).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espada</a:t>
            </a:r>
            <a:r>
              <a:rPr lang="es-ES" sz="1600" b="1" i="1" dirty="0"/>
              <a:t> </a:t>
            </a:r>
            <a:r>
              <a:rPr lang="es-ES" sz="1600" b="1" dirty="0"/>
              <a:t>(Del lat. </a:t>
            </a:r>
            <a:r>
              <a:rPr lang="es-ES" sz="1600" b="1" cap="small" dirty="0" err="1"/>
              <a:t>spatha</a:t>
            </a:r>
            <a:r>
              <a:rPr lang="es-ES" sz="1600" b="1" dirty="0"/>
              <a:t>, y este del gr. σπ</a:t>
            </a:r>
            <a:r>
              <a:rPr lang="es-ES" sz="1600" b="1" dirty="0" err="1"/>
              <a:t>άθη</a:t>
            </a:r>
            <a:r>
              <a:rPr lang="es-ES" sz="1600" b="1" dirty="0"/>
              <a:t>) [lat. </a:t>
            </a:r>
            <a:r>
              <a:rPr lang="es-ES" sz="1600" b="1" cap="small" dirty="0" err="1"/>
              <a:t>gladius</a:t>
            </a:r>
            <a:r>
              <a:rPr lang="es-ES" sz="1600" b="1" dirty="0"/>
              <a:t>]; </a:t>
            </a:r>
            <a:r>
              <a:rPr lang="es-ES" sz="1600" b="1" i="1" dirty="0">
                <a:solidFill>
                  <a:srgbClr val="990000"/>
                </a:solidFill>
              </a:rPr>
              <a:t>espalda</a:t>
            </a:r>
            <a:r>
              <a:rPr lang="es-ES" sz="1600" b="1" i="1" dirty="0"/>
              <a:t> </a:t>
            </a:r>
            <a:r>
              <a:rPr lang="it-IT" sz="1600" b="1" dirty="0"/>
              <a:t>(Del lat. tardío </a:t>
            </a:r>
            <a:r>
              <a:rPr lang="it-IT" sz="1600" b="1" cap="small" dirty="0"/>
              <a:t>spatŭla</a:t>
            </a:r>
            <a:r>
              <a:rPr lang="it-IT" sz="1600" b="1" dirty="0"/>
              <a:t>, ‘omóplato’</a:t>
            </a:r>
            <a:r>
              <a:rPr lang="es-ES" sz="1600" b="1" dirty="0"/>
              <a:t>) / </a:t>
            </a:r>
            <a:r>
              <a:rPr lang="es-ES" sz="1600" b="1" i="1" dirty="0">
                <a:solidFill>
                  <a:srgbClr val="990000"/>
                </a:solidFill>
              </a:rPr>
              <a:t>espátula</a:t>
            </a:r>
            <a:r>
              <a:rPr lang="es-ES" sz="1600" b="1" dirty="0"/>
              <a:t> (Del lat. </a:t>
            </a:r>
            <a:r>
              <a:rPr lang="es-ES" sz="1600" b="1" cap="small" dirty="0" err="1"/>
              <a:t>spathŭla</a:t>
            </a:r>
            <a:r>
              <a:rPr lang="es-ES" sz="1600" b="1" dirty="0"/>
              <a:t>); </a:t>
            </a:r>
            <a:r>
              <a:rPr lang="es-ES" sz="1600" b="1" i="1" dirty="0">
                <a:solidFill>
                  <a:srgbClr val="990000"/>
                </a:solidFill>
              </a:rPr>
              <a:t>piedra</a:t>
            </a:r>
            <a:r>
              <a:rPr lang="es-ES" sz="1600" b="1" i="1" dirty="0"/>
              <a:t> </a:t>
            </a:r>
            <a:r>
              <a:rPr lang="es-ES" sz="1600" b="1" dirty="0"/>
              <a:t>(del lat. </a:t>
            </a:r>
            <a:r>
              <a:rPr lang="es-ES" sz="1600" b="1" cap="small" dirty="0"/>
              <a:t>petra</a:t>
            </a:r>
            <a:r>
              <a:rPr lang="es-ES" sz="1600" b="1" i="1" dirty="0"/>
              <a:t> / </a:t>
            </a:r>
            <a:r>
              <a:rPr lang="es-ES" sz="1600" b="1" cap="small" dirty="0" err="1"/>
              <a:t>lapis</a:t>
            </a:r>
            <a:r>
              <a:rPr lang="es-ES" sz="1600" b="1" dirty="0"/>
              <a:t>)</a:t>
            </a:r>
            <a:r>
              <a:rPr lang="es-ES" sz="1600" b="1" i="1" dirty="0"/>
              <a:t>; </a:t>
            </a:r>
            <a:r>
              <a:rPr lang="es-ES" sz="1600" b="1" i="1" dirty="0">
                <a:solidFill>
                  <a:srgbClr val="990000"/>
                </a:solidFill>
              </a:rPr>
              <a:t>poyo</a:t>
            </a:r>
            <a:r>
              <a:rPr lang="es-ES" sz="1600" b="1" i="1" dirty="0"/>
              <a:t> </a:t>
            </a:r>
            <a:r>
              <a:rPr lang="es-ES" sz="1600" b="1" dirty="0"/>
              <a:t>(solo lat.) / </a:t>
            </a:r>
            <a:r>
              <a:rPr lang="es-ES" sz="1600" b="1" dirty="0">
                <a:solidFill>
                  <a:srgbClr val="990000"/>
                </a:solidFill>
              </a:rPr>
              <a:t>podio</a:t>
            </a:r>
            <a:r>
              <a:rPr lang="es-ES" sz="1600" b="1" dirty="0"/>
              <a:t> (Del lat. </a:t>
            </a:r>
            <a:r>
              <a:rPr lang="es-ES" sz="1600" b="1" cap="small" dirty="0" err="1"/>
              <a:t>podĭum</a:t>
            </a:r>
            <a:r>
              <a:rPr lang="es-ES" sz="1600" b="1" dirty="0"/>
              <a:t>, y este del gr. π</a:t>
            </a:r>
            <a:r>
              <a:rPr lang="es-ES" sz="1600" b="1" dirty="0" err="1"/>
              <a:t>όδιον</a:t>
            </a:r>
            <a:r>
              <a:rPr lang="es-ES" sz="1600" b="1" dirty="0">
                <a:solidFill>
                  <a:srgbClr val="990000"/>
                </a:solidFill>
              </a:rPr>
              <a:t>); </a:t>
            </a:r>
            <a:r>
              <a:rPr lang="es-ES" sz="1600" b="1" i="1" dirty="0">
                <a:solidFill>
                  <a:srgbClr val="990000"/>
                </a:solidFill>
              </a:rPr>
              <a:t>pulpo / pólipo  </a:t>
            </a:r>
            <a:r>
              <a:rPr lang="es-ES" sz="1600" b="1" dirty="0"/>
              <a:t>(&lt; POLYPUS &lt; π</a:t>
            </a:r>
            <a:r>
              <a:rPr lang="es-ES" sz="1600" b="1" dirty="0" err="1"/>
              <a:t>ολύ</a:t>
            </a:r>
            <a:r>
              <a:rPr lang="es-ES" sz="1600" b="1" dirty="0"/>
              <a:t>πους); </a:t>
            </a: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idiota</a:t>
            </a:r>
            <a:r>
              <a:rPr lang="es-ES" sz="1600" b="1" i="1" dirty="0">
                <a:highlight>
                  <a:srgbClr val="FFFF00"/>
                </a:highlight>
              </a:rPr>
              <a:t> </a:t>
            </a:r>
            <a:r>
              <a:rPr lang="es-ES" sz="1600" b="1" dirty="0">
                <a:highlight>
                  <a:srgbClr val="FFFF00"/>
                </a:highlight>
              </a:rPr>
              <a:t>(Del lat. </a:t>
            </a:r>
            <a:r>
              <a:rPr lang="es-ES" sz="1600" b="1" cap="small" dirty="0" err="1">
                <a:highlight>
                  <a:srgbClr val="FFFF00"/>
                </a:highlight>
              </a:rPr>
              <a:t>idiōta</a:t>
            </a:r>
            <a:r>
              <a:rPr lang="es-ES" sz="1600" b="1" dirty="0">
                <a:highlight>
                  <a:srgbClr val="FFFF00"/>
                </a:highlight>
              </a:rPr>
              <a:t>, y este del gr. </a:t>
            </a:r>
            <a:r>
              <a:rPr lang="es-ES" sz="1600" b="1" dirty="0" err="1">
                <a:highlight>
                  <a:srgbClr val="FFFF00"/>
                </a:highlight>
              </a:rPr>
              <a:t>ἰδιώτης</a:t>
            </a:r>
            <a:r>
              <a:rPr lang="es-ES" sz="1600" b="1" dirty="0">
                <a:highlight>
                  <a:srgbClr val="FFFF00"/>
                </a:highlight>
              </a:rPr>
              <a:t>)…</a:t>
            </a:r>
          </a:p>
          <a:p>
            <a:pPr algn="just">
              <a:defRPr/>
            </a:pPr>
            <a:endParaRPr lang="es-ES" sz="1600" b="1" i="1" dirty="0"/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cada</a:t>
            </a:r>
            <a:r>
              <a:rPr lang="es-ES" sz="1600" b="1" dirty="0"/>
              <a:t> (Del lat. </a:t>
            </a:r>
            <a:r>
              <a:rPr lang="es-ES" sz="1600" b="1" cap="small" dirty="0"/>
              <a:t>cata</a:t>
            </a:r>
            <a:r>
              <a:rPr lang="es-ES" sz="1600" b="1" dirty="0"/>
              <a:t>, y este del gr. κα</a:t>
            </a:r>
            <a:r>
              <a:rPr lang="es-ES" sz="1600" b="1" dirty="0" err="1"/>
              <a:t>τά</a:t>
            </a:r>
            <a:r>
              <a:rPr lang="es-ES" sz="1600" b="1" dirty="0"/>
              <a:t>, ‘según’, ‘conforme ‘a),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EE2589C7-CB0F-0C45-96B4-3A90100D1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1" y="2541956"/>
            <a:ext cx="6215062" cy="115516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1600" b="1" dirty="0">
                <a:solidFill>
                  <a:srgbClr val="002060"/>
                </a:solidFill>
              </a:rPr>
              <a:t>B) HELENISMOS A TRAVÉS DEL LATÍN ECLESIÁSTICO (SEGUNDO ESTRATO).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Biblia; católico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(&lt; </a:t>
            </a:r>
            <a:r>
              <a:rPr lang="es-ES" sz="1600" b="1" cap="small" dirty="0" err="1">
                <a:solidFill>
                  <a:srgbClr val="002060"/>
                </a:solidFill>
              </a:rPr>
              <a:t>catholicus</a:t>
            </a:r>
            <a:r>
              <a:rPr lang="es-ES" sz="1600" b="1" dirty="0">
                <a:solidFill>
                  <a:srgbClr val="002060"/>
                </a:solidFill>
              </a:rPr>
              <a:t>, ‘universal’); </a:t>
            </a:r>
            <a:r>
              <a:rPr lang="es-ES" sz="1600" b="1" i="1" dirty="0">
                <a:solidFill>
                  <a:srgbClr val="990000"/>
                </a:solidFill>
              </a:rPr>
              <a:t>mártir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(‘testigo’);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parroquia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(‘alrededor’ / ‘casa’)…</a:t>
            </a:r>
          </a:p>
        </p:txBody>
      </p:sp>
      <p:sp>
        <p:nvSpPr>
          <p:cNvPr id="19" name="14 Marcador de número de diapositiva">
            <a:extLst>
              <a:ext uri="{FF2B5EF4-FFF2-40B4-BE49-F238E27FC236}">
                <a16:creationId xmlns:a16="http://schemas.microsoft.com/office/drawing/2014/main" id="{AFE03EC1-41DF-1F4E-A9D3-6BEE71C8928A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4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0C0E0D1E-2920-43AC-AC4E-FE320578FCF8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E203D10-5A8A-4E2C-81E3-C39A6D30E3A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9" name="Picture 5" descr="universitas">
              <a:extLst>
                <a:ext uri="{FF2B5EF4-FFF2-40B4-BE49-F238E27FC236}">
                  <a16:creationId xmlns:a16="http://schemas.microsoft.com/office/drawing/2014/main" id="{24AEECCF-6EC9-46A1-9708-209CCF76B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7C86DDD-8D47-4468-A364-4E51238CB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4341" name="AutoShape 12" descr="Kindle 3G">
            <a:extLst>
              <a:ext uri="{FF2B5EF4-FFF2-40B4-BE49-F238E27FC236}">
                <a16:creationId xmlns:a16="http://schemas.microsoft.com/office/drawing/2014/main" id="{9519D599-816F-0E45-9136-9AEBABCB8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174AE2A-8D5D-8141-87F8-17A825D1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28074"/>
            <a:ext cx="4414838" cy="315737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002060"/>
                </a:solidFill>
              </a:rPr>
              <a:t>2. Algunos germanismos proceden de la época en que los VISIGODOS SE ASENTARON EN EL SUR DE LAS GALIAS (siglo V).</a:t>
            </a:r>
          </a:p>
          <a:p>
            <a:r>
              <a:rPr lang="es-ES" altLang="es-ES" b="1" dirty="0">
                <a:solidFill>
                  <a:srgbClr val="002060"/>
                </a:solidFill>
              </a:rPr>
              <a:t>gótico &gt; </a:t>
            </a:r>
            <a:r>
              <a:rPr lang="es-ES" altLang="es-ES" b="1" i="1" dirty="0">
                <a:solidFill>
                  <a:srgbClr val="002060"/>
                </a:solidFill>
              </a:rPr>
              <a:t>francés, provenzal, catalán, español y portugués</a:t>
            </a:r>
            <a:r>
              <a:rPr lang="es-ES" altLang="es-ES" b="1" dirty="0">
                <a:solidFill>
                  <a:srgbClr val="002060"/>
                </a:solidFill>
              </a:rPr>
              <a:t>. </a:t>
            </a:r>
          </a:p>
          <a:p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espía, </a:t>
            </a:r>
            <a:r>
              <a:rPr lang="es-ES" altLang="es-ES" b="1" i="1" dirty="0">
                <a:solidFill>
                  <a:srgbClr val="990000"/>
                </a:solidFill>
              </a:rPr>
              <a:t>estaca, sacar...</a:t>
            </a:r>
            <a:endParaRPr lang="es-ES" altLang="es-ES" b="1" dirty="0">
              <a:solidFill>
                <a:srgbClr val="990000"/>
              </a:solidFill>
            </a:endParaRPr>
          </a:p>
          <a:p>
            <a:endParaRPr lang="es-ES" altLang="es-ES" b="1" dirty="0">
              <a:solidFill>
                <a:srgbClr val="002060"/>
              </a:solidFill>
            </a:endParaRPr>
          </a:p>
          <a:p>
            <a:r>
              <a:rPr lang="es-ES" altLang="es-ES" b="1" dirty="0">
                <a:solidFill>
                  <a:srgbClr val="002060"/>
                </a:solidFill>
              </a:rPr>
              <a:t>Península Ibérica, s. VI: </a:t>
            </a:r>
            <a:r>
              <a:rPr lang="es-ES" altLang="es-ES" b="1" i="1" dirty="0">
                <a:solidFill>
                  <a:srgbClr val="990000"/>
                </a:solidFill>
              </a:rPr>
              <a:t>álamo, ganar, ganso…</a:t>
            </a:r>
            <a:endParaRPr lang="es-ES" altLang="es-ES" b="1" dirty="0">
              <a:solidFill>
                <a:srgbClr val="99000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34F5077-A2C2-0F4D-83B9-0F9FA41CE3CB}"/>
              </a:ext>
            </a:extLst>
          </p:cNvPr>
          <p:cNvGrpSpPr/>
          <p:nvPr/>
        </p:nvGrpSpPr>
        <p:grpSpPr>
          <a:xfrm>
            <a:off x="0" y="18707"/>
            <a:ext cx="3411271" cy="3776764"/>
            <a:chOff x="1403648" y="484187"/>
            <a:chExt cx="3411271" cy="3776764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8FB3AA58-C483-B743-8CFD-126A995A6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4187"/>
              <a:ext cx="3411271" cy="3776764"/>
            </a:xfrm>
            <a:prstGeom prst="rect">
              <a:avLst/>
            </a:prstGeom>
          </p:spPr>
        </p:pic>
        <p:sp>
          <p:nvSpPr>
            <p:cNvPr id="16" name="15 Redondear rectángulo de esquina diagonal">
              <a:extLst>
                <a:ext uri="{FF2B5EF4-FFF2-40B4-BE49-F238E27FC236}">
                  <a16:creationId xmlns:a16="http://schemas.microsoft.com/office/drawing/2014/main" id="{161C31D7-789C-404C-BDC6-A12639012C08}"/>
                </a:ext>
              </a:extLst>
            </p:cNvPr>
            <p:cNvSpPr/>
            <p:nvPr/>
          </p:nvSpPr>
          <p:spPr>
            <a:xfrm>
              <a:off x="1525588" y="692150"/>
              <a:ext cx="1822450" cy="1081088"/>
            </a:xfrm>
            <a:prstGeom prst="round2DiagRect">
              <a:avLst/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9" name="Text Box 7">
            <a:extLst>
              <a:ext uri="{FF2B5EF4-FFF2-40B4-BE49-F238E27FC236}">
                <a16:creationId xmlns:a16="http://schemas.microsoft.com/office/drawing/2014/main" id="{D8D0A427-C43E-8C46-AC76-A84B061D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965" y="129553"/>
            <a:ext cx="6229648" cy="298767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Tx/>
              <a:buAutoNum type="arabicPeriod"/>
              <a:defRPr/>
            </a:pPr>
            <a:r>
              <a:rPr lang="es-ES" b="1" dirty="0">
                <a:solidFill>
                  <a:srgbClr val="002060"/>
                </a:solidFill>
              </a:rPr>
              <a:t>LATÍN VULGAR 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guerra</a:t>
            </a:r>
            <a:r>
              <a:rPr lang="es-ES" sz="1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(Del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germ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*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werra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pelea, discordia;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cf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a. al.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ant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wërra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neerl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medio </a:t>
            </a:r>
            <a:r>
              <a:rPr lang="it-IT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warre</a:t>
            </a:r>
            <a:r>
              <a:rPr lang="it-IT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); 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(lat. </a:t>
            </a:r>
            <a:r>
              <a:rPr lang="es-ES" sz="16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bellum</a:t>
            </a:r>
            <a:r>
              <a:rPr lang="es-ES" sz="1600" b="1" cap="small" dirty="0">
                <a:solidFill>
                  <a:srgbClr val="002060"/>
                </a:solidFill>
                <a:highlight>
                  <a:srgbClr val="FFFF00"/>
                </a:highlight>
              </a:rPr>
              <a:t>; </a:t>
            </a:r>
            <a:r>
              <a:rPr lang="es-ES" sz="1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bélico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1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belígero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...).</a:t>
            </a: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guarda</a:t>
            </a:r>
            <a:r>
              <a:rPr lang="es-ES" sz="1600" b="1" dirty="0">
                <a:solidFill>
                  <a:srgbClr val="002060"/>
                </a:solidFill>
              </a:rPr>
              <a:t> y </a:t>
            </a:r>
            <a:r>
              <a:rPr lang="es-ES" sz="1600" b="1" i="1" dirty="0">
                <a:solidFill>
                  <a:srgbClr val="990000"/>
                </a:solidFill>
              </a:rPr>
              <a:t>guardar</a:t>
            </a:r>
            <a:r>
              <a:rPr lang="es-ES" sz="1600" b="1" i="1" dirty="0">
                <a:solidFill>
                  <a:srgbClr val="002060"/>
                </a:solidFill>
              </a:rPr>
              <a:t> (</a:t>
            </a:r>
            <a:r>
              <a:rPr lang="es-ES" sz="1600" b="1" dirty="0">
                <a:solidFill>
                  <a:srgbClr val="002060"/>
                </a:solidFill>
              </a:rPr>
              <a:t>WARDON ‘montar guardia’, ‘buscar con la vista’; </a:t>
            </a:r>
            <a:r>
              <a:rPr lang="es-ES" sz="1600" b="1" i="1" dirty="0">
                <a:solidFill>
                  <a:srgbClr val="990000"/>
                </a:solidFill>
              </a:rPr>
              <a:t>guardia</a:t>
            </a:r>
            <a:r>
              <a:rPr lang="es-ES" sz="1600" b="1" dirty="0">
                <a:solidFill>
                  <a:srgbClr val="002060"/>
                </a:solidFill>
              </a:rPr>
              <a:t> no aparecerá hasta el Siglo de Oro).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endParaRPr lang="es-ES" sz="16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robar </a:t>
            </a:r>
            <a:r>
              <a:rPr lang="es-ES" sz="1600" b="1" dirty="0">
                <a:solidFill>
                  <a:srgbClr val="002060"/>
                </a:solidFill>
              </a:rPr>
              <a:t>(Del lat. </a:t>
            </a:r>
            <a:r>
              <a:rPr lang="es-ES" sz="1600" b="1" dirty="0" err="1">
                <a:solidFill>
                  <a:srgbClr val="002060"/>
                </a:solidFill>
              </a:rPr>
              <a:t>vulg</a:t>
            </a:r>
            <a:r>
              <a:rPr lang="es-ES" sz="1600" b="1" dirty="0">
                <a:solidFill>
                  <a:srgbClr val="002060"/>
                </a:solidFill>
              </a:rPr>
              <a:t>. *</a:t>
            </a:r>
            <a:r>
              <a:rPr lang="es-ES" sz="1600" b="1" cap="small" dirty="0" err="1">
                <a:solidFill>
                  <a:srgbClr val="002060"/>
                </a:solidFill>
              </a:rPr>
              <a:t>raubare</a:t>
            </a:r>
            <a:r>
              <a:rPr lang="es-ES" sz="1600" b="1" dirty="0">
                <a:solidFill>
                  <a:srgbClr val="002060"/>
                </a:solidFill>
              </a:rPr>
              <a:t>, y este del </a:t>
            </a:r>
            <a:r>
              <a:rPr lang="es-ES" sz="1600" b="1" dirty="0" err="1">
                <a:solidFill>
                  <a:srgbClr val="002060"/>
                </a:solidFill>
              </a:rPr>
              <a:t>germ</a:t>
            </a:r>
            <a:r>
              <a:rPr lang="es-ES" sz="1600" b="1" dirty="0">
                <a:solidFill>
                  <a:srgbClr val="002060"/>
                </a:solidFill>
              </a:rPr>
              <a:t>. *</a:t>
            </a:r>
            <a:r>
              <a:rPr lang="es-ES" sz="1600" b="1" i="1" dirty="0" err="1">
                <a:solidFill>
                  <a:srgbClr val="002060"/>
                </a:solidFill>
              </a:rPr>
              <a:t>raubôn</a:t>
            </a:r>
            <a:r>
              <a:rPr lang="es-ES" sz="1600" b="1" dirty="0">
                <a:solidFill>
                  <a:srgbClr val="002060"/>
                </a:solidFill>
              </a:rPr>
              <a:t>, saquear, arrebatar; cf. a. al. </a:t>
            </a:r>
            <a:r>
              <a:rPr lang="es-ES" sz="1600" b="1" dirty="0" err="1">
                <a:solidFill>
                  <a:srgbClr val="002060"/>
                </a:solidFill>
              </a:rPr>
              <a:t>ant</a:t>
            </a:r>
            <a:r>
              <a:rPr lang="es-ES" sz="1600" b="1" dirty="0">
                <a:solidFill>
                  <a:srgbClr val="002060"/>
                </a:solidFill>
              </a:rPr>
              <a:t>. </a:t>
            </a:r>
            <a:r>
              <a:rPr lang="es-ES" sz="1600" b="1" i="1" dirty="0" err="1">
                <a:solidFill>
                  <a:srgbClr val="002060"/>
                </a:solidFill>
              </a:rPr>
              <a:t>roubôn</a:t>
            </a:r>
            <a:r>
              <a:rPr lang="es-ES" sz="1600" b="1" dirty="0">
                <a:solidFill>
                  <a:srgbClr val="002060"/>
                </a:solidFill>
              </a:rPr>
              <a:t>, al. </a:t>
            </a:r>
            <a:r>
              <a:rPr lang="es-ES" sz="1600" b="1" i="1" dirty="0" err="1">
                <a:solidFill>
                  <a:srgbClr val="002060"/>
                </a:solidFill>
              </a:rPr>
              <a:t>rauben</a:t>
            </a:r>
            <a:r>
              <a:rPr lang="es-ES" sz="1600" b="1" dirty="0">
                <a:solidFill>
                  <a:srgbClr val="002060"/>
                </a:solidFill>
              </a:rPr>
              <a:t>, </a:t>
            </a:r>
            <a:r>
              <a:rPr lang="es-ES" sz="1600" b="1" dirty="0" err="1">
                <a:solidFill>
                  <a:srgbClr val="002060"/>
                </a:solidFill>
              </a:rPr>
              <a:t>ingl</a:t>
            </a:r>
            <a:r>
              <a:rPr lang="es-ES" sz="1600" b="1" dirty="0">
                <a:solidFill>
                  <a:srgbClr val="002060"/>
                </a:solidFill>
              </a:rPr>
              <a:t>. </a:t>
            </a:r>
            <a:r>
              <a:rPr lang="es-ES" sz="1600" b="1" i="1" dirty="0" err="1">
                <a:solidFill>
                  <a:srgbClr val="002060"/>
                </a:solidFill>
              </a:rPr>
              <a:t>reave</a:t>
            </a:r>
            <a:r>
              <a:rPr lang="es-ES" sz="1600" b="1" dirty="0">
                <a:solidFill>
                  <a:srgbClr val="002060"/>
                </a:solidFill>
              </a:rPr>
              <a:t>)…</a:t>
            </a:r>
          </a:p>
          <a:p>
            <a:pPr algn="just">
              <a:defRPr/>
            </a:pPr>
            <a:endParaRPr lang="es-ES" sz="16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banco</a:t>
            </a:r>
            <a:r>
              <a:rPr lang="es-ES" sz="1600" b="1" dirty="0">
                <a:solidFill>
                  <a:srgbClr val="002060"/>
                </a:solidFill>
              </a:rPr>
              <a:t>; </a:t>
            </a:r>
            <a:r>
              <a:rPr lang="es-ES" sz="1600" b="1" i="1" dirty="0">
                <a:solidFill>
                  <a:srgbClr val="990000"/>
                </a:solidFill>
              </a:rPr>
              <a:t>jabón </a:t>
            </a:r>
            <a:r>
              <a:rPr lang="es-ES" sz="1600" b="1" dirty="0">
                <a:solidFill>
                  <a:srgbClr val="002060"/>
                </a:solidFill>
              </a:rPr>
              <a:t>(Del lat. tardío </a:t>
            </a:r>
            <a:r>
              <a:rPr lang="es-ES" sz="1600" b="1" cap="small" dirty="0">
                <a:solidFill>
                  <a:srgbClr val="002060"/>
                </a:solidFill>
              </a:rPr>
              <a:t>sapo, -</a:t>
            </a:r>
            <a:r>
              <a:rPr lang="es-ES" sz="1600" b="1" cap="small" dirty="0" err="1">
                <a:solidFill>
                  <a:srgbClr val="002060"/>
                </a:solidFill>
              </a:rPr>
              <a:t>ōnis</a:t>
            </a:r>
            <a:r>
              <a:rPr lang="es-ES" sz="1600" b="1" dirty="0">
                <a:solidFill>
                  <a:srgbClr val="002060"/>
                </a:solidFill>
              </a:rPr>
              <a:t>, y este del </a:t>
            </a:r>
            <a:r>
              <a:rPr lang="es-ES" sz="1600" b="1" dirty="0" err="1">
                <a:solidFill>
                  <a:srgbClr val="002060"/>
                </a:solidFill>
              </a:rPr>
              <a:t>germ</a:t>
            </a:r>
            <a:r>
              <a:rPr lang="es-ES" sz="1600" b="1" dirty="0">
                <a:solidFill>
                  <a:srgbClr val="002060"/>
                </a:solidFill>
              </a:rPr>
              <a:t>. *</a:t>
            </a:r>
            <a:r>
              <a:rPr lang="es-ES" sz="1600" b="1" i="1" dirty="0" err="1">
                <a:solidFill>
                  <a:srgbClr val="002060"/>
                </a:solidFill>
              </a:rPr>
              <a:t>saipôn</a:t>
            </a:r>
            <a:r>
              <a:rPr lang="es-ES" sz="1600" b="1" dirty="0">
                <a:solidFill>
                  <a:srgbClr val="002060"/>
                </a:solidFill>
              </a:rPr>
              <a:t>; cf. al. </a:t>
            </a:r>
            <a:r>
              <a:rPr lang="es-ES" sz="1600" b="1" i="1" dirty="0" err="1">
                <a:solidFill>
                  <a:srgbClr val="002060"/>
                </a:solidFill>
              </a:rPr>
              <a:t>Seife</a:t>
            </a:r>
            <a:r>
              <a:rPr lang="es-ES" sz="1600" b="1" dirty="0">
                <a:solidFill>
                  <a:srgbClr val="002060"/>
                </a:solidFill>
              </a:rPr>
              <a:t>, </a:t>
            </a:r>
            <a:r>
              <a:rPr lang="es-ES" sz="1600" b="1" dirty="0" err="1">
                <a:solidFill>
                  <a:srgbClr val="002060"/>
                </a:solidFill>
              </a:rPr>
              <a:t>ingl</a:t>
            </a:r>
            <a:r>
              <a:rPr lang="es-ES" sz="1600" b="1" dirty="0">
                <a:solidFill>
                  <a:srgbClr val="002060"/>
                </a:solidFill>
              </a:rPr>
              <a:t>. </a:t>
            </a:r>
            <a:r>
              <a:rPr lang="es-ES" sz="1600" b="1" i="1" dirty="0" err="1">
                <a:solidFill>
                  <a:srgbClr val="002060"/>
                </a:solidFill>
              </a:rPr>
              <a:t>soap</a:t>
            </a:r>
            <a:r>
              <a:rPr lang="es-ES" sz="1600" b="1" i="1" dirty="0">
                <a:solidFill>
                  <a:srgbClr val="002060"/>
                </a:solidFill>
              </a:rPr>
              <a:t>); </a:t>
            </a:r>
            <a:r>
              <a:rPr lang="es-ES" sz="1600" b="1" i="1" dirty="0">
                <a:solidFill>
                  <a:srgbClr val="990000"/>
                </a:solidFill>
              </a:rPr>
              <a:t>rico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 (lat. </a:t>
            </a:r>
            <a:r>
              <a:rPr lang="es-ES" sz="1600" b="1" cap="small" dirty="0" err="1">
                <a:solidFill>
                  <a:srgbClr val="002060"/>
                </a:solidFill>
              </a:rPr>
              <a:t>dives</a:t>
            </a:r>
            <a:r>
              <a:rPr lang="es-ES" sz="1600" b="1" dirty="0">
                <a:solidFill>
                  <a:srgbClr val="002060"/>
                </a:solidFill>
              </a:rPr>
              <a:t>)…</a:t>
            </a:r>
            <a:endParaRPr lang="es-ES" sz="1600" b="1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1" name="14 Marcador de número de diapositiva">
            <a:extLst>
              <a:ext uri="{FF2B5EF4-FFF2-40B4-BE49-F238E27FC236}">
                <a16:creationId xmlns:a16="http://schemas.microsoft.com/office/drawing/2014/main" id="{B1EC89E8-A588-4940-8E1D-296A8C99426E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124814D-DEB4-2740-8F12-04A10CA3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40" y="3958641"/>
            <a:ext cx="4297363" cy="205354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000" b="1" dirty="0">
                <a:solidFill>
                  <a:srgbClr val="002060"/>
                </a:solidFill>
              </a:rPr>
              <a:t>3</a:t>
            </a:r>
            <a:r>
              <a:rPr lang="es-ES" sz="2000" dirty="0">
                <a:solidFill>
                  <a:srgbClr val="002060"/>
                </a:solidFill>
              </a:rPr>
              <a:t>. </a:t>
            </a:r>
            <a:r>
              <a:rPr lang="es-ES" sz="2000" b="1" dirty="0">
                <a:solidFill>
                  <a:srgbClr val="002060"/>
                </a:solidFill>
              </a:rPr>
              <a:t>Siglos XII y XIII, A TRAVÉS DEL FRANCÉS Y DEL OCCITANO</a:t>
            </a:r>
            <a:r>
              <a:rPr lang="es-ES" sz="2000" dirty="0">
                <a:solidFill>
                  <a:srgbClr val="002060"/>
                </a:solidFill>
              </a:rPr>
              <a:t>: </a:t>
            </a:r>
          </a:p>
          <a:p>
            <a:pPr algn="just"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b="1" i="1" dirty="0">
                <a:solidFill>
                  <a:srgbClr val="862000"/>
                </a:solidFill>
                <a:highlight>
                  <a:srgbClr val="FFFF00"/>
                </a:highlight>
              </a:rPr>
              <a:t>blanco 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(lat. </a:t>
            </a:r>
            <a:r>
              <a:rPr lang="es-ES" sz="20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albus</a:t>
            </a:r>
            <a:r>
              <a:rPr lang="es-ES" sz="2000" b="1" cap="small" dirty="0">
                <a:solidFill>
                  <a:srgbClr val="002060"/>
                </a:solidFill>
                <a:highlight>
                  <a:srgbClr val="FFFF00"/>
                </a:highlight>
              </a:rPr>
              <a:t> / </a:t>
            </a:r>
            <a:r>
              <a:rPr lang="es-ES" sz="20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cándidus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  <a:r>
              <a:rPr lang="es-ES" sz="2000" b="1" i="1" dirty="0">
                <a:solidFill>
                  <a:srgbClr val="862000"/>
                </a:solidFill>
                <a:highlight>
                  <a:srgbClr val="FFFF00"/>
                </a:highlight>
              </a:rPr>
              <a:t>;</a:t>
            </a:r>
            <a:r>
              <a:rPr lang="es-ES" sz="2000" b="1" i="1" dirty="0">
                <a:solidFill>
                  <a:srgbClr val="862000"/>
                </a:solidFill>
              </a:rPr>
              <a:t> flecha</a:t>
            </a:r>
            <a:r>
              <a:rPr lang="es-ES" sz="2000" b="1" dirty="0">
                <a:solidFill>
                  <a:srgbClr val="86200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(lat. </a:t>
            </a:r>
            <a:r>
              <a:rPr lang="es-ES" sz="2000" b="1" cap="small" dirty="0" err="1">
                <a:solidFill>
                  <a:srgbClr val="002060"/>
                </a:solidFill>
              </a:rPr>
              <a:t>sagitta</a:t>
            </a:r>
            <a:r>
              <a:rPr lang="es-ES" sz="2000" b="1" dirty="0">
                <a:solidFill>
                  <a:srgbClr val="002060"/>
                </a:solidFill>
              </a:rPr>
              <a:t>);</a:t>
            </a:r>
            <a:r>
              <a:rPr lang="es-ES" sz="2000" b="1" i="1" dirty="0">
                <a:solidFill>
                  <a:srgbClr val="862000"/>
                </a:solidFill>
              </a:rPr>
              <a:t> guante; orgullo…</a:t>
            </a:r>
            <a:endParaRPr lang="es-ES" sz="2000" b="1" dirty="0">
              <a:solidFill>
                <a:srgbClr val="86200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F3340C56-D316-444E-A990-B071058761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" y="91231"/>
            <a:ext cx="3411271" cy="3776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364" name="AutoShape 12" descr="Kindle 3G">
            <a:extLst>
              <a:ext uri="{FF2B5EF4-FFF2-40B4-BE49-F238E27FC236}">
                <a16:creationId xmlns:a16="http://schemas.microsoft.com/office/drawing/2014/main" id="{19E5F0E6-3C5F-5643-9A4C-D37E642EA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A55B485-36DE-BD4B-8F2D-6DA0F0AD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211" y="218988"/>
            <a:ext cx="6515663" cy="14303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1600" b="1" dirty="0"/>
              <a:t>En el DEL los préstamos léxicos neológicos están en cursiva.</a:t>
            </a:r>
            <a:br>
              <a:rPr lang="es-MX" altLang="es-ES" sz="1600" b="1" dirty="0"/>
            </a:br>
            <a:r>
              <a:rPr lang="es-MX" altLang="es-ES" sz="1600" b="1" dirty="0"/>
              <a:t>No están en cursiva (y, por tanto, ¿parecen más «extraños»?):</a:t>
            </a:r>
          </a:p>
          <a:p>
            <a:r>
              <a:rPr lang="es-MX" altLang="es-ES" sz="1600" b="1" dirty="0"/>
              <a:t> </a:t>
            </a:r>
          </a:p>
          <a:p>
            <a:r>
              <a:rPr lang="es-MX" altLang="es-ES" b="1" dirty="0">
                <a:solidFill>
                  <a:srgbClr val="990000"/>
                </a:solidFill>
              </a:rPr>
              <a:t>bisnes, esprínter, estrés, gag, kit, surf, </a:t>
            </a:r>
            <a:r>
              <a:rPr lang="es-MX" altLang="es-ES" b="1" dirty="0">
                <a:solidFill>
                  <a:srgbClr val="990000"/>
                </a:solidFill>
                <a:highlight>
                  <a:srgbClr val="FFFF00"/>
                </a:highlight>
              </a:rPr>
              <a:t>tráiler</a:t>
            </a:r>
            <a:r>
              <a:rPr lang="es-MX" altLang="es-ES" b="1" dirty="0">
                <a:solidFill>
                  <a:srgbClr val="990000"/>
                </a:solidFill>
              </a:rPr>
              <a:t>, trust, vip, web...</a:t>
            </a:r>
            <a:br>
              <a:rPr lang="es-MX" altLang="es-ES" sz="1600" b="1" dirty="0"/>
            </a:br>
            <a:endParaRPr lang="es-ES" altLang="es-ES" sz="1600" b="1" dirty="0">
              <a:solidFill>
                <a:srgbClr val="862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dondear rectángulo de esquina diagonal">
            <a:extLst>
              <a:ext uri="{FF2B5EF4-FFF2-40B4-BE49-F238E27FC236}">
                <a16:creationId xmlns:a16="http://schemas.microsoft.com/office/drawing/2014/main" id="{FD20BEEB-A248-084D-A032-4E09F49E36BD}"/>
              </a:ext>
            </a:extLst>
          </p:cNvPr>
          <p:cNvSpPr/>
          <p:nvPr/>
        </p:nvSpPr>
        <p:spPr>
          <a:xfrm>
            <a:off x="392113" y="1382843"/>
            <a:ext cx="1493838" cy="203070"/>
          </a:xfrm>
          <a:prstGeom prst="round2DiagRect">
            <a:avLst/>
          </a:prstGeom>
          <a:solidFill>
            <a:schemeClr val="accent5">
              <a:lumMod val="90000"/>
              <a:alpha val="2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448EB3A-937D-6240-BFE3-2DC71989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45" y="3322307"/>
            <a:ext cx="3370561" cy="240067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 i="1" dirty="0">
                <a:solidFill>
                  <a:srgbClr val="990000"/>
                </a:solidFill>
              </a:rPr>
              <a:t>balompié</a:t>
            </a:r>
            <a:r>
              <a:rPr lang="es-ES" altLang="es-ES" b="1" dirty="0"/>
              <a:t> (Calco del ingl. </a:t>
            </a:r>
            <a:r>
              <a:rPr lang="es-ES" altLang="es-ES" b="1" i="1" dirty="0" err="1"/>
              <a:t>football</a:t>
            </a:r>
            <a:r>
              <a:rPr lang="es-ES" altLang="es-ES" b="1" dirty="0"/>
              <a:t>)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baloncesto</a:t>
            </a:r>
            <a:r>
              <a:rPr lang="es-ES" altLang="es-ES" b="1" dirty="0"/>
              <a:t> (Calco del ingl. </a:t>
            </a:r>
            <a:r>
              <a:rPr lang="es-ES" altLang="es-ES" b="1" i="1" dirty="0" err="1"/>
              <a:t>basketball</a:t>
            </a:r>
            <a:r>
              <a:rPr lang="es-ES" altLang="es-ES" b="1" dirty="0"/>
              <a:t>).</a:t>
            </a:r>
          </a:p>
          <a:p>
            <a:r>
              <a:rPr lang="it-IT" altLang="es-ES" b="1" i="1" dirty="0">
                <a:solidFill>
                  <a:srgbClr val="990000"/>
                </a:solidFill>
              </a:rPr>
              <a:t>balonvolea</a:t>
            </a:r>
            <a:r>
              <a:rPr lang="it-IT" altLang="es-ES" b="1" dirty="0"/>
              <a:t> (Calco del ingl. </a:t>
            </a:r>
            <a:r>
              <a:rPr lang="it-IT" altLang="es-ES" b="1" i="1" dirty="0"/>
              <a:t>volleyball</a:t>
            </a:r>
            <a:r>
              <a:rPr lang="it-IT" altLang="es-ES" b="1" dirty="0"/>
              <a:t>).</a:t>
            </a:r>
          </a:p>
          <a:p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cazatalentos</a:t>
            </a:r>
            <a:r>
              <a:rPr lang="es-ES" altLang="es-ES" b="1" dirty="0">
                <a:highlight>
                  <a:srgbClr val="FFFF00"/>
                </a:highlight>
              </a:rPr>
              <a:t> (Trad. del  </a:t>
            </a:r>
            <a:r>
              <a:rPr lang="es-ES" altLang="es-ES" b="1" i="1" dirty="0" err="1">
                <a:highlight>
                  <a:srgbClr val="FFFF00"/>
                </a:highlight>
              </a:rPr>
              <a:t>talent</a:t>
            </a:r>
            <a:r>
              <a:rPr lang="es-ES" altLang="es-ES" b="1" i="1" dirty="0">
                <a:highlight>
                  <a:srgbClr val="FFFF00"/>
                </a:highlight>
              </a:rPr>
              <a:t> scout </a:t>
            </a:r>
            <a:r>
              <a:rPr lang="es-ES" altLang="es-ES" b="1" dirty="0">
                <a:highlight>
                  <a:srgbClr val="FFFF00"/>
                </a:highlight>
              </a:rPr>
              <a:t>o  </a:t>
            </a:r>
            <a:r>
              <a:rPr lang="es-ES" altLang="es-ES" b="1" i="1" dirty="0" err="1">
                <a:highlight>
                  <a:srgbClr val="FFFF00"/>
                </a:highlight>
              </a:rPr>
              <a:t>headhunter</a:t>
            </a:r>
            <a:r>
              <a:rPr lang="es-ES" altLang="es-ES" b="1" dirty="0">
                <a:highlight>
                  <a:srgbClr val="FFFF00"/>
                </a:highlight>
              </a:rPr>
              <a:t>)…</a:t>
            </a:r>
            <a:endParaRPr lang="es-MX" altLang="es-ES" b="1" dirty="0">
              <a:highlight>
                <a:srgbClr val="FFFF00"/>
              </a:highlight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595A2766-3F31-3C43-A31B-6095148E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48" y="2088950"/>
            <a:ext cx="4910137" cy="3327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sz="2000" b="1" i="1" dirty="0">
                <a:solidFill>
                  <a:srgbClr val="990000"/>
                </a:solidFill>
              </a:rPr>
              <a:t>bar</a:t>
            </a:r>
            <a:r>
              <a:rPr lang="es-MX" sz="2000" b="1" i="1" baseline="30000" dirty="0">
                <a:solidFill>
                  <a:srgbClr val="990000"/>
                </a:solidFill>
              </a:rPr>
              <a:t>1</a:t>
            </a:r>
            <a:r>
              <a:rPr lang="es-MX" sz="2000" b="1" dirty="0"/>
              <a:t> (Del ingl. </a:t>
            </a:r>
            <a:r>
              <a:rPr lang="es-MX" sz="2000" b="1" i="1" dirty="0"/>
              <a:t>bar</a:t>
            </a:r>
            <a:r>
              <a:rPr lang="es-MX" sz="2000" b="1" dirty="0"/>
              <a:t>, barra); </a:t>
            </a:r>
            <a:r>
              <a:rPr lang="es-ES" sz="2000" b="1" i="1" dirty="0">
                <a:solidFill>
                  <a:srgbClr val="990000"/>
                </a:solidFill>
              </a:rPr>
              <a:t>campus</a:t>
            </a:r>
            <a:r>
              <a:rPr lang="es-ES" sz="2000" b="1" dirty="0"/>
              <a:t> (Del </a:t>
            </a:r>
            <a:r>
              <a:rPr lang="es-ES" sz="2000" b="1" dirty="0" err="1"/>
              <a:t>ingl</a:t>
            </a:r>
            <a:r>
              <a:rPr lang="es-ES" sz="2000" b="1" dirty="0"/>
              <a:t>. </a:t>
            </a:r>
            <a:r>
              <a:rPr lang="es-ES" sz="2000" b="1" i="1" dirty="0"/>
              <a:t>campus</a:t>
            </a:r>
            <a:r>
              <a:rPr lang="es-ES" sz="2000" b="1" dirty="0"/>
              <a:t>, y este del lat. </a:t>
            </a:r>
            <a:r>
              <a:rPr lang="es-ES" sz="2000" b="1" cap="small" dirty="0"/>
              <a:t>campus</a:t>
            </a:r>
            <a:r>
              <a:rPr lang="es-ES" sz="2000" b="1" dirty="0"/>
              <a:t>, llanura); </a:t>
            </a:r>
            <a:r>
              <a:rPr lang="es-ES" sz="2000" b="1" i="1" dirty="0">
                <a:solidFill>
                  <a:srgbClr val="990000"/>
                </a:solidFill>
              </a:rPr>
              <a:t>champú</a:t>
            </a:r>
            <a:r>
              <a:rPr lang="es-ES" sz="2000" b="1" dirty="0"/>
              <a:t> (Del </a:t>
            </a:r>
            <a:r>
              <a:rPr lang="es-ES" sz="2000" b="1" dirty="0" err="1"/>
              <a:t>ingl</a:t>
            </a:r>
            <a:r>
              <a:rPr lang="es-ES" sz="2000" b="1" dirty="0"/>
              <a:t>. </a:t>
            </a:r>
            <a:r>
              <a:rPr lang="es-ES" sz="2000" b="1" i="1" dirty="0" err="1"/>
              <a:t>shampoo</a:t>
            </a:r>
            <a:r>
              <a:rPr lang="es-ES" sz="2000" b="1" dirty="0"/>
              <a:t>, friccionar, y este del hindi </a:t>
            </a:r>
            <a:r>
              <a:rPr lang="es-ES" sz="2000" b="1" i="1" dirty="0" err="1"/>
              <a:t>chāmpnā</a:t>
            </a:r>
            <a:r>
              <a:rPr lang="es-ES" sz="2000" b="1" dirty="0"/>
              <a:t>, sobar); </a:t>
            </a:r>
            <a:r>
              <a:rPr lang="es-ES" sz="2000" b="1" i="1" dirty="0">
                <a:solidFill>
                  <a:srgbClr val="990000"/>
                </a:solidFill>
              </a:rPr>
              <a:t>cheque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club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conectar</a:t>
            </a:r>
            <a:r>
              <a:rPr lang="es-ES" sz="2000" b="1" dirty="0"/>
              <a:t> (Del </a:t>
            </a:r>
            <a:r>
              <a:rPr lang="es-ES" sz="2000" b="1" dirty="0" err="1"/>
              <a:t>ingl</a:t>
            </a:r>
            <a:r>
              <a:rPr lang="es-ES" sz="2000" b="1" i="1" dirty="0"/>
              <a:t>. to </a:t>
            </a:r>
            <a:r>
              <a:rPr lang="es-ES" sz="2000" b="1" i="1" dirty="0" err="1"/>
              <a:t>connect</a:t>
            </a:r>
            <a:r>
              <a:rPr lang="es-ES" sz="2000" b="1" dirty="0"/>
              <a:t>); </a:t>
            </a:r>
            <a:r>
              <a:rPr lang="es-ES" sz="2000" b="1" i="1" dirty="0" err="1">
                <a:solidFill>
                  <a:srgbClr val="C00000"/>
                </a:solidFill>
              </a:rPr>
              <a:t>eslógan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gol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penalti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pijama</a:t>
            </a:r>
            <a:r>
              <a:rPr lang="es-ES" sz="2000" b="1" dirty="0">
                <a:highlight>
                  <a:srgbClr val="FFFF00"/>
                </a:highlight>
              </a:rPr>
              <a:t> (Del </a:t>
            </a:r>
            <a:r>
              <a:rPr lang="es-ES" sz="2000" b="1" dirty="0" err="1">
                <a:highlight>
                  <a:srgbClr val="FFFF00"/>
                </a:highlight>
              </a:rPr>
              <a:t>ingl</a:t>
            </a:r>
            <a:r>
              <a:rPr lang="es-ES" sz="2000" b="1" dirty="0">
                <a:highlight>
                  <a:srgbClr val="FFFF00"/>
                </a:highlight>
              </a:rPr>
              <a:t>. </a:t>
            </a:r>
            <a:r>
              <a:rPr lang="es-ES" sz="2000" b="1" i="1" dirty="0" err="1">
                <a:highlight>
                  <a:srgbClr val="FFFF00"/>
                </a:highlight>
              </a:rPr>
              <a:t>pyjamas</a:t>
            </a:r>
            <a:r>
              <a:rPr lang="es-ES" sz="2000" b="1" dirty="0">
                <a:highlight>
                  <a:srgbClr val="FFFF00"/>
                </a:highlight>
              </a:rPr>
              <a:t>, este del hindi </a:t>
            </a:r>
            <a:r>
              <a:rPr lang="es-ES" sz="2000" b="1" i="1" dirty="0" err="1">
                <a:highlight>
                  <a:srgbClr val="FFFF00"/>
                </a:highlight>
              </a:rPr>
              <a:t>pā</a:t>
            </a:r>
            <a:r>
              <a:rPr lang="es-ES" sz="2000" b="1" i="1" dirty="0">
                <a:highlight>
                  <a:srgbClr val="FFFF00"/>
                </a:highlight>
              </a:rPr>
              <a:t>[e]</a:t>
            </a:r>
            <a:r>
              <a:rPr lang="es-ES" sz="2000" b="1" i="1" dirty="0" err="1">
                <a:highlight>
                  <a:srgbClr val="FFFF00"/>
                </a:highlight>
              </a:rPr>
              <a:t>ǧāma</a:t>
            </a:r>
            <a:r>
              <a:rPr lang="es-ES" sz="2000" b="1" dirty="0">
                <a:highlight>
                  <a:srgbClr val="FFFF00"/>
                </a:highlight>
              </a:rPr>
              <a:t>, y este del persa </a:t>
            </a:r>
            <a:r>
              <a:rPr lang="es-ES" sz="2000" b="1" i="1" dirty="0" err="1">
                <a:highlight>
                  <a:srgbClr val="FFFF00"/>
                </a:highlight>
              </a:rPr>
              <a:t>pā</a:t>
            </a:r>
            <a:r>
              <a:rPr lang="es-ES" sz="2000" b="1" i="1" dirty="0">
                <a:highlight>
                  <a:srgbClr val="FFFF00"/>
                </a:highlight>
              </a:rPr>
              <a:t>[y]</a:t>
            </a:r>
            <a:r>
              <a:rPr lang="es-ES" sz="2000" b="1" i="1" dirty="0" err="1">
                <a:highlight>
                  <a:srgbClr val="FFFF00"/>
                </a:highlight>
              </a:rPr>
              <a:t>ǧāme</a:t>
            </a:r>
            <a:r>
              <a:rPr lang="es-ES" sz="2000" b="1" dirty="0">
                <a:highlight>
                  <a:srgbClr val="FFFF00"/>
                </a:highlight>
              </a:rPr>
              <a:t>, prenda de pierna); </a:t>
            </a:r>
            <a:r>
              <a:rPr lang="es-ES" sz="2000" b="1" i="1" dirty="0">
                <a:solidFill>
                  <a:srgbClr val="990000"/>
                </a:solidFill>
              </a:rPr>
              <a:t>póster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tobogán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turista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vagón</a:t>
            </a:r>
            <a:r>
              <a:rPr lang="es-ES" sz="2000" b="1" dirty="0"/>
              <a:t>; </a:t>
            </a:r>
            <a:r>
              <a:rPr lang="es-ES" sz="2000" b="1" i="1" dirty="0">
                <a:solidFill>
                  <a:srgbClr val="990000"/>
                </a:solidFill>
              </a:rPr>
              <a:t>yate</a:t>
            </a:r>
            <a:r>
              <a:rPr lang="es-ES" sz="2000" b="1" dirty="0"/>
              <a:t>...</a:t>
            </a:r>
          </a:p>
          <a:p>
            <a:pPr>
              <a:defRPr/>
            </a:pPr>
            <a:endParaRPr lang="es-ES" sz="2000" b="1" dirty="0"/>
          </a:p>
          <a:p>
            <a:pPr>
              <a:defRPr/>
            </a:pPr>
            <a:endParaRPr lang="es-MX" sz="2000" b="1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3816DA5-7458-44E8-AF8E-2E4A04AB6CC4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F7FF7F8-10BD-4B47-BF21-1009C5BEC560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1" name="Picture 5" descr="universitas">
              <a:extLst>
                <a:ext uri="{FF2B5EF4-FFF2-40B4-BE49-F238E27FC236}">
                  <a16:creationId xmlns:a16="http://schemas.microsoft.com/office/drawing/2014/main" id="{50560103-830B-43E7-A48A-0C3B8B567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0D9AACE-B984-43E0-8A20-785DA1898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23" name="14 Marcador de número de diapositiva">
            <a:extLst>
              <a:ext uri="{FF2B5EF4-FFF2-40B4-BE49-F238E27FC236}">
                <a16:creationId xmlns:a16="http://schemas.microsoft.com/office/drawing/2014/main" id="{A4032ECD-E7A7-0D43-8792-B9A1D9752B7A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ECBDD18-B9A8-8445-A6A4-81ED373A7124}"/>
              </a:ext>
            </a:extLst>
          </p:cNvPr>
          <p:cNvGrpSpPr/>
          <p:nvPr/>
        </p:nvGrpSpPr>
        <p:grpSpPr>
          <a:xfrm>
            <a:off x="0" y="7270"/>
            <a:ext cx="3411271" cy="3776764"/>
            <a:chOff x="1116013" y="208706"/>
            <a:chExt cx="3411271" cy="3776764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DF590654-9791-4C48-95EC-59BF22A81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13" y="208706"/>
              <a:ext cx="3411271" cy="3776764"/>
            </a:xfrm>
            <a:prstGeom prst="rect">
              <a:avLst/>
            </a:prstGeom>
          </p:spPr>
        </p:pic>
        <p:sp>
          <p:nvSpPr>
            <p:cNvPr id="16" name="15 Redondear rectángulo de esquina diagonal">
              <a:extLst>
                <a:ext uri="{FF2B5EF4-FFF2-40B4-BE49-F238E27FC236}">
                  <a16:creationId xmlns:a16="http://schemas.microsoft.com/office/drawing/2014/main" id="{B8D62BB5-3AEC-BB4B-ADEF-682E4DD8364F}"/>
                </a:ext>
              </a:extLst>
            </p:cNvPr>
            <p:cNvSpPr/>
            <p:nvPr/>
          </p:nvSpPr>
          <p:spPr>
            <a:xfrm>
              <a:off x="1403350" y="1716087"/>
              <a:ext cx="1398588" cy="244419"/>
            </a:xfrm>
            <a:prstGeom prst="round2DiagRect">
              <a:avLst/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7B710BD-E568-428D-9046-2340C962675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50010E6-4F03-45C5-9DD0-1EFCB3B7022F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4E5A7BC1-BD84-4433-9593-6AA946BCD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77CF6A6-4EC0-4DA1-9133-E0F6B689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1F1C14BC-3E9B-174D-8851-02619BDD0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635" y="968479"/>
            <a:ext cx="7300913" cy="541697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alto</a:t>
            </a:r>
            <a:r>
              <a:rPr lang="es-ES" altLang="es-ES" sz="2800" b="1" i="1" baseline="30000" dirty="0">
                <a:solidFill>
                  <a:srgbClr val="990000"/>
                </a:solidFill>
                <a:highlight>
                  <a:srgbClr val="FFFF00"/>
                </a:highlight>
              </a:rPr>
              <a:t>2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(del alemán </a:t>
            </a:r>
            <a:r>
              <a:rPr lang="es-ES" altLang="es-ES" sz="28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halt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, parada, </a:t>
            </a:r>
            <a:r>
              <a:rPr lang="es-ES" altLang="es-ES" sz="2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der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del verbo </a:t>
            </a:r>
            <a:r>
              <a:rPr lang="es-ES" altLang="es-ES" sz="28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halten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, ‘detener’);</a:t>
            </a:r>
          </a:p>
          <a:p>
            <a:r>
              <a:rPr lang="es-ES" altLang="es-ES" sz="2800" b="1" i="1" dirty="0">
                <a:solidFill>
                  <a:srgbClr val="990000"/>
                </a:solidFill>
              </a:rPr>
              <a:t>aspirina</a:t>
            </a:r>
            <a:r>
              <a:rPr lang="es-ES" altLang="es-ES" sz="2800" b="1" dirty="0">
                <a:solidFill>
                  <a:srgbClr val="002060"/>
                </a:solidFill>
              </a:rPr>
              <a:t> (del al.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aspirin</a:t>
            </a:r>
            <a:r>
              <a:rPr lang="es-ES" altLang="es-ES" sz="2800" b="1" dirty="0">
                <a:solidFill>
                  <a:srgbClr val="002060"/>
                </a:solidFill>
              </a:rPr>
              <a:t>, marca reg.); </a:t>
            </a:r>
          </a:p>
          <a:p>
            <a:r>
              <a:rPr lang="es-ES" altLang="es-ES" sz="2800" b="1" i="1" dirty="0">
                <a:solidFill>
                  <a:srgbClr val="990000"/>
                </a:solidFill>
              </a:rPr>
              <a:t>bíter</a:t>
            </a:r>
            <a:r>
              <a:rPr lang="es-ES" altLang="es-ES" sz="2800" b="1" dirty="0">
                <a:solidFill>
                  <a:srgbClr val="002060"/>
                </a:solidFill>
              </a:rPr>
              <a:t> (del al.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bitter</a:t>
            </a:r>
            <a:r>
              <a:rPr lang="es-ES" altLang="es-ES" sz="2800" b="1" dirty="0">
                <a:solidFill>
                  <a:srgbClr val="002060"/>
                </a:solidFill>
              </a:rPr>
              <a:t>, ‘amargo’);</a:t>
            </a:r>
          </a:p>
          <a:p>
            <a:r>
              <a:rPr lang="es-ES" altLang="es-ES" sz="2800" b="1" i="1" dirty="0">
                <a:solidFill>
                  <a:srgbClr val="990000"/>
                </a:solidFill>
              </a:rPr>
              <a:t>brindis</a:t>
            </a:r>
            <a:r>
              <a:rPr lang="es-ES" altLang="es-ES" sz="2800" b="1" dirty="0">
                <a:solidFill>
                  <a:srgbClr val="002060"/>
                </a:solidFill>
              </a:rPr>
              <a:t> (del al.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bring</a:t>
            </a:r>
            <a:r>
              <a:rPr lang="es-ES" altLang="es-ES" sz="2800" b="1" i="1" dirty="0">
                <a:solidFill>
                  <a:srgbClr val="002060"/>
                </a:solidFill>
              </a:rPr>
              <a:t>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dir's</a:t>
            </a:r>
            <a:r>
              <a:rPr lang="es-ES" altLang="es-ES" sz="2800" b="1" dirty="0">
                <a:solidFill>
                  <a:srgbClr val="002060"/>
                </a:solidFill>
              </a:rPr>
              <a:t>, ‘yo te lo ofrezco’);</a:t>
            </a:r>
          </a:p>
          <a:p>
            <a:r>
              <a:rPr lang="es-ES" altLang="es-ES" sz="2800" b="1" i="1" dirty="0" err="1">
                <a:solidFill>
                  <a:srgbClr val="990000"/>
                </a:solidFill>
                <a:highlight>
                  <a:srgbClr val="FFFF00"/>
                </a:highlight>
              </a:rPr>
              <a:t>delicatessen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–c- (voz ingl., y esta del al. </a:t>
            </a:r>
            <a:r>
              <a:rPr lang="es-ES" altLang="es-ES" sz="28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delikatessen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);</a:t>
            </a:r>
          </a:p>
          <a:p>
            <a:r>
              <a:rPr lang="es-ES" altLang="es-ES" sz="2800" b="1" i="1" dirty="0">
                <a:solidFill>
                  <a:srgbClr val="990000"/>
                </a:solidFill>
              </a:rPr>
              <a:t>leitmotiv</a:t>
            </a:r>
            <a:r>
              <a:rPr lang="es-ES" altLang="es-ES" sz="2800" b="1" dirty="0">
                <a:solidFill>
                  <a:srgbClr val="002060"/>
                </a:solidFill>
              </a:rPr>
              <a:t> –c- (voz, </a:t>
            </a:r>
            <a:r>
              <a:rPr lang="es-ES" altLang="es-ES" sz="2800" b="1" dirty="0" err="1">
                <a:solidFill>
                  <a:srgbClr val="002060"/>
                </a:solidFill>
              </a:rPr>
              <a:t>der</a:t>
            </a:r>
            <a:r>
              <a:rPr lang="es-ES" altLang="es-ES" sz="2800" b="1" dirty="0">
                <a:solidFill>
                  <a:srgbClr val="002060"/>
                </a:solidFill>
              </a:rPr>
              <a:t>. de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leiten</a:t>
            </a:r>
            <a:r>
              <a:rPr lang="es-ES" altLang="es-ES" sz="2800" b="1" dirty="0">
                <a:solidFill>
                  <a:srgbClr val="002060"/>
                </a:solidFill>
              </a:rPr>
              <a:t>, ‘guiar’, ‘dirigir’, y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motiv</a:t>
            </a:r>
            <a:r>
              <a:rPr lang="es-ES" altLang="es-ES" sz="2800" b="1" dirty="0">
                <a:solidFill>
                  <a:srgbClr val="002060"/>
                </a:solidFill>
              </a:rPr>
              <a:t>, ‘motivo);</a:t>
            </a:r>
          </a:p>
          <a:p>
            <a:r>
              <a:rPr lang="es-ES" altLang="es-ES" sz="2800" b="1" i="1" dirty="0">
                <a:solidFill>
                  <a:srgbClr val="990000"/>
                </a:solidFill>
              </a:rPr>
              <a:t>vermú o vermut</a:t>
            </a:r>
            <a:r>
              <a:rPr lang="es-ES" altLang="es-ES" sz="2800" b="1" dirty="0">
                <a:solidFill>
                  <a:srgbClr val="002060"/>
                </a:solidFill>
              </a:rPr>
              <a:t> (del al. </a:t>
            </a:r>
            <a:r>
              <a:rPr lang="es-ES" altLang="es-ES" sz="2800" b="1" dirty="0" err="1">
                <a:solidFill>
                  <a:srgbClr val="002060"/>
                </a:solidFill>
              </a:rPr>
              <a:t>wermut</a:t>
            </a:r>
            <a:r>
              <a:rPr lang="es-ES" altLang="es-ES" sz="2800" b="1" dirty="0">
                <a:solidFill>
                  <a:srgbClr val="002060"/>
                </a:solidFill>
              </a:rPr>
              <a:t>, ‘ajenjo’)…</a:t>
            </a:r>
          </a:p>
        </p:txBody>
      </p:sp>
      <p:sp>
        <p:nvSpPr>
          <p:cNvPr id="11" name="14 Marcador de número de diapositiva">
            <a:extLst>
              <a:ext uri="{FF2B5EF4-FFF2-40B4-BE49-F238E27FC236}">
                <a16:creationId xmlns:a16="http://schemas.microsoft.com/office/drawing/2014/main" id="{BE443F7D-FC0C-504B-A0C0-C58F057C2500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90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12" descr="Kindle 3G">
            <a:extLst>
              <a:ext uri="{FF2B5EF4-FFF2-40B4-BE49-F238E27FC236}">
                <a16:creationId xmlns:a16="http://schemas.microsoft.com/office/drawing/2014/main" id="{937D6F71-54C7-B84B-9D22-ADEFA54301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C2C6548-72E8-A440-983E-1C13FE2A7489}"/>
              </a:ext>
            </a:extLst>
          </p:cNvPr>
          <p:cNvGrpSpPr/>
          <p:nvPr/>
        </p:nvGrpSpPr>
        <p:grpSpPr>
          <a:xfrm>
            <a:off x="106927" y="34893"/>
            <a:ext cx="3411271" cy="3776764"/>
            <a:chOff x="1422889" y="332656"/>
            <a:chExt cx="3411271" cy="3776764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7388FDC3-9210-B64E-8F3B-7DAC145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889" y="332656"/>
              <a:ext cx="3411271" cy="3776764"/>
            </a:xfrm>
            <a:prstGeom prst="rect">
              <a:avLst/>
            </a:prstGeom>
          </p:spPr>
        </p:pic>
        <p:sp>
          <p:nvSpPr>
            <p:cNvPr id="16" name="15 Redondear rectángulo de esquina diagonal">
              <a:extLst>
                <a:ext uri="{FF2B5EF4-FFF2-40B4-BE49-F238E27FC236}">
                  <a16:creationId xmlns:a16="http://schemas.microsoft.com/office/drawing/2014/main" id="{1ED72544-AE4C-6041-B685-6CD858152770}"/>
                </a:ext>
              </a:extLst>
            </p:cNvPr>
            <p:cNvSpPr/>
            <p:nvPr/>
          </p:nvSpPr>
          <p:spPr>
            <a:xfrm>
              <a:off x="1776337" y="2349500"/>
              <a:ext cx="1668464" cy="1295400"/>
            </a:xfrm>
            <a:prstGeom prst="round2DiagRect">
              <a:avLst/>
            </a:prstGeom>
            <a:solidFill>
              <a:schemeClr val="accent5">
                <a:lumMod val="75000"/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43117BA3-0608-DE4A-B6DC-FB8EA9399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01" y="4117108"/>
            <a:ext cx="3976715" cy="198180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i="1">
                <a:solidFill>
                  <a:srgbClr val="99000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tungsteno</a:t>
            </a:r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. (Del sueco </a:t>
            </a:r>
            <a:r>
              <a:rPr lang="es-ES" altLang="es-ES" sz="2400" b="1" i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tungsten</a:t>
            </a:r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, piedra pesada, de </a:t>
            </a:r>
            <a:r>
              <a:rPr lang="es-ES" altLang="es-ES" sz="2400" b="1" i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tung</a:t>
            </a:r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, pesado, y  </a:t>
            </a:r>
            <a:r>
              <a:rPr lang="es-ES" altLang="es-ES" sz="2400" b="1" i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sten</a:t>
            </a:r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, piedra).</a:t>
            </a:r>
          </a:p>
          <a:p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1. m. wolframio.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2358DA6-F835-49E5-A247-2AB6BADC2070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4C675AC-6894-435E-A90A-EFED5334703A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9" name="Picture 5" descr="universitas">
              <a:extLst>
                <a:ext uri="{FF2B5EF4-FFF2-40B4-BE49-F238E27FC236}">
                  <a16:creationId xmlns:a16="http://schemas.microsoft.com/office/drawing/2014/main" id="{0762A2C8-9EA0-42AB-B14F-46124D5D8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D81CD72-A536-44C3-9FF4-06E2D491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5003F637-7489-E943-AB44-2B843600B9E3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C8CC1A1-01CD-C547-9CC0-950CA110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75" y="1695694"/>
            <a:ext cx="4454524" cy="48142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i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eslalon</a:t>
            </a:r>
            <a:r>
              <a:rPr lang="es-ES" altLang="es-E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(Del noruego </a:t>
            </a:r>
            <a:r>
              <a:rPr lang="es-ES" altLang="es-ES" sz="2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slalom</a:t>
            </a:r>
            <a:r>
              <a:rPr lang="es-ES" altLang="es-E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fiordo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. (Del noruego </a:t>
            </a:r>
            <a:r>
              <a:rPr lang="es-ES" altLang="es-ES" sz="2400" b="1" i="1" dirty="0" err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fjord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1. m. Golfo estrecho y profundo, entre montañas de laderas abruptas, formado por los glaciares durante el período cuaternario.</a:t>
            </a:r>
          </a:p>
          <a:p>
            <a:r>
              <a:rPr lang="es-ES" altLang="es-ES" sz="2400" b="1" i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trol</a:t>
            </a:r>
            <a:r>
              <a:rPr lang="es-ES" altLang="es-E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(Del noruego </a:t>
            </a:r>
            <a:r>
              <a:rPr lang="es-ES" altLang="es-ES" sz="2400" b="1" i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troll</a:t>
            </a:r>
            <a:r>
              <a:rPr lang="es-ES" altLang="es-E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ser sobrenatural).</a:t>
            </a:r>
          </a:p>
          <a:p>
            <a:r>
              <a:rPr lang="es-ES" altLang="es-E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1. m. Según la mitología escandinava, monstruo maligno que habita en bosques o grutas.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86977F9-E6AE-E54C-A59D-908CC8BF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228184"/>
            <a:ext cx="5459562" cy="129539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i="1">
                <a:solidFill>
                  <a:srgbClr val="99000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géiser</a:t>
            </a:r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. (Del islandés geysir).</a:t>
            </a:r>
          </a:p>
          <a:p>
            <a:r>
              <a:rPr lang="es-ES" altLang="es-ES" sz="2400" b="1">
                <a:solidFill>
                  <a:srgbClr val="002060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Times New Roman" panose="02020603050405020304" pitchFamily="18" charset="0"/>
              </a:rPr>
              <a:t>1. m. Fuente termal intermitente, en forma de surtidor.</a:t>
            </a:r>
          </a:p>
        </p:txBody>
      </p:sp>
    </p:spTree>
    <p:extLst>
      <p:ext uri="{BB962C8B-B14F-4D97-AF65-F5344CB8AC3E}">
        <p14:creationId xmlns:p14="http://schemas.microsoft.com/office/powerpoint/2010/main" val="26907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12" descr="Kindle 3G">
            <a:extLst>
              <a:ext uri="{FF2B5EF4-FFF2-40B4-BE49-F238E27FC236}">
                <a16:creationId xmlns:a16="http://schemas.microsoft.com/office/drawing/2014/main" id="{D7D08A64-B416-6D43-A24C-36E08A444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CF1B6FE-F55A-9A4C-9385-A4113CEF36BF}"/>
              </a:ext>
            </a:extLst>
          </p:cNvPr>
          <p:cNvGrpSpPr/>
          <p:nvPr/>
        </p:nvGrpSpPr>
        <p:grpSpPr>
          <a:xfrm>
            <a:off x="0" y="7270"/>
            <a:ext cx="3411761" cy="3776764"/>
            <a:chOff x="1422400" y="457747"/>
            <a:chExt cx="3411761" cy="3776764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CBD553FF-B7AF-5249-BDD2-E200547B8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890" y="457747"/>
              <a:ext cx="3411271" cy="3776764"/>
            </a:xfrm>
            <a:prstGeom prst="rect">
              <a:avLst/>
            </a:prstGeom>
          </p:spPr>
        </p:pic>
        <p:sp>
          <p:nvSpPr>
            <p:cNvPr id="16" name="15 Redondear rectángulo de esquina diagonal">
              <a:extLst>
                <a:ext uri="{FF2B5EF4-FFF2-40B4-BE49-F238E27FC236}">
                  <a16:creationId xmlns:a16="http://schemas.microsoft.com/office/drawing/2014/main" id="{DDF161A8-9F07-BF4A-BADA-5C50A4445AF9}"/>
                </a:ext>
              </a:extLst>
            </p:cNvPr>
            <p:cNvSpPr/>
            <p:nvPr/>
          </p:nvSpPr>
          <p:spPr>
            <a:xfrm>
              <a:off x="1422400" y="3643313"/>
              <a:ext cx="1420813" cy="290512"/>
            </a:xfrm>
            <a:prstGeom prst="round2DiagRect">
              <a:avLst>
                <a:gd name="adj1" fmla="val 16667"/>
                <a:gd name="adj2" fmla="val 16993"/>
              </a:avLst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D4C6D8AD-9CF8-3645-BBAE-3E9F90481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94097"/>
            <a:ext cx="6272213" cy="237770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2800" b="1" dirty="0">
                <a:solidFill>
                  <a:srgbClr val="862000"/>
                </a:solidFill>
              </a:rPr>
              <a:t>CELTOLATINO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</a:p>
          <a:p>
            <a:pPr algn="just">
              <a:defRPr/>
            </a:pPr>
            <a:r>
              <a:rPr lang="es-ES" sz="2800" b="1" i="1" dirty="0">
                <a:solidFill>
                  <a:srgbClr val="862000"/>
                </a:solidFill>
                <a:highlight>
                  <a:srgbClr val="FFFF00"/>
                </a:highlight>
              </a:rPr>
              <a:t>camino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</a:t>
            </a:r>
            <a:r>
              <a:rPr lang="es-ES" sz="28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camminus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), </a:t>
            </a:r>
            <a:r>
              <a:rPr lang="es-ES" sz="2800" b="1" i="1" dirty="0">
                <a:solidFill>
                  <a:srgbClr val="862000"/>
                </a:solidFill>
                <a:highlight>
                  <a:srgbClr val="FFFF00"/>
                </a:highlight>
              </a:rPr>
              <a:t>camisa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</a:t>
            </a:r>
            <a:r>
              <a:rPr lang="es-ES" sz="28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camisia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), </a:t>
            </a:r>
            <a:r>
              <a:rPr lang="es-ES" sz="2800" b="1" i="1" dirty="0">
                <a:solidFill>
                  <a:srgbClr val="862000"/>
                </a:solidFill>
                <a:highlight>
                  <a:srgbClr val="FFFF00"/>
                </a:highlight>
              </a:rPr>
              <a:t>cerveza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</a:t>
            </a:r>
            <a:r>
              <a:rPr lang="es-ES" sz="28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cerevisia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),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  <a:r>
              <a:rPr lang="es-ES" sz="2800" b="1" i="1" dirty="0">
                <a:solidFill>
                  <a:srgbClr val="862000"/>
                </a:solidFill>
              </a:rPr>
              <a:t>legua</a:t>
            </a:r>
            <a:r>
              <a:rPr lang="es-ES" sz="2800" b="1" dirty="0">
                <a:solidFill>
                  <a:srgbClr val="002060"/>
                </a:solidFill>
              </a:rPr>
              <a:t> (5572,7 m.), </a:t>
            </a:r>
            <a:r>
              <a:rPr lang="es-ES" sz="2800" b="1" i="1" dirty="0">
                <a:solidFill>
                  <a:srgbClr val="862000"/>
                </a:solidFill>
              </a:rPr>
              <a:t>pico</a:t>
            </a:r>
            <a:r>
              <a:rPr lang="es-ES" sz="2800" b="1" dirty="0">
                <a:solidFill>
                  <a:srgbClr val="002060"/>
                </a:solidFill>
              </a:rPr>
              <a:t> (lat. </a:t>
            </a:r>
            <a:r>
              <a:rPr lang="es-ES" sz="2800" b="1" cap="small" dirty="0" err="1">
                <a:solidFill>
                  <a:srgbClr val="002060"/>
                </a:solidFill>
              </a:rPr>
              <a:t>beccus</a:t>
            </a:r>
            <a:r>
              <a:rPr lang="es-ES" sz="2800" b="1" dirty="0">
                <a:solidFill>
                  <a:srgbClr val="002060"/>
                </a:solidFill>
              </a:rPr>
              <a:t>), </a:t>
            </a:r>
            <a:r>
              <a:rPr lang="es-ES" sz="2800" b="1" i="1" dirty="0">
                <a:solidFill>
                  <a:srgbClr val="862000"/>
                </a:solidFill>
              </a:rPr>
              <a:t>vera</a:t>
            </a:r>
            <a:r>
              <a:rPr lang="es-ES" sz="2800" b="1" dirty="0">
                <a:solidFill>
                  <a:srgbClr val="002060"/>
                </a:solidFill>
              </a:rPr>
              <a:t> (lat. </a:t>
            </a:r>
            <a:r>
              <a:rPr lang="es-ES" sz="2800" b="1" cap="small" dirty="0" err="1">
                <a:solidFill>
                  <a:srgbClr val="002060"/>
                </a:solidFill>
              </a:rPr>
              <a:t>viria</a:t>
            </a:r>
            <a:r>
              <a:rPr lang="es-ES" sz="2800" b="1" dirty="0">
                <a:solidFill>
                  <a:srgbClr val="002060"/>
                </a:solidFill>
              </a:rPr>
              <a:t>)…</a:t>
            </a:r>
            <a:endParaRPr lang="es-ES" sz="2800" b="1" dirty="0">
              <a:solidFill>
                <a:srgbClr val="862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11DEF5-925E-4FAD-8DC9-F67655E458E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6A06B0C-CF45-48A4-B2F4-7ED89E4EDA55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9" name="Picture 5" descr="universitas">
              <a:extLst>
                <a:ext uri="{FF2B5EF4-FFF2-40B4-BE49-F238E27FC236}">
                  <a16:creationId xmlns:a16="http://schemas.microsoft.com/office/drawing/2014/main" id="{E053FEB2-6A54-4C78-988A-C1ED17693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E193D77-5F04-4CB3-996A-1D6631F2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EBED1B0E-8B26-B549-BA02-6C17B8A38F88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2CE8D9E-4BCA-6841-AD45-80980C46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0" y="3737721"/>
            <a:ext cx="9144000" cy="214162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3200" b="1" i="1" dirty="0">
                <a:solidFill>
                  <a:srgbClr val="862000"/>
                </a:solidFill>
              </a:rPr>
              <a:t>alondra</a:t>
            </a:r>
            <a:r>
              <a:rPr lang="es-ES" sz="3200" b="1" dirty="0">
                <a:solidFill>
                  <a:srgbClr val="002060"/>
                </a:solidFill>
              </a:rPr>
              <a:t> (lat. </a:t>
            </a:r>
            <a:r>
              <a:rPr lang="es-ES" sz="3200" b="1" cap="small" dirty="0" err="1">
                <a:solidFill>
                  <a:srgbClr val="002060"/>
                </a:solidFill>
              </a:rPr>
              <a:t>alaudula</a:t>
            </a:r>
            <a:r>
              <a:rPr lang="es-ES" sz="3200" b="1" dirty="0">
                <a:solidFill>
                  <a:srgbClr val="002060"/>
                </a:solidFill>
              </a:rPr>
              <a:t>), </a:t>
            </a:r>
            <a:r>
              <a:rPr lang="es-ES" sz="3200" b="1" i="1" dirty="0">
                <a:solidFill>
                  <a:srgbClr val="862000"/>
                </a:solidFill>
                <a:highlight>
                  <a:srgbClr val="FFFF00"/>
                </a:highlight>
              </a:rPr>
              <a:t>beso</a:t>
            </a: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</a:t>
            </a:r>
            <a:r>
              <a:rPr lang="es-ES" sz="32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basium</a:t>
            </a: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), </a:t>
            </a:r>
            <a:r>
              <a:rPr lang="es-ES" sz="3200" b="1" i="1" dirty="0">
                <a:solidFill>
                  <a:srgbClr val="862000"/>
                </a:solidFill>
                <a:highlight>
                  <a:srgbClr val="FFFF00"/>
                </a:highlight>
              </a:rPr>
              <a:t>boca</a:t>
            </a: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</a:t>
            </a:r>
            <a:r>
              <a:rPr lang="es-ES" sz="32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bucca</a:t>
            </a: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),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r>
              <a:rPr lang="es-ES" sz="3200" b="1" i="1" dirty="0">
                <a:solidFill>
                  <a:srgbClr val="862000"/>
                </a:solidFill>
              </a:rPr>
              <a:t>brío, druida</a:t>
            </a:r>
            <a:r>
              <a:rPr lang="es-ES" sz="3200" b="1" dirty="0">
                <a:solidFill>
                  <a:srgbClr val="002060"/>
                </a:solidFill>
              </a:rPr>
              <a:t> (lat. </a:t>
            </a:r>
            <a:r>
              <a:rPr lang="es-ES" sz="3200" b="1" cap="small" dirty="0">
                <a:solidFill>
                  <a:srgbClr val="002060"/>
                </a:solidFill>
              </a:rPr>
              <a:t>druida</a:t>
            </a:r>
            <a:r>
              <a:rPr lang="es-ES" sz="3200" b="1" dirty="0">
                <a:solidFill>
                  <a:srgbClr val="002060"/>
                </a:solidFill>
              </a:rPr>
              <a:t>), </a:t>
            </a:r>
            <a:r>
              <a:rPr lang="es-ES" sz="3200" b="1" i="1" dirty="0">
                <a:solidFill>
                  <a:srgbClr val="862000"/>
                </a:solidFill>
              </a:rPr>
              <a:t>serna, tranca…</a:t>
            </a:r>
          </a:p>
          <a:p>
            <a:pPr algn="just">
              <a:defRPr/>
            </a:pPr>
            <a:r>
              <a:rPr lang="es-ES" sz="3200" b="1" dirty="0">
                <a:solidFill>
                  <a:srgbClr val="002060"/>
                </a:solidFill>
              </a:rPr>
              <a:t>(quizás) </a:t>
            </a:r>
            <a:r>
              <a:rPr lang="es-ES" sz="3200" b="1" i="1" dirty="0">
                <a:solidFill>
                  <a:srgbClr val="862000"/>
                </a:solidFill>
              </a:rPr>
              <a:t>barro, buscar, colmena</a:t>
            </a:r>
            <a:r>
              <a:rPr lang="es-ES" sz="3200" b="1" dirty="0">
                <a:solidFill>
                  <a:srgbClr val="002060"/>
                </a:solidFill>
              </a:rPr>
              <a:t>…</a:t>
            </a:r>
          </a:p>
          <a:p>
            <a:pPr>
              <a:defRPr/>
            </a:pPr>
            <a:endParaRPr lang="es-ES" sz="3200" b="1" dirty="0">
              <a:solidFill>
                <a:srgbClr val="86200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0">
            <a:extLst>
              <a:ext uri="{FF2B5EF4-FFF2-40B4-BE49-F238E27FC236}">
                <a16:creationId xmlns:a16="http://schemas.microsoft.com/office/drawing/2014/main" id="{5D547955-8965-0B4E-8B14-CC605C959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5875" y="3168650"/>
            <a:ext cx="1857375" cy="46038"/>
          </a:xfrm>
          <a:prstGeom prst="line">
            <a:avLst/>
          </a:prstGeom>
          <a:noFill/>
          <a:ln w="38100">
            <a:solidFill>
              <a:srgbClr val="862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D11780D-E2B7-3D42-AA83-363C0DFBB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4" y="4976948"/>
            <a:ext cx="242887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LENGUAS PRERROMANAS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578387C-7F16-DC4B-B0B6-35AFE2A4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69" y="3345640"/>
            <a:ext cx="2286020" cy="400110"/>
          </a:xfrm>
          <a:prstGeom prst="rect">
            <a:avLst/>
          </a:prstGeom>
          <a:solidFill>
            <a:srgbClr val="C00000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2000" b="1">
                <a:solidFill>
                  <a:schemeClr val="bg1"/>
                </a:solidFill>
                <a:latin typeface="Calligraphic" pitchFamily="2" charset="0"/>
              </a:rPr>
              <a:t>LA ROMANIZACIÓN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4D7E1D5-2BEB-1542-B057-BDA08AAF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3959366"/>
            <a:ext cx="2610764" cy="707886"/>
          </a:xfrm>
          <a:prstGeom prst="rect">
            <a:avLst/>
          </a:prstGeom>
          <a:solidFill>
            <a:srgbClr val="002060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2000" b="1">
                <a:solidFill>
                  <a:schemeClr val="bg1"/>
                </a:solidFill>
                <a:latin typeface="Calligraphic" pitchFamily="2" charset="0"/>
              </a:rPr>
              <a:t>LAS LENGUAS DE SUPERESTRATO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E8E2554-324C-DC43-A7EC-A98DE80D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663617"/>
            <a:ext cx="180253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III a.C.: 218</a:t>
            </a:r>
          </a:p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 2ª Guerra Púnica</a:t>
            </a:r>
            <a:endParaRPr lang="es-ES" sz="2400">
              <a:solidFill>
                <a:schemeClr val="accent2"/>
              </a:solidFill>
              <a:latin typeface="Calligraphic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EA459B4-EEE1-204E-A635-1FE0EDF8B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393" y="1816704"/>
            <a:ext cx="9043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V</a:t>
            </a:r>
            <a:endParaRPr lang="es-ES" sz="2400">
              <a:solidFill>
                <a:schemeClr val="accent2"/>
              </a:solidFill>
              <a:latin typeface="Calligraphic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992382EE-FDB9-504C-8201-D6D714798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4064" y="3109598"/>
            <a:ext cx="5357813" cy="4603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64AEFD6A-B063-4E41-AD66-B5FEBE59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39" y="1816704"/>
            <a:ext cx="9043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VIII</a:t>
            </a:r>
            <a:endParaRPr lang="es-ES" sz="2400">
              <a:solidFill>
                <a:schemeClr val="accent2"/>
              </a:solidFill>
              <a:latin typeface="Calligraphic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E10107AA-BE03-D848-A3C7-6F1558243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533" y="1816704"/>
            <a:ext cx="9043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400" b="1">
                <a:solidFill>
                  <a:schemeClr val="bg1"/>
                </a:solidFill>
                <a:latin typeface="Calligraphic"/>
              </a:rPr>
              <a:t>X-XII</a:t>
            </a:r>
            <a:endParaRPr lang="es-ES" sz="2400">
              <a:solidFill>
                <a:schemeClr val="accent2"/>
              </a:solidFill>
              <a:latin typeface="Calligraphic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40224D82-7ECD-6541-9C71-0202DDBF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500438"/>
            <a:ext cx="1365250" cy="33855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600" b="1">
                <a:solidFill>
                  <a:schemeClr val="accent2"/>
                </a:solidFill>
                <a:latin typeface="Calligraphic" pitchFamily="2" charset="0"/>
              </a:rPr>
              <a:t>GERMANOS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D1D28FB-89B9-8546-A557-CC82038E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571875"/>
            <a:ext cx="2125663" cy="42386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b="1">
                <a:solidFill>
                  <a:schemeClr val="accent2"/>
                </a:solidFill>
                <a:latin typeface="Calligraphic" pitchFamily="2" charset="0"/>
              </a:rPr>
              <a:t>ÁRABES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D7A78EEA-6DBE-3546-8A8D-23585D1B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175" y="58994"/>
            <a:ext cx="2458043" cy="181588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7E2108"/>
                </a:solidFill>
                <a:latin typeface="Book Antiqua" panose="02040602050305030304" pitchFamily="18" charset="0"/>
              </a:rPr>
              <a:t>VIEJA EUROPA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7E2108"/>
                </a:solidFill>
                <a:latin typeface="Book Antiqua" panose="02040602050305030304" pitchFamily="18" charset="0"/>
              </a:rPr>
              <a:t>(NO INDOEUROPEOS</a:t>
            </a:r>
            <a:r>
              <a:rPr lang="es-ES" altLang="es-E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chemeClr val="bg1"/>
                </a:solidFill>
                <a:highlight>
                  <a:srgbClr val="000080"/>
                </a:highlight>
                <a:latin typeface="Book Antiqua" panose="02040602050305030304" pitchFamily="18" charset="0"/>
              </a:rPr>
              <a:t>VASCOS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IBÉRICOS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TARTESIOS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EE953496-CEC4-4E40-A872-7D4724CD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82" y="3882422"/>
            <a:ext cx="2428875" cy="86177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rgbClr val="7E2108"/>
                </a:solidFill>
                <a:latin typeface="Calligraphic" pitchFamily="2" charset="0"/>
              </a:rPr>
              <a:t>INDOEUROPEOS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bg1"/>
                </a:solidFill>
                <a:highlight>
                  <a:srgbClr val="000080"/>
                </a:highlight>
                <a:latin typeface="Calligraphic" pitchFamily="2" charset="0"/>
              </a:rPr>
              <a:t>CELTAS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EC6E4553-25AC-CE4E-9160-30005F8D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672" y="5290533"/>
            <a:ext cx="123491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  <a:latin typeface="Calligraphic"/>
              </a:rPr>
              <a:t>VIII a.C</a:t>
            </a:r>
            <a:r>
              <a:rPr lang="es-ES_tradnl" sz="3200" b="1" dirty="0">
                <a:solidFill>
                  <a:schemeClr val="bg1"/>
                </a:solidFill>
                <a:latin typeface="Calligraphic"/>
              </a:rPr>
              <a:t>.</a:t>
            </a:r>
            <a:endParaRPr lang="es-ES" sz="3200" dirty="0">
              <a:solidFill>
                <a:schemeClr val="accent2"/>
              </a:solidFill>
              <a:latin typeface="Calligraphic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EB7326B-1624-D148-9AC0-0F5E2ECB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08" y="469546"/>
            <a:ext cx="1714512" cy="707886"/>
          </a:xfrm>
          <a:prstGeom prst="rect">
            <a:avLst/>
          </a:prstGeom>
          <a:solidFill>
            <a:srgbClr val="C00000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000" b="1" dirty="0">
                <a:solidFill>
                  <a:schemeClr val="bg1"/>
                </a:solidFill>
                <a:latin typeface="Calligraphic" pitchFamily="2" charset="0"/>
              </a:rPr>
              <a:t>LATÍN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CF2EEBA-C700-BC40-82B8-B7D0BB2A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63" y="4500563"/>
            <a:ext cx="2502038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Dialectos del latín: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Gallego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Leonés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Castellano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Aragonés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Catalán</a:t>
            </a:r>
          </a:p>
          <a:p>
            <a:pPr algn="ctr" eaLnBrk="1" hangingPunct="1"/>
            <a:r>
              <a:rPr lang="es-ES" altLang="es-ES" sz="2000" b="1" dirty="0">
                <a:latin typeface="Calligraphic" pitchFamily="2" charset="0"/>
              </a:rPr>
              <a:t>Mozárabe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741087E-73EF-804F-80F1-258E5C83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000125"/>
            <a:ext cx="2000250" cy="83099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chemeClr val="accent2"/>
                </a:solidFill>
                <a:latin typeface="Calligraphic" pitchFamily="2" charset="0"/>
              </a:rPr>
              <a:t>Primeros textos: </a:t>
            </a:r>
          </a:p>
          <a:p>
            <a:pPr algn="ctr" eaLnBrk="1" hangingPunct="1"/>
            <a:r>
              <a:rPr lang="es-ES" altLang="es-ES" sz="1600" b="1">
                <a:solidFill>
                  <a:schemeClr val="accent2"/>
                </a:solidFill>
                <a:latin typeface="Calligraphic" pitchFamily="2" charset="0"/>
              </a:rPr>
              <a:t>Glosas / </a:t>
            </a:r>
            <a:r>
              <a:rPr lang="es-ES" altLang="es-ES" sz="1600" b="1" i="1">
                <a:solidFill>
                  <a:schemeClr val="accent2"/>
                </a:solidFill>
                <a:latin typeface="Calligraphic" pitchFamily="2" charset="0"/>
              </a:rPr>
              <a:t>Nodicia de Quesos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A44BE4FB-E798-F549-BB40-CFECCA609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2121097"/>
            <a:ext cx="1143000" cy="1665091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A09652F7-42B4-AE4C-850D-01F1D53FA9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3189" y="1285874"/>
            <a:ext cx="650874" cy="2500313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6AFAD9C-320E-064E-9AA3-29473AD12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286000"/>
            <a:ext cx="571500" cy="1285875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54357D8D-DEB7-9848-A618-AD46E5B8B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286000"/>
            <a:ext cx="571500" cy="1285875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Line 10">
            <a:extLst>
              <a:ext uri="{FF2B5EF4-FFF2-40B4-BE49-F238E27FC236}">
                <a16:creationId xmlns:a16="http://schemas.microsoft.com/office/drawing/2014/main" id="{54ACF051-0FE6-344D-B50F-6F0AF6E4C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357438"/>
            <a:ext cx="428625" cy="2143125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66835194-D186-5F44-98BE-B536B2949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455561"/>
            <a:ext cx="1857375" cy="161978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54503128-B9FF-3B49-B2AE-3FAD57AAC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928689"/>
            <a:ext cx="714173" cy="312132"/>
          </a:xfrm>
          <a:prstGeom prst="line">
            <a:avLst/>
          </a:prstGeom>
          <a:noFill/>
          <a:ln w="47625">
            <a:solidFill>
              <a:srgbClr val="862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4C890D46-1195-AD4E-BA29-796ADA14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285875"/>
            <a:ext cx="185737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>
                <a:solidFill>
                  <a:schemeClr val="accent2"/>
                </a:solidFill>
                <a:latin typeface="Calligraphic" pitchFamily="2" charset="0"/>
              </a:rPr>
              <a:t>HEREDITARIAS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EEDCD6B8-3503-794C-9209-F8345C6C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2" y="159650"/>
            <a:ext cx="171451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>
                <a:solidFill>
                  <a:schemeClr val="accent2"/>
                </a:solidFill>
                <a:latin typeface="Calligraphic" pitchFamily="2" charset="0"/>
              </a:rPr>
              <a:t>CULTISMOS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4527516F-D01B-ED44-8296-9EF0C361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" y="3500438"/>
            <a:ext cx="135729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33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000" b="1">
                <a:solidFill>
                  <a:schemeClr val="bg1"/>
                </a:solidFill>
                <a:latin typeface="Calligraphic"/>
              </a:rPr>
              <a:t>1500 a.C.</a:t>
            </a:r>
            <a:endParaRPr lang="es-ES" sz="2000">
              <a:solidFill>
                <a:schemeClr val="accent2"/>
              </a:solidFill>
              <a:latin typeface="Calligraphic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5B3E9721-F316-4B5C-9A69-7B744B16813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BBBBE965-6A6F-458C-93FF-BDFB91F9C80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43" name="Picture 5" descr="universitas">
              <a:extLst>
                <a:ext uri="{FF2B5EF4-FFF2-40B4-BE49-F238E27FC236}">
                  <a16:creationId xmlns:a16="http://schemas.microsoft.com/office/drawing/2014/main" id="{2D3743B9-526C-4D3E-96FB-86908257E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54F6AEF8-C459-4FD3-A3DB-ABC3BC16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45" name="14 Marcador de número de diapositiva">
            <a:extLst>
              <a:ext uri="{FF2B5EF4-FFF2-40B4-BE49-F238E27FC236}">
                <a16:creationId xmlns:a16="http://schemas.microsoft.com/office/drawing/2014/main" id="{8EED16A5-667E-4AD6-9C16-1A343F236F17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6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5898965-62C2-4E34-BFC3-A7D38A3DFBE8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  <a:solidFill>
            <a:schemeClr val="bg1"/>
          </a:solidFill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4D51F4C-73A0-49EA-8B3F-FCE3C57EBE67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grpFill/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5" name="Picture 5" descr="universitas">
              <a:extLst>
                <a:ext uri="{FF2B5EF4-FFF2-40B4-BE49-F238E27FC236}">
                  <a16:creationId xmlns:a16="http://schemas.microsoft.com/office/drawing/2014/main" id="{71489D74-23B2-445C-88B7-5592955C9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5D7096D8-AC71-478E-B89D-B0596F93F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  <a:grpFill/>
          </p:spPr>
        </p:pic>
      </p:grpSp>
      <p:sp>
        <p:nvSpPr>
          <p:cNvPr id="19458" name="AutoShape 12" descr="Kindle 3G">
            <a:extLst>
              <a:ext uri="{FF2B5EF4-FFF2-40B4-BE49-F238E27FC236}">
                <a16:creationId xmlns:a16="http://schemas.microsoft.com/office/drawing/2014/main" id="{36390F35-B689-814D-99B5-E2CAB6815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9462" name="2 Imagen">
            <a:extLst>
              <a:ext uri="{FF2B5EF4-FFF2-40B4-BE49-F238E27FC236}">
                <a16:creationId xmlns:a16="http://schemas.microsoft.com/office/drawing/2014/main" id="{91E8BFC3-1A3C-FE4E-AB1F-B6F377037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345113"/>
            <a:ext cx="1109663" cy="15033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BB779DB2-F74B-5647-9126-30E5F536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646" y="3905290"/>
            <a:ext cx="5139998" cy="88442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parchís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(Del </a:t>
            </a:r>
            <a:r>
              <a:rPr lang="es-ES" sz="2400" b="1" i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pacīsī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; de </a:t>
            </a:r>
            <a:r>
              <a:rPr lang="es-ES" sz="2400" b="1" i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pacīs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, ‘veinticinco’)...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0BEA236-312E-EE48-A971-B7010BFD9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232" y="4873510"/>
            <a:ext cx="6015037" cy="208826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400" b="1" i="1" dirty="0">
                <a:solidFill>
                  <a:srgbClr val="C00000"/>
                </a:solidFill>
              </a:rPr>
              <a:t>calé</a:t>
            </a:r>
            <a:r>
              <a:rPr lang="es-ES" altLang="es-ES" sz="2400" b="1" i="1" dirty="0">
                <a:solidFill>
                  <a:srgbClr val="002060"/>
                </a:solidFill>
              </a:rPr>
              <a:t> </a:t>
            </a:r>
            <a:r>
              <a:rPr lang="es-ES" altLang="es-ES" sz="2400" b="1" dirty="0">
                <a:solidFill>
                  <a:srgbClr val="002060"/>
                </a:solidFill>
              </a:rPr>
              <a:t>(Del caló </a:t>
            </a:r>
            <a:r>
              <a:rPr lang="es-ES" altLang="es-ES" sz="2400" b="1" i="1" dirty="0">
                <a:solidFill>
                  <a:srgbClr val="002060"/>
                </a:solidFill>
              </a:rPr>
              <a:t>caló</a:t>
            </a:r>
            <a:r>
              <a:rPr lang="es-ES" altLang="es-ES" sz="2400" b="1" dirty="0">
                <a:solidFill>
                  <a:srgbClr val="002060"/>
                </a:solidFill>
              </a:rPr>
              <a:t>, ‘negro’)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caló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canguelo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chalar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chamullar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chingar</a:t>
            </a:r>
            <a:r>
              <a:rPr lang="es-ES" altLang="es-ES" sz="2400" b="1" i="1" dirty="0">
                <a:solidFill>
                  <a:srgbClr val="002060"/>
                </a:solidFill>
              </a:rPr>
              <a:t> </a:t>
            </a:r>
            <a:r>
              <a:rPr lang="es-ES" altLang="es-ES" sz="2400" b="1" dirty="0">
                <a:solidFill>
                  <a:srgbClr val="002060"/>
                </a:solidFill>
              </a:rPr>
              <a:t>(Del caló </a:t>
            </a:r>
            <a:r>
              <a:rPr lang="es-ES" altLang="es-ES" sz="2400" b="1" i="1" dirty="0" err="1">
                <a:solidFill>
                  <a:srgbClr val="002060"/>
                </a:solidFill>
              </a:rPr>
              <a:t>čingarár</a:t>
            </a:r>
            <a:r>
              <a:rPr lang="es-ES" altLang="es-ES" sz="2400" b="1" dirty="0">
                <a:solidFill>
                  <a:srgbClr val="002060"/>
                </a:solidFill>
              </a:rPr>
              <a:t>, ‘pelear’)</a:t>
            </a:r>
            <a:r>
              <a:rPr lang="es-ES" altLang="es-ES" sz="2400" b="1" i="1" dirty="0">
                <a:solidFill>
                  <a:srgbClr val="002060"/>
                </a:solidFill>
              </a:rPr>
              <a:t>; </a:t>
            </a:r>
            <a:r>
              <a:rPr lang="es-ES" altLang="es-ES" sz="2400" b="1" i="1" dirty="0">
                <a:solidFill>
                  <a:srgbClr val="C00000"/>
                </a:solidFill>
              </a:rPr>
              <a:t>chungo, </a:t>
            </a:r>
            <a:r>
              <a:rPr lang="es-ES" altLang="es-ES" sz="2400" b="1" i="1" dirty="0" err="1">
                <a:solidFill>
                  <a:srgbClr val="C00000"/>
                </a:solidFill>
              </a:rPr>
              <a:t>ccurrar</a:t>
            </a:r>
            <a:r>
              <a:rPr lang="es-ES" altLang="es-ES" sz="2400" b="1" i="1" dirty="0">
                <a:solidFill>
                  <a:srgbClr val="C00000"/>
                </a:solidFill>
              </a:rPr>
              <a:t>, diñar, gachí, gachó, </a:t>
            </a:r>
            <a:r>
              <a:rPr lang="es-ES" altLang="es-ES" sz="2400" b="1" i="1" dirty="0">
                <a:solidFill>
                  <a:srgbClr val="C00000"/>
                </a:solidFill>
                <a:highlight>
                  <a:srgbClr val="FFFF00"/>
                </a:highlight>
              </a:rPr>
              <a:t>menda, </a:t>
            </a:r>
            <a:r>
              <a:rPr lang="es-ES" altLang="es-ES" sz="2400" b="1" i="1" dirty="0">
                <a:solidFill>
                  <a:srgbClr val="C00000"/>
                </a:solidFill>
              </a:rPr>
              <a:t>paripé, parné, pinrel.</a:t>
            </a:r>
            <a:r>
              <a:rPr lang="es-ES" altLang="es-ES" sz="2400" b="1" i="1" dirty="0">
                <a:solidFill>
                  <a:srgbClr val="002060"/>
                </a:solidFill>
              </a:rPr>
              <a:t>..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73423C67-4026-944F-A9E6-5EC043F9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714904"/>
            <a:ext cx="2973294" cy="76873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bazar</a:t>
            </a:r>
            <a:r>
              <a:rPr lang="es-ES" sz="2800" b="1" i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s-ES" sz="2800" b="1" i="1" dirty="0">
                <a:solidFill>
                  <a:srgbClr val="990000"/>
                </a:solidFill>
              </a:rPr>
              <a:t>chador</a:t>
            </a:r>
            <a:r>
              <a:rPr lang="es-ES" sz="2800" b="1" i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D65FE57-86EF-7742-87DB-78014C594C4E}"/>
              </a:ext>
            </a:extLst>
          </p:cNvPr>
          <p:cNvGrpSpPr/>
          <p:nvPr/>
        </p:nvGrpSpPr>
        <p:grpSpPr>
          <a:xfrm>
            <a:off x="0" y="58304"/>
            <a:ext cx="3693646" cy="4381254"/>
            <a:chOff x="4993154" y="71684"/>
            <a:chExt cx="3693646" cy="4381254"/>
          </a:xfrm>
        </p:grpSpPr>
        <p:pic>
          <p:nvPicPr>
            <p:cNvPr id="4" name="3 Imagen">
              <a:extLst>
                <a:ext uri="{FF2B5EF4-FFF2-40B4-BE49-F238E27FC236}">
                  <a16:creationId xmlns:a16="http://schemas.microsoft.com/office/drawing/2014/main" id="{909B7B09-761C-0A43-9B46-4AF2FECE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154" y="71684"/>
              <a:ext cx="3693646" cy="4351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19 Rectángulo redondeado">
              <a:extLst>
                <a:ext uri="{FF2B5EF4-FFF2-40B4-BE49-F238E27FC236}">
                  <a16:creationId xmlns:a16="http://schemas.microsoft.com/office/drawing/2014/main" id="{EA17876E-45F1-B34A-9483-7364B0F20960}"/>
                </a:ext>
              </a:extLst>
            </p:cNvPr>
            <p:cNvSpPr/>
            <p:nvPr/>
          </p:nvSpPr>
          <p:spPr>
            <a:xfrm>
              <a:off x="5508625" y="746125"/>
              <a:ext cx="1481138" cy="222250"/>
            </a:xfrm>
            <a:prstGeom prst="round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2" name="21 Rectángulo redondeado">
              <a:extLst>
                <a:ext uri="{FF2B5EF4-FFF2-40B4-BE49-F238E27FC236}">
                  <a16:creationId xmlns:a16="http://schemas.microsoft.com/office/drawing/2014/main" id="{FB317945-8294-2345-B9A1-98A98F751C94}"/>
                </a:ext>
              </a:extLst>
            </p:cNvPr>
            <p:cNvSpPr/>
            <p:nvPr/>
          </p:nvSpPr>
          <p:spPr>
            <a:xfrm>
              <a:off x="5992813" y="2093913"/>
              <a:ext cx="1316037" cy="471487"/>
            </a:xfrm>
            <a:prstGeom prst="round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4" name="23 Rectángulo redondeado">
              <a:extLst>
                <a:ext uri="{FF2B5EF4-FFF2-40B4-BE49-F238E27FC236}">
                  <a16:creationId xmlns:a16="http://schemas.microsoft.com/office/drawing/2014/main" id="{A0230780-CE10-F444-B522-5CCE0DC6510B}"/>
                </a:ext>
              </a:extLst>
            </p:cNvPr>
            <p:cNvSpPr/>
            <p:nvPr/>
          </p:nvSpPr>
          <p:spPr>
            <a:xfrm>
              <a:off x="5843588" y="2824163"/>
              <a:ext cx="1146175" cy="234950"/>
            </a:xfrm>
            <a:prstGeom prst="round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9474" name="Picture 20">
              <a:extLst>
                <a:ext uri="{FF2B5EF4-FFF2-40B4-BE49-F238E27FC236}">
                  <a16:creationId xmlns:a16="http://schemas.microsoft.com/office/drawing/2014/main" id="{90027467-42EB-8D4B-9C50-76A7A4E11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75" y="4203700"/>
              <a:ext cx="1506538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14 Marcador de número de diapositiva">
            <a:extLst>
              <a:ext uri="{FF2B5EF4-FFF2-40B4-BE49-F238E27FC236}">
                <a16:creationId xmlns:a16="http://schemas.microsoft.com/office/drawing/2014/main" id="{6B3F083F-1533-7C4C-8680-A51CE7B58181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72B8FE2-C030-4A40-AEBC-E03A1CF9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695" y="112032"/>
            <a:ext cx="5842467" cy="180706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katiuska 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(del n. p.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katjuša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hipocorístico de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katja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y este de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ekaterina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‘Catalina’); </a:t>
            </a:r>
            <a:r>
              <a:rPr lang="es-ES" altLang="es-ES" sz="2000" b="1" i="1" dirty="0">
                <a:solidFill>
                  <a:srgbClr val="990000"/>
                </a:solidFill>
              </a:rPr>
              <a:t>kremlin</a:t>
            </a:r>
            <a:r>
              <a:rPr lang="es-ES" altLang="es-ES" sz="2000" b="1" dirty="0">
                <a:solidFill>
                  <a:srgbClr val="002060"/>
                </a:solidFill>
              </a:rPr>
              <a:t> (del ruso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kreml</a:t>
            </a:r>
            <a:r>
              <a:rPr lang="es-ES" altLang="es-ES" sz="2000" b="1" dirty="0">
                <a:solidFill>
                  <a:srgbClr val="002060"/>
                </a:solidFill>
              </a:rPr>
              <a:t>, ‘ciudadela’); </a:t>
            </a:r>
            <a:r>
              <a:rPr lang="es-ES" altLang="es-ES" sz="2000" b="1" i="1" dirty="0">
                <a:solidFill>
                  <a:srgbClr val="990000"/>
                </a:solidFill>
              </a:rPr>
              <a:t>rublo</a:t>
            </a:r>
            <a:r>
              <a:rPr lang="es-ES" altLang="es-ES" sz="2000" b="1" dirty="0">
                <a:solidFill>
                  <a:srgbClr val="002060"/>
                </a:solidFill>
              </a:rPr>
              <a:t> (del ruso, der. de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rubitj</a:t>
            </a:r>
            <a:r>
              <a:rPr lang="es-ES" altLang="es-ES" sz="2000" b="1" dirty="0">
                <a:solidFill>
                  <a:srgbClr val="002060"/>
                </a:solidFill>
              </a:rPr>
              <a:t>, ‘cortar’, por ser el antiguo rublo un pedazo cortado de una barra de plata)…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DA27386-A440-1949-8421-74657984E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093" y="1995604"/>
            <a:ext cx="6401475" cy="16208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" sz="2000" b="1" i="1" dirty="0">
                <a:solidFill>
                  <a:srgbClr val="990000"/>
                </a:solidFill>
              </a:rPr>
              <a:t>buda</a:t>
            </a:r>
            <a:r>
              <a:rPr lang="es-ES" sz="2000" b="1" dirty="0">
                <a:solidFill>
                  <a:srgbClr val="002060"/>
                </a:solidFill>
              </a:rPr>
              <a:t> (‘sabio’); </a:t>
            </a:r>
            <a:r>
              <a:rPr lang="es-ES" sz="2000" b="1" i="1" dirty="0">
                <a:solidFill>
                  <a:srgbClr val="990000"/>
                </a:solidFill>
              </a:rPr>
              <a:t>gurú</a:t>
            </a:r>
            <a:r>
              <a:rPr lang="es-ES" sz="2000" b="1" dirty="0">
                <a:solidFill>
                  <a:srgbClr val="002060"/>
                </a:solidFill>
              </a:rPr>
              <a:t> (‘maestro’); </a:t>
            </a:r>
            <a:r>
              <a:rPr lang="es-ES" sz="2000" b="1" i="1" dirty="0">
                <a:solidFill>
                  <a:srgbClr val="990000"/>
                </a:solidFill>
              </a:rPr>
              <a:t>nirvana</a:t>
            </a:r>
            <a:r>
              <a:rPr lang="es-ES" sz="2000" b="1" dirty="0">
                <a:solidFill>
                  <a:srgbClr val="002060"/>
                </a:solidFill>
              </a:rPr>
              <a:t> (‘liberación de los sentidos’); </a:t>
            </a:r>
            <a:r>
              <a:rPr lang="es-ES" sz="2000" b="1" i="1" dirty="0">
                <a:solidFill>
                  <a:srgbClr val="990000"/>
                </a:solidFill>
              </a:rPr>
              <a:t>yoga</a:t>
            </a:r>
            <a:r>
              <a:rPr lang="es-ES" sz="2000" b="1" dirty="0">
                <a:solidFill>
                  <a:srgbClr val="002060"/>
                </a:solidFill>
              </a:rPr>
              <a:t> (‘unión’, ‘esfuerzo’)…</a:t>
            </a:r>
          </a:p>
          <a:p>
            <a:pPr>
              <a:defRPr/>
            </a:pP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(&lt; fr.) </a:t>
            </a:r>
            <a:r>
              <a:rPr 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avatares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(‘encarnación de Dios’); </a:t>
            </a:r>
            <a:r>
              <a:rPr lang="es-ES" sz="2000" b="1" i="1" dirty="0">
                <a:solidFill>
                  <a:srgbClr val="990000"/>
                </a:solidFill>
              </a:rPr>
              <a:t>rajá</a:t>
            </a:r>
            <a:endParaRPr lang="es-ES" sz="2000" b="1" dirty="0">
              <a:solidFill>
                <a:srgbClr val="990000"/>
              </a:solidFill>
            </a:endParaRPr>
          </a:p>
          <a:p>
            <a:pPr>
              <a:defRPr/>
            </a:pP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(&lt;caló) </a:t>
            </a:r>
            <a:r>
              <a:rPr 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currar</a:t>
            </a:r>
            <a:r>
              <a:rPr lang="es-ES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…</a:t>
            </a:r>
            <a:endParaRPr lang="es-ES" sz="20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2000" b="1" dirty="0">
                <a:solidFill>
                  <a:srgbClr val="002060"/>
                </a:solidFill>
              </a:rPr>
              <a:t>(&lt;</a:t>
            </a:r>
            <a:r>
              <a:rPr lang="es-ES" sz="2000" b="1" dirty="0" err="1">
                <a:solidFill>
                  <a:srgbClr val="002060"/>
                </a:solidFill>
              </a:rPr>
              <a:t>ár</a:t>
            </a:r>
            <a:r>
              <a:rPr lang="es-ES" sz="2000" b="1" dirty="0">
                <a:solidFill>
                  <a:srgbClr val="002060"/>
                </a:solidFill>
              </a:rPr>
              <a:t>.) </a:t>
            </a:r>
            <a:r>
              <a:rPr lang="es-ES" sz="2000" b="1" i="1" dirty="0">
                <a:solidFill>
                  <a:srgbClr val="990000"/>
                </a:solidFill>
              </a:rPr>
              <a:t>ajedrez</a:t>
            </a:r>
            <a:r>
              <a:rPr lang="es-ES" sz="2000" b="1" dirty="0">
                <a:solidFill>
                  <a:srgbClr val="002060"/>
                </a:solidFill>
              </a:rPr>
              <a:t>, </a:t>
            </a:r>
            <a:r>
              <a:rPr lang="es-ES" sz="2000" b="1" i="1" dirty="0">
                <a:solidFill>
                  <a:srgbClr val="C00000"/>
                </a:solidFill>
              </a:rPr>
              <a:t>nenúfar</a:t>
            </a:r>
            <a:r>
              <a:rPr lang="es-ES" sz="2000" b="1" dirty="0">
                <a:solidFill>
                  <a:srgbClr val="002060"/>
                </a:solidFill>
              </a:rPr>
              <a:t> (‘loto azul’)…</a:t>
            </a:r>
          </a:p>
          <a:p>
            <a:pPr algn="ctr" eaLnBrk="1" hangingPunct="1">
              <a:defRPr/>
            </a:pP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CF96E425-5042-4D9F-8A1D-F584182DA537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C26B6F3-7810-4F40-B256-8B48F022EDCE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32" name="Picture 5" descr="universitas">
              <a:extLst>
                <a:ext uri="{FF2B5EF4-FFF2-40B4-BE49-F238E27FC236}">
                  <a16:creationId xmlns:a16="http://schemas.microsoft.com/office/drawing/2014/main" id="{A69DF16A-5F8D-4DD9-A58A-0EE633128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875AD1B4-E63A-44FB-82A7-C364E416C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6DEF8FA6-740A-F34F-A971-F3BC5535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324" y="12163"/>
            <a:ext cx="2854128" cy="42545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chinchilla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(mamífero)…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4D6FE11-6FC7-024B-A10E-537A8F178AE7}"/>
              </a:ext>
            </a:extLst>
          </p:cNvPr>
          <p:cNvGrpSpPr/>
          <p:nvPr/>
        </p:nvGrpSpPr>
        <p:grpSpPr>
          <a:xfrm>
            <a:off x="-125235" y="-21376"/>
            <a:ext cx="3948667" cy="6759576"/>
            <a:chOff x="155575" y="-144463"/>
            <a:chExt cx="3948667" cy="6759576"/>
          </a:xfrm>
        </p:grpSpPr>
        <p:sp>
          <p:nvSpPr>
            <p:cNvPr id="20483" name="AutoShape 12" descr="Kindle 3G">
              <a:extLst>
                <a:ext uri="{FF2B5EF4-FFF2-40B4-BE49-F238E27FC236}">
                  <a16:creationId xmlns:a16="http://schemas.microsoft.com/office/drawing/2014/main" id="{AD72F873-D5B2-1742-ACEC-04D622D63D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>
                <a:highlight>
                  <a:srgbClr val="FFFF00"/>
                </a:highlight>
              </a:endParaRPr>
            </a:p>
          </p:txBody>
        </p:sp>
        <p:pic>
          <p:nvPicPr>
            <p:cNvPr id="19465" name="Picture 21">
              <a:extLst>
                <a:ext uri="{FF2B5EF4-FFF2-40B4-BE49-F238E27FC236}">
                  <a16:creationId xmlns:a16="http://schemas.microsoft.com/office/drawing/2014/main" id="{1F6A03E0-7714-D74C-9929-7DC3B5C9F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30" y="-52388"/>
              <a:ext cx="3821112" cy="6667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8 Redondear rectángulo de esquina del mismo lado">
              <a:extLst>
                <a:ext uri="{FF2B5EF4-FFF2-40B4-BE49-F238E27FC236}">
                  <a16:creationId xmlns:a16="http://schemas.microsoft.com/office/drawing/2014/main" id="{012E6CAF-9754-6C43-88B2-38914FFB7F35}"/>
                </a:ext>
              </a:extLst>
            </p:cNvPr>
            <p:cNvSpPr/>
            <p:nvPr/>
          </p:nvSpPr>
          <p:spPr>
            <a:xfrm>
              <a:off x="714375" y="604838"/>
              <a:ext cx="1406525" cy="158750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highlight>
                  <a:srgbClr val="FFFF00"/>
                </a:highlight>
              </a:endParaRPr>
            </a:p>
          </p:txBody>
        </p:sp>
        <p:pic>
          <p:nvPicPr>
            <p:cNvPr id="19473" name="Picture 22">
              <a:extLst>
                <a:ext uri="{FF2B5EF4-FFF2-40B4-BE49-F238E27FC236}">
                  <a16:creationId xmlns:a16="http://schemas.microsoft.com/office/drawing/2014/main" id="{C54495C6-DB5C-2945-BA5A-7FA2A3AA7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" y="763588"/>
              <a:ext cx="1406525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4" name="Picture 23">
              <a:extLst>
                <a:ext uri="{FF2B5EF4-FFF2-40B4-BE49-F238E27FC236}">
                  <a16:creationId xmlns:a16="http://schemas.microsoft.com/office/drawing/2014/main" id="{EDC4825F-445D-434C-BB88-473715EE6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296988"/>
              <a:ext cx="1431925" cy="17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5" name="Picture 24">
              <a:extLst>
                <a:ext uri="{FF2B5EF4-FFF2-40B4-BE49-F238E27FC236}">
                  <a16:creationId xmlns:a16="http://schemas.microsoft.com/office/drawing/2014/main" id="{D2AC6699-5922-3747-A39F-C29262711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1954213"/>
              <a:ext cx="1635125" cy="2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6" name="Picture 25">
              <a:extLst>
                <a:ext uri="{FF2B5EF4-FFF2-40B4-BE49-F238E27FC236}">
                  <a16:creationId xmlns:a16="http://schemas.microsoft.com/office/drawing/2014/main" id="{871A3232-2DD3-1C40-A564-C5693F8BC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3" y="2155825"/>
              <a:ext cx="1289050" cy="1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7" name="Picture 26">
              <a:extLst>
                <a:ext uri="{FF2B5EF4-FFF2-40B4-BE49-F238E27FC236}">
                  <a16:creationId xmlns:a16="http://schemas.microsoft.com/office/drawing/2014/main" id="{6941C264-86E4-B44B-87F2-57593BC4F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13" y="2405063"/>
              <a:ext cx="1292225" cy="19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9" name="Picture 27">
              <a:extLst>
                <a:ext uri="{FF2B5EF4-FFF2-40B4-BE49-F238E27FC236}">
                  <a16:creationId xmlns:a16="http://schemas.microsoft.com/office/drawing/2014/main" id="{F225CA62-3FF9-F84C-89B6-B2EDEC737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00" y="3475038"/>
              <a:ext cx="1292225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0" name="Picture 26">
              <a:extLst>
                <a:ext uri="{FF2B5EF4-FFF2-40B4-BE49-F238E27FC236}">
                  <a16:creationId xmlns:a16="http://schemas.microsoft.com/office/drawing/2014/main" id="{E45BDF37-17A9-3F4D-AD1A-00C3F8161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" y="3078163"/>
              <a:ext cx="15081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1" name="Picture 26">
              <a:extLst>
                <a:ext uri="{FF2B5EF4-FFF2-40B4-BE49-F238E27FC236}">
                  <a16:creationId xmlns:a16="http://schemas.microsoft.com/office/drawing/2014/main" id="{000C57FD-651F-9348-97C1-BE795F297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3954463"/>
              <a:ext cx="1449387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66B11DFF-D82A-6C45-8AB8-8C8BF5776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900" y="3600205"/>
              <a:ext cx="1539798" cy="4012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ES" sz="2000" b="1" i="1">
                  <a:solidFill>
                    <a:srgbClr val="990000"/>
                  </a:solidFill>
                  <a:highlight>
                    <a:srgbClr val="FFFF00"/>
                  </a:highlight>
                </a:rPr>
                <a:t>cigarro</a:t>
              </a:r>
              <a:r>
                <a:rPr lang="es-ES" altLang="es-ES" sz="2000" b="1">
                  <a:solidFill>
                    <a:srgbClr val="002060"/>
                  </a:solidFill>
                  <a:highlight>
                    <a:srgbClr val="FFFF00"/>
                  </a:highlight>
                </a:rPr>
                <a:t>…</a:t>
              </a:r>
            </a:p>
          </p:txBody>
        </p:sp>
      </p:grpSp>
      <p:sp>
        <p:nvSpPr>
          <p:cNvPr id="28" name="Text Box 7">
            <a:extLst>
              <a:ext uri="{FF2B5EF4-FFF2-40B4-BE49-F238E27FC236}">
                <a16:creationId xmlns:a16="http://schemas.microsoft.com/office/drawing/2014/main" id="{E4D6A98F-20E4-A542-9C1A-3557EC64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755" y="3590148"/>
            <a:ext cx="5604308" cy="104020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b="1" i="1" dirty="0">
                <a:solidFill>
                  <a:srgbClr val="990000"/>
                </a:solidFill>
              </a:rPr>
              <a:t>mapuche</a:t>
            </a:r>
            <a:r>
              <a:rPr lang="es-ES" altLang="es-ES" b="1" dirty="0">
                <a:solidFill>
                  <a:srgbClr val="002060"/>
                </a:solidFill>
              </a:rPr>
              <a:t> (de  </a:t>
            </a:r>
            <a:r>
              <a:rPr lang="es-ES" altLang="es-ES" b="1" i="1" dirty="0" err="1">
                <a:solidFill>
                  <a:srgbClr val="002060"/>
                </a:solidFill>
              </a:rPr>
              <a:t>mapu</a:t>
            </a:r>
            <a:r>
              <a:rPr lang="es-ES" altLang="es-ES" b="1" dirty="0">
                <a:solidFill>
                  <a:srgbClr val="002060"/>
                </a:solidFill>
              </a:rPr>
              <a:t>, ‘tierra’, ‘país’, y  </a:t>
            </a:r>
            <a:r>
              <a:rPr lang="es-ES" altLang="es-ES" b="1" i="1" dirty="0">
                <a:solidFill>
                  <a:srgbClr val="002060"/>
                </a:solidFill>
              </a:rPr>
              <a:t>che</a:t>
            </a:r>
            <a:r>
              <a:rPr lang="es-ES" altLang="es-ES" b="1" dirty="0">
                <a:solidFill>
                  <a:srgbClr val="002060"/>
                </a:solidFill>
              </a:rPr>
              <a:t>, ‘gente’); </a:t>
            </a:r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pololo</a:t>
            </a:r>
            <a:r>
              <a:rPr lang="es-ES" altLang="es-ES" b="1" i="1" baseline="30000" dirty="0">
                <a:solidFill>
                  <a:srgbClr val="990000"/>
                </a:solidFill>
                <a:highlight>
                  <a:srgbClr val="FFFF00"/>
                </a:highlight>
              </a:rPr>
              <a:t>2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(de </a:t>
            </a:r>
            <a:r>
              <a:rPr lang="es-ES" altLang="es-ES" b="1" dirty="0" err="1">
                <a:solidFill>
                  <a:srgbClr val="002060"/>
                </a:solidFill>
                <a:highlight>
                  <a:srgbClr val="FFFF00"/>
                </a:highlight>
              </a:rPr>
              <a:t>or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mapuche). 1. m. Bol. y Chile. Hombre que sigue o pretende a una mujer</a:t>
            </a:r>
            <a:r>
              <a:rPr lang="es-ES" altLang="es-ES" b="1" dirty="0">
                <a:solidFill>
                  <a:srgbClr val="002060"/>
                </a:solidFill>
              </a:rPr>
              <a:t>; …</a:t>
            </a:r>
          </a:p>
        </p:txBody>
      </p:sp>
      <p:sp>
        <p:nvSpPr>
          <p:cNvPr id="34" name="14 Marcador de número de diapositiva">
            <a:extLst>
              <a:ext uri="{FF2B5EF4-FFF2-40B4-BE49-F238E27FC236}">
                <a16:creationId xmlns:a16="http://schemas.microsoft.com/office/drawing/2014/main" id="{50C257ED-4408-4549-953C-56B80F1F8DEF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7D47C30-6E79-3C4F-B1B4-E5E8D0D7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6" y="5085573"/>
            <a:ext cx="6806641" cy="157062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400" b="1" i="1" dirty="0">
                <a:solidFill>
                  <a:srgbClr val="990000"/>
                </a:solidFill>
              </a:rPr>
              <a:t>cacahuete; cacao; chicle; </a:t>
            </a:r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chile; </a:t>
            </a:r>
            <a:r>
              <a:rPr lang="es-ES" altLang="es-ES" sz="2400" b="1" i="1" dirty="0">
                <a:solidFill>
                  <a:srgbClr val="990000"/>
                </a:solidFill>
              </a:rPr>
              <a:t>chocolate; coyote; </a:t>
            </a:r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guacamole;</a:t>
            </a:r>
            <a:r>
              <a:rPr lang="es-ES" altLang="es-ES" sz="2400" b="1" i="1" dirty="0">
                <a:solidFill>
                  <a:srgbClr val="990000"/>
                </a:solidFill>
              </a:rPr>
              <a:t> hule; mapache</a:t>
            </a:r>
            <a:r>
              <a:rPr lang="es-ES" altLang="es-ES" sz="2400" b="1" dirty="0">
                <a:solidFill>
                  <a:srgbClr val="002060"/>
                </a:solidFill>
              </a:rPr>
              <a:t> (mamífero); </a:t>
            </a:r>
            <a:r>
              <a:rPr lang="es-ES" altLang="es-ES" sz="2400" b="1" i="1" dirty="0">
                <a:solidFill>
                  <a:srgbClr val="990000"/>
                </a:solidFill>
              </a:rPr>
              <a:t>ocelote</a:t>
            </a:r>
            <a:r>
              <a:rPr lang="es-ES" altLang="es-ES" sz="2400" b="1" dirty="0">
                <a:solidFill>
                  <a:srgbClr val="002060"/>
                </a:solidFill>
              </a:rPr>
              <a:t> (felino); </a:t>
            </a:r>
            <a:r>
              <a:rPr lang="es-ES" altLang="es-ES" sz="2400" b="1" i="1" dirty="0">
                <a:solidFill>
                  <a:srgbClr val="990000"/>
                </a:solidFill>
              </a:rPr>
              <a:t>petate</a:t>
            </a:r>
            <a:r>
              <a:rPr lang="es-ES" altLang="es-ES" sz="2400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9B7E67CD-2A6F-204F-A833-F02D4123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181" y="584004"/>
            <a:ext cx="5548364" cy="51565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mocasín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(calzado; &lt; </a:t>
            </a:r>
            <a:r>
              <a:rPr lang="es-ES" altLang="es-ES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ingl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.); </a:t>
            </a:r>
            <a:r>
              <a:rPr lang="es-ES" altLang="es-ES" sz="2000" b="1" i="1" dirty="0">
                <a:solidFill>
                  <a:srgbClr val="990000"/>
                </a:solidFill>
              </a:rPr>
              <a:t>tótem</a:t>
            </a:r>
            <a:r>
              <a:rPr lang="es-ES" altLang="es-ES" sz="2000" b="1" dirty="0">
                <a:solidFill>
                  <a:srgbClr val="002060"/>
                </a:solidFill>
              </a:rPr>
              <a:t> (&lt; </a:t>
            </a:r>
            <a:r>
              <a:rPr lang="es-ES" altLang="es-ES" sz="2000" b="1" dirty="0" err="1">
                <a:solidFill>
                  <a:srgbClr val="002060"/>
                </a:solidFill>
              </a:rPr>
              <a:t>ingl</a:t>
            </a:r>
            <a:r>
              <a:rPr lang="es-ES" altLang="es-ES" sz="2000" b="1" dirty="0">
                <a:solidFill>
                  <a:srgbClr val="002060"/>
                </a:solidFill>
              </a:rPr>
              <a:t>.)…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3C8B238-B288-2645-9A64-5DB71D6C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196975"/>
            <a:ext cx="6264275" cy="7826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600" b="1" i="1" dirty="0">
                <a:solidFill>
                  <a:srgbClr val="990000"/>
                </a:solidFill>
              </a:rPr>
              <a:t>boniato</a:t>
            </a:r>
            <a:r>
              <a:rPr lang="es-ES" altLang="es-ES" sz="1600" b="1" dirty="0">
                <a:solidFill>
                  <a:srgbClr val="002060"/>
                </a:solidFill>
              </a:rPr>
              <a:t> (planta); </a:t>
            </a:r>
            <a:r>
              <a:rPr lang="es-ES" altLang="es-ES" sz="1600" b="1" i="1" dirty="0">
                <a:solidFill>
                  <a:srgbClr val="990000"/>
                </a:solidFill>
              </a:rPr>
              <a:t>cacique</a:t>
            </a:r>
            <a:r>
              <a:rPr lang="es-ES" altLang="es-ES" sz="1600" b="1" dirty="0">
                <a:solidFill>
                  <a:srgbClr val="990000"/>
                </a:solidFill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caoba</a:t>
            </a:r>
            <a:r>
              <a:rPr lang="es-ES" altLang="es-ES" sz="1600" b="1" dirty="0">
                <a:solidFill>
                  <a:srgbClr val="990000"/>
                </a:solidFill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chapapote</a:t>
            </a:r>
            <a:r>
              <a:rPr lang="es-ES" altLang="es-ES" sz="1600" b="1" dirty="0">
                <a:solidFill>
                  <a:srgbClr val="002060"/>
                </a:solidFill>
              </a:rPr>
              <a:t> (o nahua); </a:t>
            </a:r>
            <a:r>
              <a:rPr lang="es-ES" altLang="es-ES" sz="1600" b="1" i="1" dirty="0">
                <a:solidFill>
                  <a:srgbClr val="990000"/>
                </a:solidFill>
              </a:rPr>
              <a:t>colibrí</a:t>
            </a:r>
            <a:r>
              <a:rPr lang="es-ES" altLang="es-ES" sz="1600" b="1" dirty="0">
                <a:solidFill>
                  <a:srgbClr val="990000"/>
                </a:solidFill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guasa</a:t>
            </a:r>
            <a:r>
              <a:rPr lang="es-ES" altLang="es-ES" sz="1600" b="1" dirty="0">
                <a:solidFill>
                  <a:srgbClr val="990000"/>
                </a:solidFill>
                <a:highlight>
                  <a:srgbClr val="FFFF00"/>
                </a:highlight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guateque</a:t>
            </a:r>
            <a:r>
              <a:rPr lang="es-ES" altLang="es-ES" sz="1600" b="1" dirty="0">
                <a:solidFill>
                  <a:srgbClr val="990000"/>
                </a:solidFill>
                <a:highlight>
                  <a:srgbClr val="FFFF00"/>
                </a:highlight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loro</a:t>
            </a:r>
            <a:r>
              <a:rPr lang="es-ES" altLang="es-ES" sz="1600" b="1" dirty="0">
                <a:solidFill>
                  <a:srgbClr val="990000"/>
                </a:solidFill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</a:rPr>
              <a:t>(Del caribe </a:t>
            </a:r>
            <a:r>
              <a:rPr lang="es-ES" altLang="es-ES" sz="1600" b="1" i="1" dirty="0">
                <a:solidFill>
                  <a:srgbClr val="002060"/>
                </a:solidFill>
              </a:rPr>
              <a:t>roro</a:t>
            </a:r>
            <a:r>
              <a:rPr lang="es-ES" altLang="es-ES" sz="1600" b="1" dirty="0">
                <a:solidFill>
                  <a:srgbClr val="002060"/>
                </a:solidFill>
              </a:rPr>
              <a:t>); </a:t>
            </a:r>
            <a:r>
              <a:rPr lang="es-ES" altLang="es-ES" sz="1600" b="1" i="1" dirty="0">
                <a:solidFill>
                  <a:srgbClr val="002060"/>
                </a:solidFill>
              </a:rPr>
              <a:t>papaya</a:t>
            </a:r>
            <a:r>
              <a:rPr lang="es-ES" altLang="es-ES" sz="1600" b="1" dirty="0">
                <a:solidFill>
                  <a:srgbClr val="002060"/>
                </a:solidFill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piragua</a:t>
            </a:r>
            <a:r>
              <a:rPr lang="es-ES" altLang="es-ES" sz="1600" b="1" dirty="0">
                <a:solidFill>
                  <a:srgbClr val="990000"/>
                </a:solidFill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sabana</a:t>
            </a:r>
            <a:r>
              <a:rPr lang="es-ES" altLang="es-ES" sz="1600" b="1" dirty="0">
                <a:solidFill>
                  <a:srgbClr val="002060"/>
                </a:solidFill>
              </a:rPr>
              <a:t>...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F342FAA-6ECC-1B43-B33A-A5C911EAA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527300"/>
            <a:ext cx="6192837" cy="5413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400" b="1" i="1" dirty="0">
                <a:solidFill>
                  <a:srgbClr val="990000"/>
                </a:solidFill>
              </a:rPr>
              <a:t>cayena </a:t>
            </a:r>
            <a:r>
              <a:rPr lang="es-ES" altLang="es-ES" sz="1400" b="1" dirty="0">
                <a:solidFill>
                  <a:srgbClr val="002060"/>
                </a:solidFill>
              </a:rPr>
              <a:t>(especia; del tupí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quiynha</a:t>
            </a:r>
            <a:r>
              <a:rPr lang="es-ES" altLang="es-ES" sz="1400" b="1" dirty="0">
                <a:solidFill>
                  <a:srgbClr val="002060"/>
                </a:solidFill>
              </a:rPr>
              <a:t>, con </a:t>
            </a:r>
            <a:r>
              <a:rPr lang="es-ES" altLang="es-ES" sz="1400" b="1" dirty="0" err="1">
                <a:solidFill>
                  <a:srgbClr val="002060"/>
                </a:solidFill>
              </a:rPr>
              <a:t>infl</a:t>
            </a:r>
            <a:r>
              <a:rPr lang="es-ES" altLang="es-ES" sz="1400" b="1" dirty="0">
                <a:solidFill>
                  <a:srgbClr val="002060"/>
                </a:solidFill>
              </a:rPr>
              <a:t>. de </a:t>
            </a:r>
            <a:r>
              <a:rPr lang="es-ES" altLang="es-ES" sz="1400" b="1" i="1" dirty="0">
                <a:solidFill>
                  <a:srgbClr val="002060"/>
                </a:solidFill>
              </a:rPr>
              <a:t>Cayena</a:t>
            </a:r>
            <a:r>
              <a:rPr lang="es-ES" altLang="es-ES" sz="1400" b="1" dirty="0">
                <a:solidFill>
                  <a:srgbClr val="002060"/>
                </a:solidFill>
              </a:rPr>
              <a:t>, capital de la </a:t>
            </a:r>
            <a:r>
              <a:rPr lang="es-ES" altLang="es-ES" sz="1400" b="1" dirty="0" err="1">
                <a:solidFill>
                  <a:srgbClr val="002060"/>
                </a:solidFill>
              </a:rPr>
              <a:t>guayana</a:t>
            </a:r>
            <a:r>
              <a:rPr lang="es-ES" altLang="es-ES" sz="1400" b="1" dirty="0">
                <a:solidFill>
                  <a:srgbClr val="002060"/>
                </a:solidFill>
              </a:rPr>
              <a:t> francesa); </a:t>
            </a:r>
            <a:r>
              <a:rPr lang="es-ES" altLang="es-ES" sz="1400" b="1" i="1" dirty="0">
                <a:solidFill>
                  <a:srgbClr val="990000"/>
                </a:solidFill>
              </a:rPr>
              <a:t>cobaya </a:t>
            </a:r>
            <a:r>
              <a:rPr lang="es-ES" altLang="es-ES" sz="1400" b="1" dirty="0">
                <a:solidFill>
                  <a:srgbClr val="002060"/>
                </a:solidFill>
              </a:rPr>
              <a:t>(quizá</a:t>
            </a:r>
            <a:r>
              <a:rPr lang="es-ES" altLang="es-ES" sz="1200" b="1" dirty="0">
                <a:solidFill>
                  <a:srgbClr val="002060"/>
                </a:solidFill>
              </a:rPr>
              <a:t>);</a:t>
            </a:r>
            <a:r>
              <a:rPr lang="es-ES" altLang="es-ES" sz="1400" b="1" dirty="0">
                <a:solidFill>
                  <a:srgbClr val="002060"/>
                </a:solidFill>
              </a:rPr>
              <a:t> </a:t>
            </a:r>
            <a:r>
              <a:rPr lang="es-ES" altLang="es-ES" sz="1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tanga…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F72E11D-1735-964E-9C86-0456403C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2081213"/>
            <a:ext cx="3071812" cy="3238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400" b="1" i="1" dirty="0">
                <a:solidFill>
                  <a:srgbClr val="990000"/>
                </a:solidFill>
              </a:rPr>
              <a:t>arepa</a:t>
            </a:r>
            <a:r>
              <a:rPr lang="es-ES" altLang="es-ES" sz="1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, butaca, </a:t>
            </a:r>
            <a:r>
              <a:rPr lang="es-ES" altLang="es-ES" sz="1400" b="1" i="1" dirty="0">
                <a:solidFill>
                  <a:srgbClr val="990000"/>
                </a:solidFill>
              </a:rPr>
              <a:t>mico </a:t>
            </a:r>
            <a:r>
              <a:rPr lang="es-ES" altLang="es-ES" sz="1400" b="1" dirty="0">
                <a:solidFill>
                  <a:srgbClr val="002060"/>
                </a:solidFill>
              </a:rPr>
              <a:t>(mono)…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152BB937-6D65-C749-8F12-7198D1C1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138488"/>
            <a:ext cx="4533900" cy="3365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400" b="1" i="1" dirty="0">
                <a:solidFill>
                  <a:srgbClr val="990000"/>
                </a:solidFill>
              </a:rPr>
              <a:t>guaraní</a:t>
            </a:r>
            <a:r>
              <a:rPr lang="es-ES" altLang="es-ES" sz="1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; jacarandá 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(árbol); </a:t>
            </a:r>
            <a:r>
              <a:rPr lang="es-ES" altLang="es-ES" sz="1400" b="1" i="1" dirty="0">
                <a:solidFill>
                  <a:srgbClr val="990000"/>
                </a:solidFill>
              </a:rPr>
              <a:t>maraca; ñandú</a:t>
            </a:r>
            <a:r>
              <a:rPr lang="es-ES" altLang="es-ES" sz="1400" b="1" dirty="0">
                <a:solidFill>
                  <a:srgbClr val="002060"/>
                </a:solidFill>
              </a:rPr>
              <a:t> (ave)...</a:t>
            </a:r>
          </a:p>
        </p:txBody>
      </p:sp>
    </p:spTree>
    <p:extLst>
      <p:ext uri="{BB962C8B-B14F-4D97-AF65-F5344CB8AC3E}">
        <p14:creationId xmlns:p14="http://schemas.microsoft.com/office/powerpoint/2010/main" val="34842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12" descr="Kindle 3G">
            <a:extLst>
              <a:ext uri="{FF2B5EF4-FFF2-40B4-BE49-F238E27FC236}">
                <a16:creationId xmlns:a16="http://schemas.microsoft.com/office/drawing/2014/main" id="{83E55ACD-B003-7642-99AC-5A40F04E6C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97888E5-EEFE-DB47-A4A3-1B9B5300EE81}"/>
              </a:ext>
            </a:extLst>
          </p:cNvPr>
          <p:cNvGrpSpPr/>
          <p:nvPr/>
        </p:nvGrpSpPr>
        <p:grpSpPr>
          <a:xfrm>
            <a:off x="17186" y="-19806"/>
            <a:ext cx="3417155" cy="4923643"/>
            <a:chOff x="1206348" y="7937"/>
            <a:chExt cx="3417155" cy="492364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A5CC5BFE-03D6-E945-9468-C0927843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348" y="7937"/>
              <a:ext cx="3417155" cy="4923643"/>
            </a:xfrm>
            <a:prstGeom prst="rect">
              <a:avLst/>
            </a:prstGeom>
          </p:spPr>
        </p:pic>
        <p:sp>
          <p:nvSpPr>
            <p:cNvPr id="17" name="16 Redondear rectángulo de esquina del mismo lado">
              <a:extLst>
                <a:ext uri="{FF2B5EF4-FFF2-40B4-BE49-F238E27FC236}">
                  <a16:creationId xmlns:a16="http://schemas.microsoft.com/office/drawing/2014/main" id="{4A66DE03-FC50-AF43-B2AC-6D8D8DFF24C2}"/>
                </a:ext>
              </a:extLst>
            </p:cNvPr>
            <p:cNvSpPr/>
            <p:nvPr/>
          </p:nvSpPr>
          <p:spPr>
            <a:xfrm>
              <a:off x="1835150" y="709613"/>
              <a:ext cx="1584325" cy="288925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17 Redondear rectángulo de esquina del mismo lado">
              <a:extLst>
                <a:ext uri="{FF2B5EF4-FFF2-40B4-BE49-F238E27FC236}">
                  <a16:creationId xmlns:a16="http://schemas.microsoft.com/office/drawing/2014/main" id="{0EB7013A-955E-0046-BA5E-53AD486FEB1E}"/>
                </a:ext>
              </a:extLst>
            </p:cNvPr>
            <p:cNvSpPr/>
            <p:nvPr/>
          </p:nvSpPr>
          <p:spPr>
            <a:xfrm>
              <a:off x="1917699" y="1636713"/>
              <a:ext cx="1584325" cy="663575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9" name="18 Redondear rectángulo de esquina del mismo lado">
              <a:extLst>
                <a:ext uri="{FF2B5EF4-FFF2-40B4-BE49-F238E27FC236}">
                  <a16:creationId xmlns:a16="http://schemas.microsoft.com/office/drawing/2014/main" id="{EE93B2C0-631E-E640-9920-A23CA4B7AF90}"/>
                </a:ext>
              </a:extLst>
            </p:cNvPr>
            <p:cNvSpPr/>
            <p:nvPr/>
          </p:nvSpPr>
          <p:spPr>
            <a:xfrm>
              <a:off x="1946275" y="2924175"/>
              <a:ext cx="1584325" cy="288925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0" name="19 Redondear rectángulo de esquina del mismo lado">
              <a:extLst>
                <a:ext uri="{FF2B5EF4-FFF2-40B4-BE49-F238E27FC236}">
                  <a16:creationId xmlns:a16="http://schemas.microsoft.com/office/drawing/2014/main" id="{5005B9C2-C336-3041-B2FC-C6509D7F3608}"/>
                </a:ext>
              </a:extLst>
            </p:cNvPr>
            <p:cNvSpPr/>
            <p:nvPr/>
          </p:nvSpPr>
          <p:spPr>
            <a:xfrm>
              <a:off x="1946275" y="3227388"/>
              <a:ext cx="1584325" cy="288925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1" name="20 Redondear rectángulo de esquina del mismo lado">
              <a:extLst>
                <a:ext uri="{FF2B5EF4-FFF2-40B4-BE49-F238E27FC236}">
                  <a16:creationId xmlns:a16="http://schemas.microsoft.com/office/drawing/2014/main" id="{4F5E068F-5A17-214B-B50D-2B4693EEF665}"/>
                </a:ext>
              </a:extLst>
            </p:cNvPr>
            <p:cNvSpPr/>
            <p:nvPr/>
          </p:nvSpPr>
          <p:spPr>
            <a:xfrm>
              <a:off x="1917700" y="4140200"/>
              <a:ext cx="1584325" cy="288925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E6E8930-1740-4AB1-9324-C5EEF04E562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5883063-8C24-4EFF-9D85-E71BABCEC75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4" name="Picture 5" descr="universitas">
              <a:extLst>
                <a:ext uri="{FF2B5EF4-FFF2-40B4-BE49-F238E27FC236}">
                  <a16:creationId xmlns:a16="http://schemas.microsoft.com/office/drawing/2014/main" id="{52B2F627-04B9-4ABB-9806-9FBBA130D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6FF46E5-0A91-49A6-8D7A-B6FB2A31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CE293F5E-C813-CC4F-9232-B49A7DAE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705" y="160338"/>
            <a:ext cx="3554120" cy="5445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gofio</a:t>
            </a:r>
            <a:r>
              <a:rPr lang="es-ES" altLang="es-ES" sz="3200" b="1" dirty="0">
                <a:solidFill>
                  <a:srgbClr val="99000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(‘harina…’)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C687A5E-C6FF-7A40-A7A4-9E1E5385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4" y="4923416"/>
            <a:ext cx="8808543" cy="184172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800" b="1" i="1" dirty="0">
                <a:solidFill>
                  <a:srgbClr val="990000"/>
                </a:solidFill>
              </a:rPr>
              <a:t>caviar</a:t>
            </a:r>
            <a:r>
              <a:rPr lang="es-ES" altLang="es-ES" sz="2800" b="1" dirty="0">
                <a:solidFill>
                  <a:srgbClr val="002060"/>
                </a:solidFill>
              </a:rPr>
              <a:t> (del </a:t>
            </a:r>
            <a:r>
              <a:rPr lang="es-ES" altLang="es-ES" sz="2800" b="1" dirty="0" err="1">
                <a:solidFill>
                  <a:srgbClr val="002060"/>
                </a:solidFill>
              </a:rPr>
              <a:t>it</a:t>
            </a:r>
            <a:r>
              <a:rPr lang="es-ES" altLang="es-ES" sz="2800" b="1" dirty="0">
                <a:solidFill>
                  <a:srgbClr val="002060"/>
                </a:solidFill>
              </a:rPr>
              <a:t>. </a:t>
            </a:r>
            <a:r>
              <a:rPr lang="es-ES" altLang="es-ES" sz="2800" b="1" dirty="0" err="1">
                <a:solidFill>
                  <a:srgbClr val="002060"/>
                </a:solidFill>
              </a:rPr>
              <a:t>ant</a:t>
            </a:r>
            <a:r>
              <a:rPr lang="es-ES" altLang="es-ES" sz="2800" b="1" dirty="0">
                <a:solidFill>
                  <a:srgbClr val="002060"/>
                </a:solidFill>
              </a:rPr>
              <a:t>.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caviaro</a:t>
            </a:r>
            <a:r>
              <a:rPr lang="es-ES" altLang="es-ES" sz="2800" b="1" dirty="0">
                <a:solidFill>
                  <a:srgbClr val="002060"/>
                </a:solidFill>
              </a:rPr>
              <a:t>, y este del turco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havyar</a:t>
            </a:r>
            <a:r>
              <a:rPr lang="es-ES" altLang="es-ES" sz="2800" b="1" dirty="0">
                <a:solidFill>
                  <a:srgbClr val="002060"/>
                </a:solidFill>
              </a:rPr>
              <a:t>); </a:t>
            </a:r>
            <a:r>
              <a:rPr lang="es-ES" altLang="es-ES" sz="2800" b="1" i="1" dirty="0">
                <a:solidFill>
                  <a:srgbClr val="990000"/>
                </a:solidFill>
              </a:rPr>
              <a:t>latón</a:t>
            </a:r>
            <a:r>
              <a:rPr lang="es-ES" altLang="es-ES" sz="2800" b="1" dirty="0">
                <a:solidFill>
                  <a:srgbClr val="002060"/>
                </a:solidFill>
              </a:rPr>
              <a:t> (del </a:t>
            </a:r>
            <a:r>
              <a:rPr lang="es-ES" altLang="es-ES" sz="2800" b="1" dirty="0" err="1">
                <a:solidFill>
                  <a:srgbClr val="002060"/>
                </a:solidFill>
              </a:rPr>
              <a:t>ár</a:t>
            </a:r>
            <a:r>
              <a:rPr lang="es-ES" altLang="es-ES" sz="2800" b="1" dirty="0">
                <a:solidFill>
                  <a:srgbClr val="002060"/>
                </a:solidFill>
              </a:rPr>
              <a:t>.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lāṭūn</a:t>
            </a:r>
            <a:r>
              <a:rPr lang="es-ES" altLang="es-ES" sz="2800" b="1" dirty="0">
                <a:solidFill>
                  <a:srgbClr val="002060"/>
                </a:solidFill>
              </a:rPr>
              <a:t>, y este del turco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altln</a:t>
            </a:r>
            <a:r>
              <a:rPr lang="es-ES" altLang="es-ES" sz="2800" b="1" dirty="0">
                <a:solidFill>
                  <a:srgbClr val="002060"/>
                </a:solidFill>
              </a:rPr>
              <a:t>, ‘oro’); </a:t>
            </a:r>
            <a:r>
              <a:rPr lang="es-ES" altLang="es-ES" sz="2800" b="1" i="1" dirty="0">
                <a:solidFill>
                  <a:srgbClr val="990000"/>
                </a:solidFill>
              </a:rPr>
              <a:t>yogur</a:t>
            </a:r>
            <a:r>
              <a:rPr lang="es-ES" altLang="es-ES" sz="2800" b="1" dirty="0">
                <a:solidFill>
                  <a:srgbClr val="002060"/>
                </a:solidFill>
              </a:rPr>
              <a:t> (del </a:t>
            </a:r>
            <a:r>
              <a:rPr lang="es-ES" altLang="es-ES" sz="2800" b="1" dirty="0" err="1">
                <a:solidFill>
                  <a:srgbClr val="002060"/>
                </a:solidFill>
              </a:rPr>
              <a:t>fr.</a:t>
            </a:r>
            <a:r>
              <a:rPr lang="es-ES" altLang="es-ES" sz="2800" b="1" dirty="0">
                <a:solidFill>
                  <a:srgbClr val="002060"/>
                </a:solidFill>
              </a:rPr>
              <a:t>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yogourt</a:t>
            </a:r>
            <a:r>
              <a:rPr lang="es-ES" altLang="es-ES" sz="2800" b="1" dirty="0">
                <a:solidFill>
                  <a:srgbClr val="002060"/>
                </a:solidFill>
              </a:rPr>
              <a:t>, y este del turco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yoğurt</a:t>
            </a:r>
            <a:r>
              <a:rPr lang="es-ES" altLang="es-ES" sz="2800" b="1" dirty="0">
                <a:solidFill>
                  <a:srgbClr val="002060"/>
                </a:solidFill>
              </a:rPr>
              <a:t>); </a:t>
            </a:r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zapato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(del turco </a:t>
            </a:r>
            <a:r>
              <a:rPr lang="es-ES" altLang="es-ES" sz="28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zabata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). </a:t>
            </a:r>
          </a:p>
        </p:txBody>
      </p:sp>
      <p:sp>
        <p:nvSpPr>
          <p:cNvPr id="26" name="14 Marcador de número de diapositiva">
            <a:extLst>
              <a:ext uri="{FF2B5EF4-FFF2-40B4-BE49-F238E27FC236}">
                <a16:creationId xmlns:a16="http://schemas.microsoft.com/office/drawing/2014/main" id="{AD15E85C-EC75-9E46-8921-BBC6AB0E05F0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1ABBD68F-A312-7D4B-82D4-F4FEBE0C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929" y="876269"/>
            <a:ext cx="5222779" cy="62206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adán, </a:t>
            </a:r>
            <a:r>
              <a:rPr lang="es-ES" altLang="es-ES" sz="3200" b="1" i="1" dirty="0">
                <a:solidFill>
                  <a:srgbClr val="990000"/>
                </a:solidFill>
              </a:rPr>
              <a:t>edén, wau,  yod… </a:t>
            </a:r>
            <a:endParaRPr lang="es-ES" altLang="es-ES" sz="3200" b="1" i="1" dirty="0">
              <a:solidFill>
                <a:srgbClr val="002060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75FC226-71A3-4648-BBF6-E81FAA68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784" y="3589461"/>
            <a:ext cx="6289054" cy="130850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coche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(del húngaro </a:t>
            </a:r>
            <a:r>
              <a:rPr lang="es-ES" altLang="es-ES" sz="24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kocsi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, ‘carruaje’), </a:t>
            </a:r>
            <a:r>
              <a:rPr lang="es-ES" altLang="es-ES" sz="2400" b="1" i="1" dirty="0">
                <a:solidFill>
                  <a:srgbClr val="990000"/>
                </a:solidFill>
              </a:rPr>
              <a:t>sable</a:t>
            </a:r>
            <a:r>
              <a:rPr lang="es-ES" altLang="es-ES" sz="2400" b="1" dirty="0">
                <a:solidFill>
                  <a:srgbClr val="002060"/>
                </a:solidFill>
              </a:rPr>
              <a:t> (del </a:t>
            </a:r>
            <a:r>
              <a:rPr lang="es-ES" altLang="es-ES" sz="2400" b="1" dirty="0" err="1">
                <a:solidFill>
                  <a:srgbClr val="002060"/>
                </a:solidFill>
              </a:rPr>
              <a:t>fr.</a:t>
            </a:r>
            <a:r>
              <a:rPr lang="es-ES" altLang="es-ES" sz="2400" b="1" dirty="0">
                <a:solidFill>
                  <a:srgbClr val="002060"/>
                </a:solidFill>
              </a:rPr>
              <a:t> </a:t>
            </a:r>
            <a:r>
              <a:rPr lang="es-ES" altLang="es-ES" sz="2400" b="1" i="1" dirty="0" err="1">
                <a:solidFill>
                  <a:srgbClr val="002060"/>
                </a:solidFill>
              </a:rPr>
              <a:t>sabre</a:t>
            </a:r>
            <a:r>
              <a:rPr lang="es-ES" altLang="es-ES" sz="2400" b="1" dirty="0">
                <a:solidFill>
                  <a:srgbClr val="002060"/>
                </a:solidFill>
              </a:rPr>
              <a:t>, este del al. </a:t>
            </a:r>
            <a:r>
              <a:rPr lang="es-ES" altLang="es-ES" sz="2400" b="1" dirty="0" err="1">
                <a:solidFill>
                  <a:srgbClr val="002060"/>
                </a:solidFill>
              </a:rPr>
              <a:t>ant</a:t>
            </a:r>
            <a:r>
              <a:rPr lang="es-ES" altLang="es-ES" sz="2400" b="1" dirty="0">
                <a:solidFill>
                  <a:srgbClr val="002060"/>
                </a:solidFill>
              </a:rPr>
              <a:t>. </a:t>
            </a:r>
            <a:r>
              <a:rPr lang="es-ES" altLang="es-ES" sz="2400" b="1" i="1" dirty="0" err="1">
                <a:solidFill>
                  <a:srgbClr val="002060"/>
                </a:solidFill>
              </a:rPr>
              <a:t>sabel</a:t>
            </a:r>
            <a:r>
              <a:rPr lang="es-ES" altLang="es-ES" sz="2400" b="1" dirty="0">
                <a:solidFill>
                  <a:srgbClr val="002060"/>
                </a:solidFill>
              </a:rPr>
              <a:t>, y este del húngaro </a:t>
            </a:r>
            <a:r>
              <a:rPr lang="es-ES" altLang="es-ES" sz="2400" b="1" i="1" dirty="0" err="1">
                <a:solidFill>
                  <a:srgbClr val="002060"/>
                </a:solidFill>
              </a:rPr>
              <a:t>szablya</a:t>
            </a:r>
            <a:r>
              <a:rPr lang="es-ES" altLang="es-ES" sz="2400" b="1" i="1" dirty="0">
                <a:solidFill>
                  <a:srgbClr val="002060"/>
                </a:solidFill>
              </a:rPr>
              <a:t>)…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0FD53C5-8A97-A041-9896-F1772CB9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438" y="1603389"/>
            <a:ext cx="6671828" cy="110718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800" b="1" i="1" dirty="0">
                <a:solidFill>
                  <a:srgbClr val="990000"/>
                </a:solidFill>
              </a:rPr>
              <a:t>aleluya</a:t>
            </a:r>
            <a:r>
              <a:rPr lang="es-ES" altLang="es-ES" sz="2800" b="1" dirty="0">
                <a:solidFill>
                  <a:srgbClr val="002060"/>
                </a:solidFill>
              </a:rPr>
              <a:t> (lat.); </a:t>
            </a:r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amén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(lat. &lt; gr.); </a:t>
            </a:r>
            <a:r>
              <a:rPr lang="es-ES" altLang="es-ES" sz="2800" b="1" i="1" dirty="0">
                <a:solidFill>
                  <a:srgbClr val="990000"/>
                </a:solidFill>
              </a:rPr>
              <a:t>maná</a:t>
            </a:r>
            <a:r>
              <a:rPr lang="es-ES" altLang="es-ES" sz="2800" b="1" dirty="0">
                <a:solidFill>
                  <a:srgbClr val="002060"/>
                </a:solidFill>
              </a:rPr>
              <a:t> (lat. &lt; gr.); </a:t>
            </a:r>
            <a:r>
              <a:rPr lang="es-ES" altLang="es-ES" sz="2800" b="1" i="1" dirty="0">
                <a:solidFill>
                  <a:srgbClr val="990000"/>
                </a:solidFill>
              </a:rPr>
              <a:t>satán</a:t>
            </a:r>
            <a:r>
              <a:rPr lang="es-ES" altLang="es-ES" sz="2800" b="1" dirty="0">
                <a:solidFill>
                  <a:srgbClr val="002060"/>
                </a:solidFill>
              </a:rPr>
              <a:t> (lat.); </a:t>
            </a:r>
            <a:r>
              <a:rPr lang="es-ES" altLang="es-ES" sz="2800" b="1" i="1" dirty="0">
                <a:solidFill>
                  <a:srgbClr val="990000"/>
                </a:solidFill>
              </a:rPr>
              <a:t>sidra</a:t>
            </a:r>
            <a:r>
              <a:rPr lang="es-ES" altLang="es-ES" sz="2800" b="1" dirty="0">
                <a:solidFill>
                  <a:srgbClr val="002060"/>
                </a:solidFill>
              </a:rPr>
              <a:t> (lat.)…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2AA819A-857F-CA48-A964-994CC69A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421" y="2856559"/>
            <a:ext cx="3084426" cy="65213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sauna</a:t>
            </a:r>
            <a:r>
              <a:rPr lang="es-ES" altLang="es-ES" sz="2800" b="1" i="1" dirty="0">
                <a:solidFill>
                  <a:srgbClr val="990000"/>
                </a:solidFill>
              </a:rPr>
              <a:t>, tundra…</a:t>
            </a:r>
          </a:p>
        </p:txBody>
      </p:sp>
    </p:spTree>
    <p:extLst>
      <p:ext uri="{BB962C8B-B14F-4D97-AF65-F5344CB8AC3E}">
        <p14:creationId xmlns:p14="http://schemas.microsoft.com/office/powerpoint/2010/main" val="2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2" descr="Kindle 3G">
            <a:extLst>
              <a:ext uri="{FF2B5EF4-FFF2-40B4-BE49-F238E27FC236}">
                <a16:creationId xmlns:a16="http://schemas.microsoft.com/office/drawing/2014/main" id="{0733AFFB-704D-8648-95EF-BF8F1C8D7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335E4C3-820A-A04B-A866-3AD2380C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3564704"/>
            <a:ext cx="4726979" cy="126653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>
                <a:solidFill>
                  <a:schemeClr val="accent4"/>
                </a:solidFill>
                <a:highlight>
                  <a:srgbClr val="FFFF00"/>
                </a:highlight>
              </a:rPr>
              <a:t>hawaiano</a:t>
            </a:r>
          </a:p>
          <a:p>
            <a:pPr algn="just"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ukelele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(‘pulga saltadora’)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BE829BE2-EFE6-1647-984A-F4B96F63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9554"/>
            <a:ext cx="3785305" cy="101731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solidFill>
                  <a:schemeClr val="accent4"/>
                </a:solidFill>
                <a:highlight>
                  <a:srgbClr val="FFFF00"/>
                </a:highlight>
              </a:rPr>
              <a:t>maorí</a:t>
            </a:r>
          </a:p>
          <a:p>
            <a:pPr algn="just" eaLnBrk="1" hangingPunct="1">
              <a:defRPr/>
            </a:pPr>
            <a:r>
              <a:rPr 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kiwi</a:t>
            </a:r>
            <a:r>
              <a:rPr 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(ave; arbusto, fruta)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013599D0-2231-6641-A4A7-5FA69A39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136" y="3813926"/>
            <a:ext cx="3550889" cy="1275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3600" b="1" i="1" dirty="0">
                <a:solidFill>
                  <a:schemeClr val="accent4"/>
                </a:solidFill>
                <a:highlight>
                  <a:srgbClr val="FFFF00"/>
                </a:highlight>
              </a:rPr>
              <a:t>polinesio</a:t>
            </a:r>
          </a:p>
          <a:p>
            <a:pPr algn="just" eaLnBrk="1" hangingPunct="1">
              <a:defRPr/>
            </a:pPr>
            <a:r>
              <a:rPr lang="es-ES" sz="3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tabú</a:t>
            </a:r>
            <a:endParaRPr lang="es-ES" sz="3600" b="1" dirty="0">
              <a:solidFill>
                <a:srgbClr val="990000"/>
              </a:solidFill>
              <a:highlight>
                <a:srgbClr val="FFFF00"/>
              </a:highlight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960964AE-0C68-5D44-B406-04C38B53F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736" y="5346912"/>
            <a:ext cx="5079354" cy="110395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>
                <a:solidFill>
                  <a:schemeClr val="accent4"/>
                </a:solidFill>
              </a:rPr>
              <a:t>tagalo (Filipinas)</a:t>
            </a:r>
          </a:p>
          <a:p>
            <a:pPr algn="just"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abacá</a:t>
            </a:r>
            <a:r>
              <a:rPr lang="es-ES" sz="2800" b="1" dirty="0">
                <a:solidFill>
                  <a:srgbClr val="002060"/>
                </a:solidFill>
              </a:rPr>
              <a:t> (planta); </a:t>
            </a:r>
            <a:r>
              <a:rPr lang="es-ES" sz="2800" b="1" i="1" dirty="0">
                <a:solidFill>
                  <a:srgbClr val="990000"/>
                </a:solidFill>
              </a:rPr>
              <a:t>nipis</a:t>
            </a:r>
            <a:r>
              <a:rPr lang="es-ES" sz="2800" b="1" dirty="0">
                <a:solidFill>
                  <a:srgbClr val="002060"/>
                </a:solidFill>
              </a:rPr>
              <a:t> (tela)…</a:t>
            </a:r>
          </a:p>
        </p:txBody>
      </p:sp>
      <p:sp>
        <p:nvSpPr>
          <p:cNvPr id="22539" name="AutoShape 12" descr="Kindle 3G">
            <a:extLst>
              <a:ext uri="{FF2B5EF4-FFF2-40B4-BE49-F238E27FC236}">
                <a16:creationId xmlns:a16="http://schemas.microsoft.com/office/drawing/2014/main" id="{FB2BB641-A2DD-924C-9AD7-62E096BA27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329A22-82B2-DB47-949A-82B16AE9864D}"/>
              </a:ext>
            </a:extLst>
          </p:cNvPr>
          <p:cNvGrpSpPr/>
          <p:nvPr/>
        </p:nvGrpSpPr>
        <p:grpSpPr>
          <a:xfrm>
            <a:off x="0" y="113667"/>
            <a:ext cx="3832111" cy="3242555"/>
            <a:chOff x="1116012" y="1801372"/>
            <a:chExt cx="3832111" cy="3242555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C07DC880-878C-5D4A-A1CE-C05473332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12" y="1801372"/>
              <a:ext cx="3832111" cy="3242555"/>
            </a:xfrm>
            <a:prstGeom prst="rect">
              <a:avLst/>
            </a:prstGeom>
          </p:spPr>
        </p:pic>
        <p:pic>
          <p:nvPicPr>
            <p:cNvPr id="24593" name="Picture 23">
              <a:extLst>
                <a:ext uri="{FF2B5EF4-FFF2-40B4-BE49-F238E27FC236}">
                  <a16:creationId xmlns:a16="http://schemas.microsoft.com/office/drawing/2014/main" id="{75043EF1-BD9D-E647-8D31-42CD8BB4F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825" y="2255838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4" name="Picture 23">
              <a:extLst>
                <a:ext uri="{FF2B5EF4-FFF2-40B4-BE49-F238E27FC236}">
                  <a16:creationId xmlns:a16="http://schemas.microsoft.com/office/drawing/2014/main" id="{0CD4A555-A0D7-EB4E-BA15-C7DA82C0F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2641600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5" name="Picture 23">
              <a:extLst>
                <a:ext uri="{FF2B5EF4-FFF2-40B4-BE49-F238E27FC236}">
                  <a16:creationId xmlns:a16="http://schemas.microsoft.com/office/drawing/2014/main" id="{8F7F15C3-F19F-5F40-B50B-19621746F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825" y="2894013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6" name="Picture 23">
              <a:extLst>
                <a:ext uri="{FF2B5EF4-FFF2-40B4-BE49-F238E27FC236}">
                  <a16:creationId xmlns:a16="http://schemas.microsoft.com/office/drawing/2014/main" id="{A73F5FA6-B5FF-264C-8702-314737D3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363" y="3155950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7" name="Picture 23">
              <a:extLst>
                <a:ext uri="{FF2B5EF4-FFF2-40B4-BE49-F238E27FC236}">
                  <a16:creationId xmlns:a16="http://schemas.microsoft.com/office/drawing/2014/main" id="{D817933D-F78E-074D-B50B-B189D6961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3357563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98" name="Picture 23">
              <a:extLst>
                <a:ext uri="{FF2B5EF4-FFF2-40B4-BE49-F238E27FC236}">
                  <a16:creationId xmlns:a16="http://schemas.microsoft.com/office/drawing/2014/main" id="{8AE8FCBF-B989-E347-96D3-E457DD8C4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225" y="4365625"/>
              <a:ext cx="12382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07A5B61-9D4F-4FC8-B2DB-3358C14F5298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45D8CA1-B47A-497D-9EEF-521016E53AE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6" name="Picture 5" descr="universitas">
              <a:extLst>
                <a:ext uri="{FF2B5EF4-FFF2-40B4-BE49-F238E27FC236}">
                  <a16:creationId xmlns:a16="http://schemas.microsoft.com/office/drawing/2014/main" id="{167E361F-22BE-4ADA-982E-AC301A344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B984CAC-B2D2-42AC-96DB-A17D5B79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C8A98931-CB8F-F746-BC90-B2E5BCA2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53" y="5002205"/>
            <a:ext cx="3694113" cy="167938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>
                <a:solidFill>
                  <a:schemeClr val="accent4"/>
                </a:solidFill>
              </a:rPr>
              <a:t>malabar</a:t>
            </a:r>
          </a:p>
          <a:p>
            <a:pPr algn="ctr"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betel</a:t>
            </a:r>
            <a:r>
              <a:rPr lang="es-ES" sz="2800" b="1" dirty="0">
                <a:solidFill>
                  <a:srgbClr val="002060"/>
                </a:solidFill>
              </a:rPr>
              <a:t> (planta)</a:t>
            </a:r>
          </a:p>
          <a:p>
            <a:pPr algn="ctr" eaLnBrk="1" hangingPunct="1">
              <a:defRPr/>
            </a:pP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juegos </a:t>
            </a:r>
            <a:r>
              <a:rPr 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malabares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B2D06267-735A-B348-B9A1-FFA39E43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456" y="7270"/>
            <a:ext cx="5870849" cy="218085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i="1" dirty="0">
                <a:solidFill>
                  <a:schemeClr val="accent4"/>
                </a:solidFill>
              </a:rPr>
              <a:t>malayo</a:t>
            </a: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cacatúa</a:t>
            </a:r>
            <a:r>
              <a:rPr lang="es-ES" sz="2800" b="1" i="1" dirty="0">
                <a:solidFill>
                  <a:srgbClr val="002060"/>
                </a:solidFill>
              </a:rPr>
              <a:t> </a:t>
            </a:r>
            <a:r>
              <a:rPr lang="es-ES" sz="2800" b="1" dirty="0">
                <a:solidFill>
                  <a:srgbClr val="002060"/>
                </a:solidFill>
              </a:rPr>
              <a:t>(ave); </a:t>
            </a:r>
            <a:r>
              <a:rPr lang="es-ES" sz="2800" b="1" i="1" dirty="0">
                <a:solidFill>
                  <a:srgbClr val="990000"/>
                </a:solidFill>
              </a:rPr>
              <a:t>gong</a:t>
            </a:r>
            <a:r>
              <a:rPr lang="es-ES" sz="2800" b="1" i="1" dirty="0">
                <a:solidFill>
                  <a:srgbClr val="002060"/>
                </a:solidFill>
              </a:rPr>
              <a:t>; </a:t>
            </a: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lancha</a:t>
            </a:r>
            <a:r>
              <a:rPr lang="es-ES" sz="2800" b="1" i="1" baseline="30000" dirty="0">
                <a:solidFill>
                  <a:srgbClr val="990000"/>
                </a:solidFill>
              </a:rPr>
              <a:t>2</a:t>
            </a:r>
            <a:r>
              <a:rPr lang="es-ES" sz="2800" b="1" dirty="0">
                <a:solidFill>
                  <a:srgbClr val="002060"/>
                </a:solidFill>
              </a:rPr>
              <a:t> (bote &gt; </a:t>
            </a:r>
            <a:r>
              <a:rPr lang="es-ES" sz="2800" b="1" dirty="0" err="1">
                <a:solidFill>
                  <a:srgbClr val="002060"/>
                </a:solidFill>
              </a:rPr>
              <a:t>port</a:t>
            </a:r>
            <a:r>
              <a:rPr lang="es-ES" sz="2800" b="1" dirty="0">
                <a:solidFill>
                  <a:srgbClr val="002060"/>
                </a:solidFill>
              </a:rPr>
              <a:t>.);</a:t>
            </a: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orangután</a:t>
            </a:r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(‘hombre’, ‘bosque’)…</a:t>
            </a:r>
          </a:p>
        </p:txBody>
      </p:sp>
      <p:sp>
        <p:nvSpPr>
          <p:cNvPr id="25" name="14 Marcador de número de diapositiva">
            <a:extLst>
              <a:ext uri="{FF2B5EF4-FFF2-40B4-BE49-F238E27FC236}">
                <a16:creationId xmlns:a16="http://schemas.microsoft.com/office/drawing/2014/main" id="{5F03663A-E8E2-7145-A43F-6E15E7E4697E}"/>
              </a:ext>
            </a:extLst>
          </p:cNvPr>
          <p:cNvSpPr txBox="1">
            <a:spLocks/>
          </p:cNvSpPr>
          <p:nvPr/>
        </p:nvSpPr>
        <p:spPr bwMode="auto">
          <a:xfrm>
            <a:off x="-1802365" y="2777932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14 Marcador de número de diapositiva">
            <a:extLst>
              <a:ext uri="{FF2B5EF4-FFF2-40B4-BE49-F238E27FC236}">
                <a16:creationId xmlns:a16="http://schemas.microsoft.com/office/drawing/2014/main" id="{9681442B-C856-4F2F-8424-ED56FD882548}"/>
              </a:ext>
            </a:extLst>
          </p:cNvPr>
          <p:cNvSpPr txBox="1">
            <a:spLocks/>
          </p:cNvSpPr>
          <p:nvPr/>
        </p:nvSpPr>
        <p:spPr bwMode="auto">
          <a:xfrm>
            <a:off x="8357305" y="193675"/>
            <a:ext cx="62953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5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062F428-529B-1F41-B2B0-04D8ECDD9E13}"/>
              </a:ext>
            </a:extLst>
          </p:cNvPr>
          <p:cNvGrpSpPr/>
          <p:nvPr/>
        </p:nvGrpSpPr>
        <p:grpSpPr>
          <a:xfrm>
            <a:off x="44351" y="51191"/>
            <a:ext cx="3995936" cy="3418063"/>
            <a:chOff x="44351" y="51191"/>
            <a:chExt cx="3995936" cy="341806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F87B211B-FDE9-CD48-B8B9-FF37CFD9A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1" y="51191"/>
              <a:ext cx="3995936" cy="3418063"/>
            </a:xfrm>
            <a:prstGeom prst="rect">
              <a:avLst/>
            </a:prstGeom>
          </p:spPr>
        </p:pic>
        <p:sp>
          <p:nvSpPr>
            <p:cNvPr id="19" name="18 Redondear rectángulo de esquina del mismo lado">
              <a:extLst>
                <a:ext uri="{FF2B5EF4-FFF2-40B4-BE49-F238E27FC236}">
                  <a16:creationId xmlns:a16="http://schemas.microsoft.com/office/drawing/2014/main" id="{8F9AD29C-4D27-E94E-9DFB-9A95E3419C2B}"/>
                </a:ext>
              </a:extLst>
            </p:cNvPr>
            <p:cNvSpPr/>
            <p:nvPr/>
          </p:nvSpPr>
          <p:spPr>
            <a:xfrm>
              <a:off x="549317" y="981302"/>
              <a:ext cx="1624257" cy="217721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200"/>
            </a:p>
          </p:txBody>
        </p:sp>
        <p:sp>
          <p:nvSpPr>
            <p:cNvPr id="24" name="18 Redondear rectángulo de esquina del mismo lado">
              <a:extLst>
                <a:ext uri="{FF2B5EF4-FFF2-40B4-BE49-F238E27FC236}">
                  <a16:creationId xmlns:a16="http://schemas.microsoft.com/office/drawing/2014/main" id="{6E5C3484-9B5D-224F-B8BF-AD2F9C3CE63C}"/>
                </a:ext>
              </a:extLst>
            </p:cNvPr>
            <p:cNvSpPr/>
            <p:nvPr/>
          </p:nvSpPr>
          <p:spPr>
            <a:xfrm>
              <a:off x="839338" y="1633019"/>
              <a:ext cx="1584325" cy="287338"/>
            </a:xfrm>
            <a:prstGeom prst="round2SameRect">
              <a:avLst/>
            </a:prstGeom>
            <a:solidFill>
              <a:srgbClr val="99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200"/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6DF0ADB6-02B5-3A40-9CB2-5BBDB6969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964" y="402635"/>
            <a:ext cx="4879219" cy="68738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cola</a:t>
            </a:r>
            <a:r>
              <a:rPr lang="es-ES" altLang="es-ES" sz="2800" b="1" i="1" baseline="30000" dirty="0">
                <a:solidFill>
                  <a:srgbClr val="990000"/>
                </a:solidFill>
                <a:highlight>
                  <a:srgbClr val="FFFF00"/>
                </a:highlight>
              </a:rPr>
              <a:t>3</a:t>
            </a:r>
            <a:r>
              <a:rPr lang="es-ES" altLang="es-ES" sz="2800" b="1" baseline="30000" dirty="0">
                <a:solidFill>
                  <a:srgbClr val="99000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2800" b="1" dirty="0">
                <a:solidFill>
                  <a:srgbClr val="99000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(Del mandinga </a:t>
            </a:r>
            <a:r>
              <a:rPr lang="es-ES" altLang="es-ES" sz="28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k'ola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1FCC731-954F-6A42-BC93-1663DC6B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454" y="1220197"/>
            <a:ext cx="5664200" cy="180156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800" b="1" i="1" dirty="0">
                <a:solidFill>
                  <a:srgbClr val="990000"/>
                </a:solidFill>
              </a:rPr>
              <a:t>cachimba</a:t>
            </a:r>
            <a:r>
              <a:rPr lang="es-ES" altLang="es-ES" sz="2800" b="1" dirty="0">
                <a:solidFill>
                  <a:srgbClr val="990000"/>
                </a:solidFill>
              </a:rPr>
              <a:t> </a:t>
            </a:r>
            <a:r>
              <a:rPr lang="es-ES" altLang="es-ES" sz="2800" b="1" dirty="0">
                <a:solidFill>
                  <a:srgbClr val="002060"/>
                </a:solidFill>
              </a:rPr>
              <a:t>(Del </a:t>
            </a:r>
            <a:r>
              <a:rPr lang="es-ES" altLang="es-ES" sz="2800" b="1" dirty="0" err="1">
                <a:solidFill>
                  <a:srgbClr val="002060"/>
                </a:solidFill>
              </a:rPr>
              <a:t>port</a:t>
            </a:r>
            <a:r>
              <a:rPr lang="es-ES" altLang="es-ES" sz="2800" b="1" dirty="0">
                <a:solidFill>
                  <a:srgbClr val="002060"/>
                </a:solidFill>
              </a:rPr>
              <a:t>. </a:t>
            </a:r>
            <a:r>
              <a:rPr lang="es-ES" altLang="es-ES" sz="2800" b="1" i="1" dirty="0">
                <a:solidFill>
                  <a:srgbClr val="002060"/>
                </a:solidFill>
              </a:rPr>
              <a:t>cacimba</a:t>
            </a:r>
            <a:r>
              <a:rPr lang="es-ES" altLang="es-ES" sz="2800" b="1" dirty="0">
                <a:solidFill>
                  <a:srgbClr val="002060"/>
                </a:solidFill>
              </a:rPr>
              <a:t>, y este del bantú </a:t>
            </a:r>
            <a:r>
              <a:rPr lang="es-ES" altLang="es-ES" sz="2800" b="1" i="1" dirty="0" err="1">
                <a:solidFill>
                  <a:srgbClr val="002060"/>
                </a:solidFill>
              </a:rPr>
              <a:t>cazimba</a:t>
            </a:r>
            <a:r>
              <a:rPr lang="es-ES" altLang="es-ES" sz="2800" b="1" dirty="0">
                <a:solidFill>
                  <a:srgbClr val="002060"/>
                </a:solidFill>
              </a:rPr>
              <a:t>);</a:t>
            </a:r>
          </a:p>
          <a:p>
            <a:pPr eaLnBrk="1" hangingPunct="1"/>
            <a:r>
              <a:rPr lang="es-ES" altLang="es-ES" sz="2800" b="1" i="1" dirty="0">
                <a:solidFill>
                  <a:srgbClr val="990000"/>
                </a:solidFill>
              </a:rPr>
              <a:t>quilombo</a:t>
            </a:r>
            <a:r>
              <a:rPr lang="es-ES" altLang="es-ES" sz="2800" b="1" dirty="0">
                <a:solidFill>
                  <a:srgbClr val="990000"/>
                </a:solidFill>
              </a:rPr>
              <a:t> </a:t>
            </a:r>
            <a:r>
              <a:rPr lang="es-ES" altLang="es-ES" sz="2800" b="1" dirty="0">
                <a:solidFill>
                  <a:srgbClr val="002060"/>
                </a:solidFill>
              </a:rPr>
              <a:t>(</a:t>
            </a:r>
            <a:r>
              <a:rPr lang="es-ES" altLang="es-ES" sz="2800" b="1" dirty="0" err="1">
                <a:solidFill>
                  <a:srgbClr val="002060"/>
                </a:solidFill>
              </a:rPr>
              <a:t>Amer</a:t>
            </a:r>
            <a:r>
              <a:rPr lang="es-ES" altLang="es-ES" sz="2800" b="1" dirty="0">
                <a:solidFill>
                  <a:srgbClr val="002060"/>
                </a:solidFill>
              </a:rPr>
              <a:t>. ‘prostíbulo’, ‘barullo’)…</a:t>
            </a:r>
          </a:p>
          <a:p>
            <a:pPr eaLnBrk="1" hangingPunct="1"/>
            <a:endParaRPr lang="es-ES" altLang="es-ES" sz="2800" b="1" dirty="0">
              <a:solidFill>
                <a:srgbClr val="990000"/>
              </a:solidFill>
            </a:endParaRPr>
          </a:p>
        </p:txBody>
      </p: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54A0B04A-6C1C-1649-9C0E-70F6AFC6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429"/>
            <a:ext cx="40846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8D2A689F-5C67-5F47-88C4-5E98EB55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417" y="3240215"/>
            <a:ext cx="4186237" cy="9604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anorak</a:t>
            </a:r>
            <a:r>
              <a:rPr lang="es-ES" alt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 (&lt; francés); </a:t>
            </a:r>
            <a:r>
              <a:rPr lang="es-ES" altLang="es-ES" sz="2800" b="1" i="1" dirty="0">
                <a:solidFill>
                  <a:srgbClr val="990000"/>
                </a:solidFill>
              </a:rPr>
              <a:t>iglú</a:t>
            </a:r>
            <a:r>
              <a:rPr lang="es-ES" altLang="es-ES" sz="2800" b="1" dirty="0">
                <a:solidFill>
                  <a:srgbClr val="002060"/>
                </a:solidFill>
              </a:rPr>
              <a:t>; </a:t>
            </a:r>
            <a:r>
              <a:rPr lang="es-ES" altLang="es-ES" sz="2800" b="1" i="1" dirty="0">
                <a:solidFill>
                  <a:srgbClr val="C00000"/>
                </a:solidFill>
              </a:rPr>
              <a:t>kayak</a:t>
            </a:r>
            <a:r>
              <a:rPr lang="es-ES" altLang="es-ES" sz="2800" b="1" dirty="0">
                <a:solidFill>
                  <a:srgbClr val="002060"/>
                </a:solidFill>
              </a:rPr>
              <a:t> </a:t>
            </a:r>
            <a:r>
              <a:rPr lang="es-ES" altLang="es-ES" sz="2800" b="1" dirty="0"/>
              <a:t>(&lt; inglés)</a:t>
            </a:r>
          </a:p>
          <a:p>
            <a:pPr eaLnBrk="1" hangingPunct="1"/>
            <a:endParaRPr lang="es-ES" altLang="es-ES" sz="2800" b="1" dirty="0">
              <a:solidFill>
                <a:srgbClr val="002060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F9264E4-3A84-463A-92D9-971D1418243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65579F7-AEF3-47AB-979A-1ABCDB35A94C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2" name="Picture 5" descr="universitas">
              <a:extLst>
                <a:ext uri="{FF2B5EF4-FFF2-40B4-BE49-F238E27FC236}">
                  <a16:creationId xmlns:a16="http://schemas.microsoft.com/office/drawing/2014/main" id="{FA929EE3-446C-4A41-83F1-A3E1FC3B7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1236991-12E7-4869-9F97-BC6CE136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DA170BAE-32B5-0348-9F72-66F071DC3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169" y="4402965"/>
            <a:ext cx="6696075" cy="240384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zombi</a:t>
            </a: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. (Voz de Haití, de </a:t>
            </a:r>
            <a:r>
              <a:rPr lang="es-ES" sz="24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or</a:t>
            </a: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. africano </a:t>
            </a:r>
            <a:r>
              <a:rPr lang="es-ES" sz="24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occid</a:t>
            </a: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.).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m. Persona que se supone muerta y que ha sido reanimada por arte de brujería, con el fin de dominar su voluntad. 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adj. Atontado, que se comporta como un autómata.</a:t>
            </a:r>
          </a:p>
        </p:txBody>
      </p:sp>
      <p:sp>
        <p:nvSpPr>
          <p:cNvPr id="16" name="18 Redondear rectángulo de esquina del mismo lado">
            <a:extLst>
              <a:ext uri="{FF2B5EF4-FFF2-40B4-BE49-F238E27FC236}">
                <a16:creationId xmlns:a16="http://schemas.microsoft.com/office/drawing/2014/main" id="{08B6FA57-EF77-404C-A5D4-025C21451DAA}"/>
              </a:ext>
            </a:extLst>
          </p:cNvPr>
          <p:cNvSpPr/>
          <p:nvPr/>
        </p:nvSpPr>
        <p:spPr>
          <a:xfrm>
            <a:off x="714209" y="4805672"/>
            <a:ext cx="1584325" cy="287338"/>
          </a:xfrm>
          <a:prstGeom prst="round2SameRect">
            <a:avLst/>
          </a:prstGeom>
          <a:solidFill>
            <a:srgbClr val="99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200"/>
          </a:p>
        </p:txBody>
      </p:sp>
      <p:sp>
        <p:nvSpPr>
          <p:cNvPr id="17" name="18 Redondear rectángulo de esquina del mismo lado">
            <a:extLst>
              <a:ext uri="{FF2B5EF4-FFF2-40B4-BE49-F238E27FC236}">
                <a16:creationId xmlns:a16="http://schemas.microsoft.com/office/drawing/2014/main" id="{7A3F0E34-FAD4-114F-AA52-814EC9A4DC37}"/>
              </a:ext>
            </a:extLst>
          </p:cNvPr>
          <p:cNvSpPr/>
          <p:nvPr/>
        </p:nvSpPr>
        <p:spPr>
          <a:xfrm>
            <a:off x="847844" y="5301766"/>
            <a:ext cx="1584325" cy="287338"/>
          </a:xfrm>
          <a:prstGeom prst="round2SameRect">
            <a:avLst/>
          </a:prstGeom>
          <a:solidFill>
            <a:srgbClr val="99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3200"/>
          </a:p>
        </p:txBody>
      </p:sp>
      <p:sp>
        <p:nvSpPr>
          <p:cNvPr id="25" name="14 Marcador de número de diapositiva">
            <a:extLst>
              <a:ext uri="{FF2B5EF4-FFF2-40B4-BE49-F238E27FC236}">
                <a16:creationId xmlns:a16="http://schemas.microsoft.com/office/drawing/2014/main" id="{8BE6FAE3-2224-4A81-86B1-558D34A673E9}"/>
              </a:ext>
            </a:extLst>
          </p:cNvPr>
          <p:cNvSpPr txBox="1">
            <a:spLocks/>
          </p:cNvSpPr>
          <p:nvPr/>
        </p:nvSpPr>
        <p:spPr bwMode="auto">
          <a:xfrm>
            <a:off x="8357305" y="193675"/>
            <a:ext cx="62953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9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CEAA6B5-1A5F-4311-A546-0BDAB29B80F1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69D47EA-C8B3-4946-A01E-3E539FADF24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1" name="Picture 5" descr="universitas">
              <a:extLst>
                <a:ext uri="{FF2B5EF4-FFF2-40B4-BE49-F238E27FC236}">
                  <a16:creationId xmlns:a16="http://schemas.microsoft.com/office/drawing/2014/main" id="{158E8F00-32F8-45CD-9121-9F73D6E77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F15B2D2-4F06-48A6-8B94-C6278554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8691C4A-8C89-AD41-8B1D-C72F70D7D75A}"/>
              </a:ext>
            </a:extLst>
          </p:cNvPr>
          <p:cNvGrpSpPr/>
          <p:nvPr/>
        </p:nvGrpSpPr>
        <p:grpSpPr>
          <a:xfrm>
            <a:off x="-88171" y="-309082"/>
            <a:ext cx="5040680" cy="3418338"/>
            <a:chOff x="155575" y="-144463"/>
            <a:chExt cx="5040680" cy="3418338"/>
          </a:xfrm>
        </p:grpSpPr>
        <p:cxnSp>
          <p:nvCxnSpPr>
            <p:cNvPr id="11" name="10 Conector recto de flecha">
              <a:extLst>
                <a:ext uri="{FF2B5EF4-FFF2-40B4-BE49-F238E27FC236}">
                  <a16:creationId xmlns:a16="http://schemas.microsoft.com/office/drawing/2014/main" id="{C01156E6-A4C9-DF40-9C76-B7C28DD5903C}"/>
                </a:ext>
              </a:extLst>
            </p:cNvPr>
            <p:cNvCxnSpPr/>
            <p:nvPr/>
          </p:nvCxnSpPr>
          <p:spPr>
            <a:xfrm flipV="1">
              <a:off x="3348038" y="836613"/>
              <a:ext cx="1547812" cy="576262"/>
            </a:xfrm>
            <a:prstGeom prst="straightConnector1">
              <a:avLst/>
            </a:prstGeom>
            <a:ln w="76200" cmpd="sng">
              <a:solidFill>
                <a:srgbClr val="FFFF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4580" name="AutoShape 12" descr="Kindle 3G">
              <a:extLst>
                <a:ext uri="{FF2B5EF4-FFF2-40B4-BE49-F238E27FC236}">
                  <a16:creationId xmlns:a16="http://schemas.microsoft.com/office/drawing/2014/main" id="{F9715CDA-7ADB-1F42-A5F9-7B0C8253CC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4581" name="AutoShape 12" descr="Kindle 3G">
              <a:extLst>
                <a:ext uri="{FF2B5EF4-FFF2-40B4-BE49-F238E27FC236}">
                  <a16:creationId xmlns:a16="http://schemas.microsoft.com/office/drawing/2014/main" id="{83201027-AFC7-3447-A466-11C9C0470B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pic>
          <p:nvPicPr>
            <p:cNvPr id="5" name="4 Imagen">
              <a:extLst>
                <a:ext uri="{FF2B5EF4-FFF2-40B4-BE49-F238E27FC236}">
                  <a16:creationId xmlns:a16="http://schemas.microsoft.com/office/drawing/2014/main" id="{C749F7DC-39C4-E348-B162-96F1E86A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20" y="116228"/>
              <a:ext cx="4941935" cy="31576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16 Redondear rectángulo de esquina del mismo lado">
              <a:extLst>
                <a:ext uri="{FF2B5EF4-FFF2-40B4-BE49-F238E27FC236}">
                  <a16:creationId xmlns:a16="http://schemas.microsoft.com/office/drawing/2014/main" id="{8D59D5A4-2D79-0A42-AE0F-3B2D30EE8587}"/>
                </a:ext>
              </a:extLst>
            </p:cNvPr>
            <p:cNvSpPr/>
            <p:nvPr/>
          </p:nvSpPr>
          <p:spPr>
            <a:xfrm>
              <a:off x="646113" y="484188"/>
              <a:ext cx="1704975" cy="300037"/>
            </a:xfrm>
            <a:prstGeom prst="round2SameRect">
              <a:avLst/>
            </a:prstGeom>
            <a:solidFill>
              <a:srgbClr val="9900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17 Redondear rectángulo de esquina del mismo lado">
              <a:extLst>
                <a:ext uri="{FF2B5EF4-FFF2-40B4-BE49-F238E27FC236}">
                  <a16:creationId xmlns:a16="http://schemas.microsoft.com/office/drawing/2014/main" id="{94FB7096-28E4-2A46-A60C-7F4457B0BD14}"/>
                </a:ext>
              </a:extLst>
            </p:cNvPr>
            <p:cNvSpPr/>
            <p:nvPr/>
          </p:nvSpPr>
          <p:spPr>
            <a:xfrm>
              <a:off x="1028700" y="1268413"/>
              <a:ext cx="1704975" cy="300037"/>
            </a:xfrm>
            <a:prstGeom prst="round2SameRect">
              <a:avLst/>
            </a:prstGeom>
            <a:solidFill>
              <a:srgbClr val="9900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" name="14 Marcador de número de diapositiva">
            <a:extLst>
              <a:ext uri="{FF2B5EF4-FFF2-40B4-BE49-F238E27FC236}">
                <a16:creationId xmlns:a16="http://schemas.microsoft.com/office/drawing/2014/main" id="{25E673C9-E5B2-6447-AA5B-BB834E67A392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826219DF-432A-4A48-AD9E-720889AD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164802"/>
            <a:ext cx="4483100" cy="255454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862000"/>
                </a:solidFill>
              </a:rPr>
              <a:t>PRERROMANAS (73/70)   </a:t>
            </a:r>
            <a:r>
              <a:rPr lang="es-ES_tradnl" sz="2000" b="1" dirty="0">
                <a:solidFill>
                  <a:srgbClr val="990000"/>
                </a:solidFill>
              </a:rPr>
              <a:t>* = quizá</a:t>
            </a:r>
          </a:p>
          <a:p>
            <a:pPr algn="just">
              <a:defRPr/>
            </a:pPr>
            <a:r>
              <a:rPr lang="es-ES_tradnl" sz="2000" b="1" i="1" dirty="0">
                <a:solidFill>
                  <a:srgbClr val="002060"/>
                </a:solidFill>
              </a:rPr>
              <a:t>*</a:t>
            </a:r>
            <a:r>
              <a:rPr lang="es-ES_tradnl" sz="2000" b="1" i="1" dirty="0">
                <a:solidFill>
                  <a:srgbClr val="990000"/>
                </a:solidFill>
              </a:rPr>
              <a:t>barranco</a:t>
            </a:r>
            <a:r>
              <a:rPr lang="es-ES_tradnl" sz="2000" b="1" i="1" dirty="0">
                <a:solidFill>
                  <a:srgbClr val="002060"/>
                </a:solidFill>
              </a:rPr>
              <a:t>; *</a:t>
            </a:r>
            <a:r>
              <a:rPr lang="es-ES_tradnl" sz="2000" b="1" i="1" dirty="0">
                <a:solidFill>
                  <a:srgbClr val="990000"/>
                </a:solidFill>
              </a:rPr>
              <a:t>bruja</a:t>
            </a:r>
            <a:r>
              <a:rPr lang="es-ES_tradnl" sz="2000" b="1" i="1" dirty="0">
                <a:solidFill>
                  <a:srgbClr val="002060"/>
                </a:solidFill>
              </a:rPr>
              <a:t>; *</a:t>
            </a:r>
            <a:r>
              <a:rPr lang="es-ES_tradnl" sz="2000" b="1" i="1" dirty="0">
                <a:solidFill>
                  <a:srgbClr val="990000"/>
                </a:solidFill>
              </a:rPr>
              <a:t>caspa</a:t>
            </a:r>
            <a:r>
              <a:rPr lang="es-ES_tradnl" sz="2000" b="1" i="1" dirty="0">
                <a:solidFill>
                  <a:srgbClr val="002060"/>
                </a:solidFill>
              </a:rPr>
              <a:t>; </a:t>
            </a:r>
            <a:r>
              <a:rPr lang="es-ES_tradnl" sz="2000" b="1" i="1" dirty="0">
                <a:solidFill>
                  <a:srgbClr val="990000"/>
                </a:solidFill>
              </a:rPr>
              <a:t>conejo</a:t>
            </a:r>
            <a:r>
              <a:rPr lang="es-ES_tradnl" sz="2000" b="1" i="1" dirty="0">
                <a:solidFill>
                  <a:srgbClr val="002060"/>
                </a:solidFill>
              </a:rPr>
              <a:t> </a:t>
            </a:r>
            <a:r>
              <a:rPr lang="es-ES_tradnl" sz="2000" b="1" dirty="0">
                <a:solidFill>
                  <a:srgbClr val="002060"/>
                </a:solidFill>
              </a:rPr>
              <a:t>(lat. </a:t>
            </a:r>
            <a:r>
              <a:rPr lang="es-ES_tradnl" sz="2000" b="1" cap="small" dirty="0" err="1">
                <a:solidFill>
                  <a:srgbClr val="002060"/>
                </a:solidFill>
              </a:rPr>
              <a:t>cunicŭlus</a:t>
            </a:r>
            <a:r>
              <a:rPr lang="es-ES_tradnl" sz="2000" b="1" dirty="0">
                <a:solidFill>
                  <a:srgbClr val="002060"/>
                </a:solidFill>
              </a:rPr>
              <a:t>)</a:t>
            </a:r>
            <a:r>
              <a:rPr lang="es-ES_tradnl" sz="2000" b="1" i="1" dirty="0">
                <a:solidFill>
                  <a:srgbClr val="002060"/>
                </a:solidFill>
              </a:rPr>
              <a:t>; </a:t>
            </a:r>
            <a:r>
              <a:rPr lang="es-ES_tradnl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*</a:t>
            </a:r>
            <a:r>
              <a:rPr lang="es-ES_tradnl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lagaña</a:t>
            </a:r>
            <a:r>
              <a:rPr lang="es-ES_tradnl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; </a:t>
            </a:r>
            <a:r>
              <a:rPr lang="es-ES_tradnl" sz="2000" b="1" i="1" dirty="0">
                <a:solidFill>
                  <a:srgbClr val="002060"/>
                </a:solidFill>
              </a:rPr>
              <a:t>*</a:t>
            </a:r>
            <a:r>
              <a:rPr lang="es-ES_tradnl" sz="2000" b="1" i="1" dirty="0">
                <a:solidFill>
                  <a:srgbClr val="990000"/>
                </a:solidFill>
              </a:rPr>
              <a:t>moño</a:t>
            </a:r>
            <a:r>
              <a:rPr lang="es-ES_tradnl" sz="2000" b="1" i="1" dirty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(quizá de la raíz prerromana </a:t>
            </a:r>
            <a:r>
              <a:rPr lang="es-ES" sz="2000" b="1" i="1" dirty="0">
                <a:solidFill>
                  <a:srgbClr val="002060"/>
                </a:solidFill>
              </a:rPr>
              <a:t>*</a:t>
            </a:r>
            <a:r>
              <a:rPr lang="es-ES" sz="2000" b="1" i="1" dirty="0" err="1">
                <a:solidFill>
                  <a:srgbClr val="002060"/>
                </a:solidFill>
              </a:rPr>
              <a:t>mūnn</a:t>
            </a:r>
            <a:r>
              <a:rPr lang="es-ES" sz="2000" b="1" i="1" dirty="0">
                <a:solidFill>
                  <a:srgbClr val="002060"/>
                </a:solidFill>
              </a:rPr>
              <a:t>-</a:t>
            </a:r>
            <a:r>
              <a:rPr lang="es-ES" sz="2000" b="1" dirty="0">
                <a:solidFill>
                  <a:srgbClr val="002060"/>
                </a:solidFill>
              </a:rPr>
              <a:t>, bulto, protuberancia)</a:t>
            </a:r>
            <a:r>
              <a:rPr lang="es-ES_tradnl" sz="2000" b="1" i="1" dirty="0">
                <a:solidFill>
                  <a:srgbClr val="002060"/>
                </a:solidFill>
              </a:rPr>
              <a:t>; </a:t>
            </a:r>
            <a:r>
              <a:rPr lang="es-ES_tradnl" sz="2000" b="1" i="1" dirty="0">
                <a:solidFill>
                  <a:srgbClr val="990000"/>
                </a:solidFill>
              </a:rPr>
              <a:t>muñeca</a:t>
            </a:r>
            <a:r>
              <a:rPr lang="es-ES_tradnl" sz="2000" b="1" i="1" dirty="0">
                <a:solidFill>
                  <a:srgbClr val="002060"/>
                </a:solidFill>
              </a:rPr>
              <a:t> </a:t>
            </a:r>
            <a:r>
              <a:rPr lang="es-ES_tradnl" sz="2000" b="1" dirty="0">
                <a:solidFill>
                  <a:srgbClr val="002060"/>
                </a:solidFill>
              </a:rPr>
              <a:t>(voz de </a:t>
            </a:r>
            <a:r>
              <a:rPr lang="es-ES_tradnl" sz="2000" b="1" dirty="0" err="1">
                <a:solidFill>
                  <a:srgbClr val="002060"/>
                </a:solidFill>
              </a:rPr>
              <a:t>or</a:t>
            </a:r>
            <a:r>
              <a:rPr lang="es-ES_tradnl" sz="2000" b="1" dirty="0">
                <a:solidFill>
                  <a:srgbClr val="002060"/>
                </a:solidFill>
              </a:rPr>
              <a:t>. prerromano; cf. </a:t>
            </a:r>
            <a:r>
              <a:rPr lang="es-ES_tradnl" sz="2000" b="1" i="1" dirty="0">
                <a:solidFill>
                  <a:srgbClr val="002060"/>
                </a:solidFill>
              </a:rPr>
              <a:t>moño</a:t>
            </a:r>
            <a:r>
              <a:rPr lang="es-ES_tradnl" sz="2000" b="1" dirty="0">
                <a:solidFill>
                  <a:srgbClr val="002060"/>
                </a:solidFill>
              </a:rPr>
              <a:t>, </a:t>
            </a:r>
            <a:r>
              <a:rPr lang="es-ES_tradnl" sz="2000" b="1" i="1" dirty="0">
                <a:solidFill>
                  <a:srgbClr val="002060"/>
                </a:solidFill>
              </a:rPr>
              <a:t>muñón</a:t>
            </a:r>
            <a:r>
              <a:rPr lang="es-ES_tradnl" sz="2000" b="1" dirty="0">
                <a:solidFill>
                  <a:srgbClr val="002060"/>
                </a:solidFill>
              </a:rPr>
              <a:t>, </a:t>
            </a:r>
            <a:r>
              <a:rPr lang="es-ES_tradnl" sz="2000" b="1" dirty="0" err="1">
                <a:solidFill>
                  <a:srgbClr val="002060"/>
                </a:solidFill>
              </a:rPr>
              <a:t>eusk</a:t>
            </a:r>
            <a:r>
              <a:rPr lang="es-ES_tradnl" sz="2000" b="1" dirty="0">
                <a:solidFill>
                  <a:srgbClr val="002060"/>
                </a:solidFill>
              </a:rPr>
              <a:t>. </a:t>
            </a:r>
            <a:r>
              <a:rPr lang="es-ES_tradnl" sz="2000" b="1" i="1" dirty="0" err="1">
                <a:solidFill>
                  <a:srgbClr val="002060"/>
                </a:solidFill>
              </a:rPr>
              <a:t>muno</a:t>
            </a:r>
            <a:r>
              <a:rPr lang="es-ES_tradnl" sz="2000" b="1" dirty="0">
                <a:solidFill>
                  <a:srgbClr val="002060"/>
                </a:solidFill>
              </a:rPr>
              <a:t>, colina, etc.)</a:t>
            </a:r>
            <a:r>
              <a:rPr lang="es-ES_tradnl" sz="2000" b="1" i="1" dirty="0">
                <a:solidFill>
                  <a:srgbClr val="002060"/>
                </a:solidFill>
              </a:rPr>
              <a:t>, </a:t>
            </a:r>
            <a:r>
              <a:rPr lang="es-ES_tradnl" sz="2000" b="1" i="1" dirty="0">
                <a:solidFill>
                  <a:srgbClr val="990000"/>
                </a:solidFill>
              </a:rPr>
              <a:t>muñón</a:t>
            </a:r>
            <a:r>
              <a:rPr lang="es-ES_tradnl" sz="2000" b="1" i="1" dirty="0">
                <a:solidFill>
                  <a:srgbClr val="002060"/>
                </a:solidFill>
              </a:rPr>
              <a:t>; </a:t>
            </a:r>
            <a:r>
              <a:rPr lang="es-ES_tradnl" sz="2000" b="1" i="1" dirty="0">
                <a:solidFill>
                  <a:srgbClr val="990000"/>
                </a:solidFill>
              </a:rPr>
              <a:t>vega</a:t>
            </a:r>
            <a:r>
              <a:rPr lang="es-ES_tradnl" sz="2000" b="1" i="1" dirty="0">
                <a:solidFill>
                  <a:srgbClr val="002060"/>
                </a:solidFill>
              </a:rPr>
              <a:t> </a:t>
            </a:r>
            <a:r>
              <a:rPr lang="es-ES_tradnl" sz="2000" b="1" dirty="0">
                <a:solidFill>
                  <a:srgbClr val="002060"/>
                </a:solidFill>
              </a:rPr>
              <a:t>(</a:t>
            </a:r>
            <a:r>
              <a:rPr lang="es-ES_tradnl" sz="2000" b="1" i="1" dirty="0" err="1">
                <a:solidFill>
                  <a:srgbClr val="002060"/>
                </a:solidFill>
              </a:rPr>
              <a:t>vaika</a:t>
            </a:r>
            <a:r>
              <a:rPr lang="es-ES_tradnl" sz="2000" b="1" dirty="0">
                <a:solidFill>
                  <a:srgbClr val="002060"/>
                </a:solidFill>
              </a:rPr>
              <a:t>)</a:t>
            </a:r>
            <a:r>
              <a:rPr lang="es-ES_tradnl" sz="2000" b="1" i="1" dirty="0">
                <a:solidFill>
                  <a:srgbClr val="002060"/>
                </a:solidFill>
              </a:rPr>
              <a:t>…</a:t>
            </a:r>
            <a:endParaRPr lang="es-ES" sz="2000" b="1" i="1" dirty="0">
              <a:solidFill>
                <a:srgbClr val="002060"/>
              </a:solidFill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82232C79-E9EE-6C48-85F6-A2657C0E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3" y="2882450"/>
            <a:ext cx="8573453" cy="156966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rgbClr val="862000"/>
                </a:solidFill>
              </a:rPr>
              <a:t>VOZ DE ORIGEN HISPÁNICO  (17/16) </a:t>
            </a:r>
          </a:p>
          <a:p>
            <a:pPr algn="just">
              <a:defRPr/>
            </a:pPr>
            <a:r>
              <a:rPr lang="es-ES_tradnl" sz="2400" b="1" i="1" dirty="0">
                <a:solidFill>
                  <a:srgbClr val="990000"/>
                </a:solidFill>
              </a:rPr>
              <a:t>arroyo</a:t>
            </a:r>
            <a:r>
              <a:rPr lang="es-ES_tradnl" sz="2400" b="1" i="1" dirty="0">
                <a:solidFill>
                  <a:srgbClr val="002060"/>
                </a:solidFill>
              </a:rPr>
              <a:t> </a:t>
            </a:r>
            <a:r>
              <a:rPr lang="es-ES" sz="2400" b="1" dirty="0">
                <a:solidFill>
                  <a:srgbClr val="002060"/>
                </a:solidFill>
              </a:rPr>
              <a:t>(del lat. </a:t>
            </a:r>
            <a:r>
              <a:rPr lang="es-ES" sz="2400" b="1" cap="small" dirty="0" err="1">
                <a:solidFill>
                  <a:srgbClr val="002060"/>
                </a:solidFill>
              </a:rPr>
              <a:t>arrugĭa</a:t>
            </a:r>
            <a:r>
              <a:rPr lang="es-ES" sz="2400" b="1" dirty="0">
                <a:solidFill>
                  <a:srgbClr val="002060"/>
                </a:solidFill>
              </a:rPr>
              <a:t>, galería de mina y arroyo, voz de </a:t>
            </a:r>
            <a:r>
              <a:rPr lang="es-ES" sz="2400" b="1" dirty="0" err="1">
                <a:solidFill>
                  <a:srgbClr val="002060"/>
                </a:solidFill>
              </a:rPr>
              <a:t>or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dirty="0" err="1">
                <a:solidFill>
                  <a:srgbClr val="002060"/>
                </a:solidFill>
              </a:rPr>
              <a:t>hisp</a:t>
            </a:r>
            <a:r>
              <a:rPr lang="es-ES" sz="2400" b="1" dirty="0">
                <a:solidFill>
                  <a:srgbClr val="002060"/>
                </a:solidFill>
              </a:rPr>
              <a:t>.); </a:t>
            </a:r>
            <a:r>
              <a:rPr lang="es-ES_tradnl" sz="2400" b="1" i="1" dirty="0">
                <a:solidFill>
                  <a:srgbClr val="990000"/>
                </a:solidFill>
              </a:rPr>
              <a:t>camino</a:t>
            </a:r>
            <a:r>
              <a:rPr lang="es-ES_tradnl" sz="2400" b="1" i="1" dirty="0">
                <a:solidFill>
                  <a:srgbClr val="002060"/>
                </a:solidFill>
              </a:rPr>
              <a:t> </a:t>
            </a:r>
            <a:r>
              <a:rPr lang="es-ES_tradnl" sz="2400" b="1" dirty="0">
                <a:solidFill>
                  <a:srgbClr val="002060"/>
                </a:solidFill>
              </a:rPr>
              <a:t>(</a:t>
            </a:r>
            <a:r>
              <a:rPr lang="es-ES" sz="2400" b="1" dirty="0">
                <a:solidFill>
                  <a:srgbClr val="002060"/>
                </a:solidFill>
              </a:rPr>
              <a:t>del </a:t>
            </a:r>
            <a:r>
              <a:rPr lang="es-ES" sz="2400" b="1" dirty="0" err="1">
                <a:solidFill>
                  <a:srgbClr val="002060"/>
                </a:solidFill>
              </a:rPr>
              <a:t>celtolat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cap="small" dirty="0" err="1">
                <a:solidFill>
                  <a:srgbClr val="002060"/>
                </a:solidFill>
              </a:rPr>
              <a:t>cammīnus</a:t>
            </a:r>
            <a:r>
              <a:rPr lang="es-ES" sz="2400" b="1" dirty="0">
                <a:solidFill>
                  <a:srgbClr val="002060"/>
                </a:solidFill>
              </a:rPr>
              <a:t>, voz de </a:t>
            </a:r>
            <a:r>
              <a:rPr lang="es-ES" sz="2400" b="1" dirty="0" err="1">
                <a:solidFill>
                  <a:srgbClr val="002060"/>
                </a:solidFill>
              </a:rPr>
              <a:t>or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dirty="0" err="1">
                <a:solidFill>
                  <a:srgbClr val="002060"/>
                </a:solidFill>
              </a:rPr>
              <a:t>hisp</a:t>
            </a:r>
            <a:r>
              <a:rPr lang="es-ES" sz="2400" b="1" dirty="0">
                <a:solidFill>
                  <a:srgbClr val="002060"/>
                </a:solidFill>
              </a:rPr>
              <a:t>.; cf. celtíbero </a:t>
            </a:r>
            <a:r>
              <a:rPr lang="es-ES" sz="2400" b="1" i="1" dirty="0" err="1">
                <a:solidFill>
                  <a:srgbClr val="002060"/>
                </a:solidFill>
              </a:rPr>
              <a:t>camanon</a:t>
            </a:r>
            <a:r>
              <a:rPr lang="es-ES" sz="2400" b="1" dirty="0">
                <a:solidFill>
                  <a:srgbClr val="002060"/>
                </a:solidFill>
              </a:rPr>
              <a:t>); </a:t>
            </a:r>
            <a:r>
              <a:rPr lang="es-ES_tradnl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gordo</a:t>
            </a:r>
            <a:r>
              <a:rPr lang="es-ES_tradnl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(lat. </a:t>
            </a:r>
            <a:r>
              <a:rPr lang="es-ES_tradnl" sz="24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gurdus</a:t>
            </a:r>
            <a:r>
              <a:rPr lang="es-ES_tradnl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  <a:r>
              <a:rPr lang="es-ES_tradnl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…</a:t>
            </a:r>
            <a:endParaRPr lang="es-ES" sz="2400" b="1" i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E0845069-F7CD-A14B-A73F-C7254A0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79" y="4615213"/>
            <a:ext cx="7658641" cy="212365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990000"/>
                </a:solidFill>
              </a:rPr>
              <a:t>EUSKERA  (121/106)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aquelarre</a:t>
            </a:r>
            <a:r>
              <a:rPr 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(prado del macho cabrío)</a:t>
            </a:r>
            <a:r>
              <a:rPr 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; </a:t>
            </a:r>
            <a:r>
              <a:rPr lang="es-ES" sz="2400" b="1" i="1" dirty="0">
                <a:solidFill>
                  <a:srgbClr val="990000"/>
                </a:solidFill>
              </a:rPr>
              <a:t>bacalao</a:t>
            </a:r>
            <a:r>
              <a:rPr lang="es-ES" sz="2400" b="1" i="1" dirty="0">
                <a:solidFill>
                  <a:srgbClr val="002060"/>
                </a:solidFill>
              </a:rPr>
              <a:t> </a:t>
            </a:r>
            <a:r>
              <a:rPr lang="es-ES" sz="2400" b="1" dirty="0">
                <a:solidFill>
                  <a:srgbClr val="002060"/>
                </a:solidFill>
              </a:rPr>
              <a:t>(del </a:t>
            </a:r>
            <a:r>
              <a:rPr lang="es-ES" sz="2400" b="1" dirty="0" err="1">
                <a:solidFill>
                  <a:srgbClr val="002060"/>
                </a:solidFill>
              </a:rPr>
              <a:t>eusk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i="1" dirty="0" err="1">
                <a:solidFill>
                  <a:srgbClr val="002060"/>
                </a:solidFill>
              </a:rPr>
              <a:t>bakailao</a:t>
            </a:r>
            <a:r>
              <a:rPr lang="es-ES" sz="2400" b="1" dirty="0">
                <a:solidFill>
                  <a:srgbClr val="002060"/>
                </a:solidFill>
              </a:rPr>
              <a:t>; cf. </a:t>
            </a:r>
            <a:r>
              <a:rPr lang="es-ES" sz="2400" b="1" dirty="0" err="1">
                <a:solidFill>
                  <a:srgbClr val="002060"/>
                </a:solidFill>
              </a:rPr>
              <a:t>neerl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dirty="0" err="1">
                <a:solidFill>
                  <a:srgbClr val="002060"/>
                </a:solidFill>
              </a:rPr>
              <a:t>ant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i="1" dirty="0" err="1">
                <a:solidFill>
                  <a:srgbClr val="002060"/>
                </a:solidFill>
              </a:rPr>
              <a:t>bakeljauw</a:t>
            </a:r>
            <a:r>
              <a:rPr lang="es-ES" sz="2400" b="1" dirty="0">
                <a:solidFill>
                  <a:srgbClr val="002060"/>
                </a:solidFill>
              </a:rPr>
              <a:t>, </a:t>
            </a:r>
            <a:r>
              <a:rPr lang="es-ES" sz="2400" b="1" dirty="0" err="1">
                <a:solidFill>
                  <a:srgbClr val="002060"/>
                </a:solidFill>
              </a:rPr>
              <a:t>var</a:t>
            </a:r>
            <a:r>
              <a:rPr lang="es-ES" sz="2400" b="1" dirty="0">
                <a:solidFill>
                  <a:srgbClr val="002060"/>
                </a:solidFill>
              </a:rPr>
              <a:t>. de </a:t>
            </a:r>
            <a:r>
              <a:rPr lang="es-ES" sz="2400" b="1" i="1" dirty="0" err="1">
                <a:solidFill>
                  <a:srgbClr val="002060"/>
                </a:solidFill>
              </a:rPr>
              <a:t>kabeljauw</a:t>
            </a:r>
            <a:r>
              <a:rPr lang="es-ES" sz="2400" b="1" dirty="0">
                <a:solidFill>
                  <a:srgbClr val="002060"/>
                </a:solidFill>
              </a:rPr>
              <a:t>)</a:t>
            </a:r>
            <a:r>
              <a:rPr lang="es-ES" sz="2400" b="1" i="1" dirty="0">
                <a:solidFill>
                  <a:srgbClr val="002060"/>
                </a:solidFill>
              </a:rPr>
              <a:t>; </a:t>
            </a:r>
            <a:r>
              <a:rPr lang="es-ES" sz="2400" b="1" i="1" dirty="0">
                <a:solidFill>
                  <a:srgbClr val="990000"/>
                </a:solidFill>
              </a:rPr>
              <a:t>chatarra</a:t>
            </a:r>
            <a:r>
              <a:rPr lang="es-ES" sz="2400" b="1" dirty="0">
                <a:solidFill>
                  <a:srgbClr val="002060"/>
                </a:solidFill>
              </a:rPr>
              <a:t> (lo viejo); </a:t>
            </a:r>
            <a:r>
              <a:rPr lang="es-ES" sz="2400" b="1" i="1" dirty="0">
                <a:solidFill>
                  <a:srgbClr val="990000"/>
                </a:solidFill>
              </a:rPr>
              <a:t>guiri</a:t>
            </a:r>
            <a:r>
              <a:rPr lang="es-ES" sz="2400" b="1" dirty="0">
                <a:solidFill>
                  <a:srgbClr val="002060"/>
                </a:solidFill>
              </a:rPr>
              <a:t> (del </a:t>
            </a:r>
            <a:r>
              <a:rPr lang="es-ES" sz="2400" b="1" dirty="0" err="1">
                <a:solidFill>
                  <a:srgbClr val="002060"/>
                </a:solidFill>
              </a:rPr>
              <a:t>eusk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  <a:r>
              <a:rPr lang="es-ES" sz="2400" b="1" i="1" dirty="0" err="1">
                <a:solidFill>
                  <a:srgbClr val="002060"/>
                </a:solidFill>
              </a:rPr>
              <a:t>txabola</a:t>
            </a:r>
            <a:r>
              <a:rPr lang="es-ES" sz="2400" b="1" dirty="0">
                <a:solidFill>
                  <a:srgbClr val="002060"/>
                </a:solidFill>
              </a:rPr>
              <a:t>, y este del </a:t>
            </a:r>
            <a:r>
              <a:rPr lang="es-ES" sz="2400" b="1" dirty="0" err="1">
                <a:solidFill>
                  <a:srgbClr val="002060"/>
                </a:solidFill>
              </a:rPr>
              <a:t>fr.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i="1" dirty="0" err="1">
                <a:solidFill>
                  <a:srgbClr val="002060"/>
                </a:solidFill>
              </a:rPr>
              <a:t>geôle</a:t>
            </a:r>
            <a:r>
              <a:rPr lang="es-ES" sz="2400" b="1" dirty="0">
                <a:solidFill>
                  <a:srgbClr val="002060"/>
                </a:solidFill>
              </a:rPr>
              <a:t>); </a:t>
            </a:r>
            <a:r>
              <a:rPr lang="es-ES" sz="2400" b="1" i="1" dirty="0">
                <a:solidFill>
                  <a:srgbClr val="990000"/>
                </a:solidFill>
              </a:rPr>
              <a:t>zamarra</a:t>
            </a:r>
            <a:r>
              <a:rPr lang="es-ES" sz="2400" b="1" i="1" dirty="0">
                <a:solidFill>
                  <a:srgbClr val="002060"/>
                </a:solidFill>
              </a:rPr>
              <a:t>…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6A6EF51F-5821-43C7-B031-27E6CE33F491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CFD4796-1DD2-4B84-BDCB-E680E547F086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8" name="Picture 5" descr="universitas">
              <a:extLst>
                <a:ext uri="{FF2B5EF4-FFF2-40B4-BE49-F238E27FC236}">
                  <a16:creationId xmlns:a16="http://schemas.microsoft.com/office/drawing/2014/main" id="{427314F0-3CF4-406C-8A67-9E6183DBD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B4A3F51-649C-4C04-9611-1E4EFFD20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9" name="Text Box 7">
            <a:extLst>
              <a:ext uri="{FF2B5EF4-FFF2-40B4-BE49-F238E27FC236}">
                <a16:creationId xmlns:a16="http://schemas.microsoft.com/office/drawing/2014/main" id="{ECE2DD6E-5A49-4344-B74E-12686719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909" y="4090196"/>
            <a:ext cx="3038091" cy="25396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990000"/>
                </a:solidFill>
              </a:rPr>
              <a:t>TIBETANO (7/7)</a:t>
            </a:r>
          </a:p>
          <a:p>
            <a:pPr algn="just"/>
            <a:r>
              <a:rPr lang="es-ES" altLang="es-ES" b="1" i="1" dirty="0">
                <a:solidFill>
                  <a:srgbClr val="990000"/>
                </a:solidFill>
              </a:rPr>
              <a:t>lama</a:t>
            </a:r>
            <a:r>
              <a:rPr lang="es-ES" altLang="es-ES" b="1" dirty="0">
                <a:solidFill>
                  <a:srgbClr val="002060"/>
                </a:solidFill>
              </a:rPr>
              <a:t> (</a:t>
            </a:r>
            <a:r>
              <a:rPr lang="es-ES" altLang="es-ES" b="1" i="1" dirty="0" err="1">
                <a:solidFill>
                  <a:srgbClr val="002060"/>
                </a:solidFill>
              </a:rPr>
              <a:t>blama</a:t>
            </a:r>
            <a:r>
              <a:rPr lang="es-ES" altLang="es-ES" b="1" dirty="0">
                <a:solidFill>
                  <a:srgbClr val="002060"/>
                </a:solidFill>
              </a:rPr>
              <a:t>, ‘maestro’); </a:t>
            </a:r>
            <a:r>
              <a:rPr lang="es-ES" altLang="es-ES" b="1" i="1" dirty="0">
                <a:solidFill>
                  <a:srgbClr val="990000"/>
                </a:solidFill>
              </a:rPr>
              <a:t>sherpa</a:t>
            </a:r>
            <a:r>
              <a:rPr lang="es-ES" altLang="es-ES" b="1" dirty="0">
                <a:solidFill>
                  <a:srgbClr val="002060"/>
                </a:solidFill>
              </a:rPr>
              <a:t> (Voz ingl., y esta del tibetano </a:t>
            </a:r>
            <a:r>
              <a:rPr lang="es-ES" altLang="es-ES" b="1" i="1" dirty="0" err="1">
                <a:solidFill>
                  <a:srgbClr val="002060"/>
                </a:solidFill>
              </a:rPr>
              <a:t>sharpa</a:t>
            </a:r>
            <a:r>
              <a:rPr lang="es-ES" altLang="es-ES" b="1" dirty="0">
                <a:solidFill>
                  <a:srgbClr val="002060"/>
                </a:solidFill>
              </a:rPr>
              <a:t>, habitante de la zona oriental del país); </a:t>
            </a:r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yeti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(‘gigante antropomorfo del Himalaya’)…</a:t>
            </a:r>
          </a:p>
        </p:txBody>
      </p:sp>
      <p:sp>
        <p:nvSpPr>
          <p:cNvPr id="25607" name="AutoShape 12" descr="Kindle 3G">
            <a:extLst>
              <a:ext uri="{FF2B5EF4-FFF2-40B4-BE49-F238E27FC236}">
                <a16:creationId xmlns:a16="http://schemas.microsoft.com/office/drawing/2014/main" id="{F4FA168F-A780-2249-AB82-425EB9569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BE482BB-BF79-FE41-B04F-77A72085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7339"/>
            <a:ext cx="6035040" cy="273868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rgbClr val="990000"/>
                </a:solidFill>
              </a:rPr>
              <a:t>CHINO</a:t>
            </a:r>
          </a:p>
          <a:p>
            <a:pPr algn="just"/>
            <a:r>
              <a:rPr lang="es-ES" altLang="es-ES" sz="2000" b="1" i="1" dirty="0" err="1">
                <a:solidFill>
                  <a:srgbClr val="990000"/>
                </a:solidFill>
                <a:highlight>
                  <a:srgbClr val="FFFF00"/>
                </a:highlight>
              </a:rPr>
              <a:t>ketchup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(Voz ingl., y esta del chino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k'ē</a:t>
            </a:r>
            <a:r>
              <a:rPr lang="es-ES" altLang="es-ES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chap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zumo de tomate); </a:t>
            </a:r>
            <a:r>
              <a:rPr lang="es-ES" altLang="es-ES" sz="2000" b="1" i="1" dirty="0">
                <a:solidFill>
                  <a:srgbClr val="990000"/>
                </a:solidFill>
              </a:rPr>
              <a:t>kung-fu</a:t>
            </a:r>
            <a:r>
              <a:rPr lang="es-ES" altLang="es-ES" sz="2000" b="1" dirty="0">
                <a:solidFill>
                  <a:srgbClr val="002060"/>
                </a:solidFill>
              </a:rPr>
              <a:t> (Del ingl. </a:t>
            </a:r>
            <a:r>
              <a:rPr lang="es-ES" altLang="es-ES" sz="2000" b="1" i="1" dirty="0">
                <a:solidFill>
                  <a:srgbClr val="002060"/>
                </a:solidFill>
              </a:rPr>
              <a:t>kung fu</a:t>
            </a:r>
            <a:r>
              <a:rPr lang="es-ES" altLang="es-ES" sz="2000" b="1" dirty="0">
                <a:solidFill>
                  <a:srgbClr val="002060"/>
                </a:solidFill>
              </a:rPr>
              <a:t>, transcripción del chino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gongfu</a:t>
            </a:r>
            <a:r>
              <a:rPr lang="es-ES" altLang="es-ES" sz="2000" b="1" dirty="0">
                <a:solidFill>
                  <a:srgbClr val="002060"/>
                </a:solidFill>
              </a:rPr>
              <a:t>, de </a:t>
            </a:r>
            <a:r>
              <a:rPr lang="es-ES" altLang="es-ES" sz="2000" b="1" i="1" dirty="0">
                <a:solidFill>
                  <a:srgbClr val="002060"/>
                </a:solidFill>
              </a:rPr>
              <a:t>gong</a:t>
            </a:r>
            <a:r>
              <a:rPr lang="es-ES" altLang="es-ES" sz="2000" b="1" dirty="0">
                <a:solidFill>
                  <a:srgbClr val="002060"/>
                </a:solidFill>
              </a:rPr>
              <a:t>, mérito, y </a:t>
            </a:r>
            <a:r>
              <a:rPr lang="es-ES" altLang="es-ES" sz="2000" b="1" i="1" dirty="0">
                <a:solidFill>
                  <a:srgbClr val="002060"/>
                </a:solidFill>
              </a:rPr>
              <a:t>fu</a:t>
            </a:r>
            <a:r>
              <a:rPr lang="es-ES" altLang="es-ES" sz="2000" b="1" dirty="0">
                <a:solidFill>
                  <a:srgbClr val="002060"/>
                </a:solidFill>
              </a:rPr>
              <a:t>, maestro);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taichi</a:t>
            </a:r>
            <a:r>
              <a:rPr lang="es-ES" altLang="es-ES" sz="2000" b="1" dirty="0">
                <a:solidFill>
                  <a:srgbClr val="002060"/>
                </a:solidFill>
              </a:rPr>
              <a:t> (Del chino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tàijí</a:t>
            </a:r>
            <a:r>
              <a:rPr lang="es-ES" altLang="es-ES" sz="2000" b="1" dirty="0">
                <a:solidFill>
                  <a:srgbClr val="002060"/>
                </a:solidFill>
              </a:rPr>
              <a:t>, de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tài</a:t>
            </a:r>
            <a:r>
              <a:rPr lang="es-ES" altLang="es-ES" sz="2000" b="1" dirty="0">
                <a:solidFill>
                  <a:srgbClr val="002060"/>
                </a:solidFill>
              </a:rPr>
              <a:t>, extremo, y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jí</a:t>
            </a:r>
            <a:r>
              <a:rPr lang="es-ES" altLang="es-ES" sz="2000" b="1" dirty="0">
                <a:solidFill>
                  <a:srgbClr val="002060"/>
                </a:solidFill>
              </a:rPr>
              <a:t>, límite); </a:t>
            </a:r>
            <a:r>
              <a:rPr lang="es-ES" altLang="es-ES" sz="2000" b="1" i="1" dirty="0">
                <a:solidFill>
                  <a:srgbClr val="990000"/>
                </a:solidFill>
              </a:rPr>
              <a:t>yang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b="1" dirty="0">
                <a:solidFill>
                  <a:srgbClr val="002060"/>
                </a:solidFill>
              </a:rPr>
              <a:t>(Voz china; ‘fuerza activa o masculina’); </a:t>
            </a:r>
            <a:r>
              <a:rPr lang="es-ES" altLang="es-ES" sz="2000" b="1" i="1" dirty="0">
                <a:solidFill>
                  <a:srgbClr val="990000"/>
                </a:solidFill>
              </a:rPr>
              <a:t>yin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b="1" dirty="0">
                <a:solidFill>
                  <a:srgbClr val="002060"/>
                </a:solidFill>
              </a:rPr>
              <a:t>(Del chino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yīn</a:t>
            </a:r>
            <a:r>
              <a:rPr lang="es-ES" altLang="es-ES" sz="2000" b="1" dirty="0">
                <a:solidFill>
                  <a:srgbClr val="002060"/>
                </a:solidFill>
              </a:rPr>
              <a:t>; ‘fuerza pasiva o femenina’).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A73D7A3-9166-5B4E-8EA2-D2DA5509C544}"/>
              </a:ext>
            </a:extLst>
          </p:cNvPr>
          <p:cNvGrpSpPr/>
          <p:nvPr/>
        </p:nvGrpSpPr>
        <p:grpSpPr>
          <a:xfrm>
            <a:off x="-19671" y="62825"/>
            <a:ext cx="4884010" cy="3715743"/>
            <a:chOff x="1175014" y="206775"/>
            <a:chExt cx="4884010" cy="371574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B42BF9B9-A103-F84D-856D-335B6146F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4" y="206775"/>
              <a:ext cx="4884010" cy="3715743"/>
            </a:xfrm>
            <a:prstGeom prst="rect">
              <a:avLst/>
            </a:prstGeom>
          </p:spPr>
        </p:pic>
        <p:sp>
          <p:nvSpPr>
            <p:cNvPr id="15" name="14 Rectángulo redondeado">
              <a:extLst>
                <a:ext uri="{FF2B5EF4-FFF2-40B4-BE49-F238E27FC236}">
                  <a16:creationId xmlns:a16="http://schemas.microsoft.com/office/drawing/2014/main" id="{012ECA75-290A-2D45-B1E5-D1B0C884F4B5}"/>
                </a:ext>
              </a:extLst>
            </p:cNvPr>
            <p:cNvSpPr/>
            <p:nvPr/>
          </p:nvSpPr>
          <p:spPr>
            <a:xfrm>
              <a:off x="1331913" y="803275"/>
              <a:ext cx="3887787" cy="2193925"/>
            </a:xfrm>
            <a:prstGeom prst="round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1" name="14 Marcador de número de diapositiva">
            <a:extLst>
              <a:ext uri="{FF2B5EF4-FFF2-40B4-BE49-F238E27FC236}">
                <a16:creationId xmlns:a16="http://schemas.microsoft.com/office/drawing/2014/main" id="{DFB533EF-7BC6-AC4C-A46E-FC0994225458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189C6EB-5DBF-5A46-9AA6-F1ED2D39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1" y="141978"/>
            <a:ext cx="4495800" cy="97054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990000"/>
                </a:solidFill>
                <a:highlight>
                  <a:srgbClr val="FFFF00"/>
                </a:highlight>
              </a:rPr>
              <a:t>COREANO</a:t>
            </a:r>
          </a:p>
          <a:p>
            <a:pPr algn="just"/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taekwondo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(Del coreano </a:t>
            </a:r>
            <a:r>
              <a:rPr lang="es-ES" altLang="es-ES" b="1" i="1" dirty="0">
                <a:solidFill>
                  <a:srgbClr val="002060"/>
                </a:solidFill>
                <a:highlight>
                  <a:srgbClr val="FFFF00"/>
                </a:highlight>
              </a:rPr>
              <a:t>tae kwon do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, arte de lucha con manos y pies).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0A7F621-04F4-7D45-98A4-6D437048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1" y="1318101"/>
            <a:ext cx="5445214" cy="25396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rgbClr val="990000"/>
                </a:solidFill>
              </a:rPr>
              <a:t>JAPONÉS</a:t>
            </a:r>
          </a:p>
          <a:p>
            <a:pPr algn="just"/>
            <a:r>
              <a:rPr lang="es-ES" alt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biombo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(Del </a:t>
            </a:r>
            <a:r>
              <a:rPr lang="es-ES" altLang="es-ES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port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es-ES" altLang="es-ES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biombo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y este del </a:t>
            </a:r>
            <a:r>
              <a:rPr lang="es-ES" altLang="es-ES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jap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byóbu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de </a:t>
            </a:r>
            <a:r>
              <a:rPr lang="es-ES" alt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byó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protección, y  </a:t>
            </a:r>
            <a:r>
              <a:rPr lang="es-ES" altLang="es-ES" sz="2000" b="1" i="1" dirty="0">
                <a:solidFill>
                  <a:srgbClr val="002060"/>
                </a:solidFill>
                <a:highlight>
                  <a:srgbClr val="FFFF00"/>
                </a:highlight>
              </a:rPr>
              <a:t>bu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viento); </a:t>
            </a:r>
            <a:r>
              <a:rPr lang="es-ES" altLang="es-ES" sz="2000" b="1" i="1" dirty="0">
                <a:solidFill>
                  <a:srgbClr val="990000"/>
                </a:solidFill>
              </a:rPr>
              <a:t>bonsái</a:t>
            </a:r>
            <a:r>
              <a:rPr lang="es-ES" altLang="es-ES" sz="2000" b="1" dirty="0">
                <a:solidFill>
                  <a:srgbClr val="002060"/>
                </a:solidFill>
              </a:rPr>
              <a:t>; </a:t>
            </a:r>
            <a:r>
              <a:rPr lang="es-ES" altLang="es-ES" sz="2000" b="1" i="1" dirty="0">
                <a:solidFill>
                  <a:srgbClr val="990000"/>
                </a:solidFill>
              </a:rPr>
              <a:t>geisha</a:t>
            </a:r>
            <a:r>
              <a:rPr lang="es-ES" altLang="es-ES" sz="2000" b="1" dirty="0">
                <a:solidFill>
                  <a:srgbClr val="002060"/>
                </a:solidFill>
              </a:rPr>
              <a:t>; </a:t>
            </a:r>
            <a:r>
              <a:rPr lang="es-ES" altLang="es-ES" sz="2000" b="1" i="1" dirty="0">
                <a:solidFill>
                  <a:srgbClr val="990000"/>
                </a:solidFill>
              </a:rPr>
              <a:t>haraquiri</a:t>
            </a:r>
            <a:r>
              <a:rPr lang="es-ES" altLang="es-ES" sz="2000" b="1" dirty="0">
                <a:solidFill>
                  <a:srgbClr val="002060"/>
                </a:solidFill>
              </a:rPr>
              <a:t>; </a:t>
            </a:r>
            <a:r>
              <a:rPr lang="es-ES" altLang="es-ES" sz="2000" b="1" i="1" dirty="0">
                <a:solidFill>
                  <a:srgbClr val="990000"/>
                </a:solidFill>
              </a:rPr>
              <a:t>kamikaze</a:t>
            </a:r>
            <a:r>
              <a:rPr lang="es-ES" altLang="es-ES" sz="2000" b="1" dirty="0">
                <a:solidFill>
                  <a:srgbClr val="002060"/>
                </a:solidFill>
              </a:rPr>
              <a:t> (Del </a:t>
            </a:r>
            <a:r>
              <a:rPr lang="es-ES" altLang="es-ES" sz="2000" b="1" dirty="0" err="1">
                <a:solidFill>
                  <a:srgbClr val="002060"/>
                </a:solidFill>
              </a:rPr>
              <a:t>jap</a:t>
            </a:r>
            <a:r>
              <a:rPr lang="es-ES" altLang="es-ES" sz="2000" b="1" dirty="0">
                <a:solidFill>
                  <a:srgbClr val="002060"/>
                </a:solidFill>
              </a:rPr>
              <a:t>. kamikaze, viento divino); </a:t>
            </a:r>
            <a:r>
              <a:rPr lang="es-ES" altLang="es-ES" sz="2000" b="1" dirty="0">
                <a:solidFill>
                  <a:srgbClr val="990000"/>
                </a:solidFill>
              </a:rPr>
              <a:t>karaoke</a:t>
            </a:r>
            <a:r>
              <a:rPr lang="es-ES" altLang="es-ES" sz="2000" b="1" dirty="0">
                <a:solidFill>
                  <a:srgbClr val="002060"/>
                </a:solidFill>
              </a:rPr>
              <a:t> (Del </a:t>
            </a:r>
            <a:r>
              <a:rPr lang="es-ES" altLang="es-ES" sz="2000" b="1" dirty="0" err="1">
                <a:solidFill>
                  <a:srgbClr val="002060"/>
                </a:solidFill>
              </a:rPr>
              <a:t>jap</a:t>
            </a:r>
            <a:r>
              <a:rPr lang="es-ES" altLang="es-ES" sz="2000" b="1" dirty="0">
                <a:solidFill>
                  <a:srgbClr val="002060"/>
                </a:solidFill>
              </a:rPr>
              <a:t>. </a:t>
            </a:r>
            <a:r>
              <a:rPr lang="es-ES" altLang="es-ES" sz="2000" b="1" i="1" dirty="0">
                <a:solidFill>
                  <a:srgbClr val="002060"/>
                </a:solidFill>
              </a:rPr>
              <a:t>karaoke</a:t>
            </a:r>
            <a:r>
              <a:rPr lang="es-ES" altLang="es-ES" sz="2000" b="1" dirty="0">
                <a:solidFill>
                  <a:srgbClr val="002060"/>
                </a:solidFill>
              </a:rPr>
              <a:t>, de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kara</a:t>
            </a:r>
            <a:r>
              <a:rPr lang="es-ES" altLang="es-ES" sz="2000" b="1" dirty="0">
                <a:solidFill>
                  <a:srgbClr val="002060"/>
                </a:solidFill>
              </a:rPr>
              <a:t>, vacío, y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oke</a:t>
            </a:r>
            <a:r>
              <a:rPr lang="es-ES" altLang="es-ES" sz="2000" b="1" dirty="0">
                <a:solidFill>
                  <a:srgbClr val="002060"/>
                </a:solidFill>
              </a:rPr>
              <a:t>, </a:t>
            </a:r>
            <a:r>
              <a:rPr lang="es-ES" altLang="es-ES" sz="2000" b="1" dirty="0" err="1">
                <a:solidFill>
                  <a:srgbClr val="002060"/>
                </a:solidFill>
              </a:rPr>
              <a:t>acort</a:t>
            </a:r>
            <a:r>
              <a:rPr lang="es-ES" altLang="es-ES" sz="2000" b="1" dirty="0">
                <a:solidFill>
                  <a:srgbClr val="002060"/>
                </a:solidFill>
              </a:rPr>
              <a:t>. de </a:t>
            </a:r>
            <a:r>
              <a:rPr lang="es-ES" altLang="es-ES" sz="2000" b="1" i="1" dirty="0" err="1">
                <a:solidFill>
                  <a:srgbClr val="002060"/>
                </a:solidFill>
              </a:rPr>
              <a:t>ōkesutora</a:t>
            </a:r>
            <a:r>
              <a:rPr lang="es-ES" altLang="es-ES" sz="2000" b="1" dirty="0">
                <a:solidFill>
                  <a:srgbClr val="002060"/>
                </a:solidFill>
              </a:rPr>
              <a:t>, orquesta)…</a:t>
            </a:r>
          </a:p>
        </p:txBody>
      </p:sp>
    </p:spTree>
    <p:extLst>
      <p:ext uri="{BB962C8B-B14F-4D97-AF65-F5344CB8AC3E}">
        <p14:creationId xmlns:p14="http://schemas.microsoft.com/office/powerpoint/2010/main" val="38878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2C4421C-6FE5-6B49-BA44-3636E43A0139}"/>
              </a:ext>
            </a:extLst>
          </p:cNvPr>
          <p:cNvGrpSpPr/>
          <p:nvPr/>
        </p:nvGrpSpPr>
        <p:grpSpPr>
          <a:xfrm>
            <a:off x="0" y="0"/>
            <a:ext cx="3417155" cy="4923643"/>
            <a:chOff x="1259632" y="160338"/>
            <a:chExt cx="3417155" cy="4923643"/>
          </a:xfrm>
        </p:grpSpPr>
        <p:pic>
          <p:nvPicPr>
            <p:cNvPr id="2" name="1 Imagen">
              <a:extLst>
                <a:ext uri="{FF2B5EF4-FFF2-40B4-BE49-F238E27FC236}">
                  <a16:creationId xmlns:a16="http://schemas.microsoft.com/office/drawing/2014/main" id="{F291164F-1579-2A44-B95B-EA9A263BA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60338"/>
              <a:ext cx="3417155" cy="4923643"/>
            </a:xfrm>
            <a:prstGeom prst="rect">
              <a:avLst/>
            </a:prstGeom>
          </p:spPr>
        </p:pic>
        <p:pic>
          <p:nvPicPr>
            <p:cNvPr id="25610" name="Picture 2">
              <a:extLst>
                <a:ext uri="{FF2B5EF4-FFF2-40B4-BE49-F238E27FC236}">
                  <a16:creationId xmlns:a16="http://schemas.microsoft.com/office/drawing/2014/main" id="{B5BC63A7-95F8-D14E-9344-4C394BC0C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270125"/>
              <a:ext cx="1871662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14">
              <a:extLst>
                <a:ext uri="{FF2B5EF4-FFF2-40B4-BE49-F238E27FC236}">
                  <a16:creationId xmlns:a16="http://schemas.microsoft.com/office/drawing/2014/main" id="{468D49FE-4776-8E45-ACFC-FDF4D70BC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1830388"/>
              <a:ext cx="1871662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3019F4E-E47E-4DEB-B62A-DD7BA7871C87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C5B4CF4-D95A-441F-843E-FCF183109E1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D03271BD-9856-4B79-AE90-F442B6479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5232294-5F30-4859-B39C-1E3CC7D7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8" name="14 Marcador de número de diapositiva">
            <a:extLst>
              <a:ext uri="{FF2B5EF4-FFF2-40B4-BE49-F238E27FC236}">
                <a16:creationId xmlns:a16="http://schemas.microsoft.com/office/drawing/2014/main" id="{8BC34EE9-A5EB-5C4D-8C93-917BA413570A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B301CC7-16CA-024A-8564-2B3B766D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252822"/>
            <a:ext cx="3417155" cy="17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 b="1" i="1" dirty="0">
                <a:solidFill>
                  <a:srgbClr val="990000"/>
                </a:solidFill>
              </a:rPr>
              <a:t>alarife  </a:t>
            </a:r>
            <a:r>
              <a:rPr lang="es-ES" altLang="es-ES" sz="2000" b="1" dirty="0">
                <a:solidFill>
                  <a:srgbClr val="990000"/>
                </a:solidFill>
              </a:rPr>
              <a:t>/ </a:t>
            </a:r>
            <a:r>
              <a:rPr lang="es-ES" altLang="es-ES" sz="2000" b="1" i="1" dirty="0">
                <a:solidFill>
                  <a:srgbClr val="990000"/>
                </a:solidFill>
              </a:rPr>
              <a:t> arquitecto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dirty="0">
                <a:solidFill>
                  <a:srgbClr val="990000"/>
                </a:solidFill>
              </a:rPr>
              <a:t>(XVI); </a:t>
            </a:r>
          </a:p>
          <a:p>
            <a:pPr eaLnBrk="1" hangingPunct="1"/>
            <a:r>
              <a:rPr lang="es-ES" altLang="es-ES" sz="2000" b="1" i="1" dirty="0" err="1">
                <a:solidFill>
                  <a:srgbClr val="990000"/>
                </a:solidFill>
              </a:rPr>
              <a:t>alfageme</a:t>
            </a:r>
            <a:r>
              <a:rPr lang="es-ES" altLang="es-ES" sz="2000" b="1" i="1" dirty="0">
                <a:solidFill>
                  <a:srgbClr val="990000"/>
                </a:solidFill>
              </a:rPr>
              <a:t> / barbero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dirty="0">
                <a:solidFill>
                  <a:srgbClr val="990000"/>
                </a:solidFill>
              </a:rPr>
              <a:t>(XV); </a:t>
            </a:r>
          </a:p>
          <a:p>
            <a:pPr eaLnBrk="1" hangingPunct="1"/>
            <a:r>
              <a:rPr lang="es-ES" alt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alfayate / sastre</a:t>
            </a:r>
            <a:r>
              <a:rPr lang="es-ES" altLang="es-ES" sz="2000" dirty="0">
                <a:solidFill>
                  <a:srgbClr val="990000"/>
                </a:solidFill>
                <a:highlight>
                  <a:srgbClr val="FFFF00"/>
                </a:highlight>
              </a:rPr>
              <a:t> (XIV); </a:t>
            </a:r>
          </a:p>
          <a:p>
            <a:pPr eaLnBrk="1" hangingPunct="1"/>
            <a:r>
              <a:rPr lang="es-ES" altLang="es-ES" sz="2000" b="1" i="1" dirty="0">
                <a:solidFill>
                  <a:srgbClr val="990000"/>
                </a:solidFill>
              </a:rPr>
              <a:t>almunia / huerto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dirty="0">
                <a:solidFill>
                  <a:srgbClr val="990000"/>
                </a:solidFill>
              </a:rPr>
              <a:t>(XIII); </a:t>
            </a:r>
          </a:p>
          <a:p>
            <a:pPr eaLnBrk="1" hangingPunct="1"/>
            <a:r>
              <a:rPr lang="es-ES" altLang="es-ES" sz="2000" b="1" i="1" dirty="0">
                <a:solidFill>
                  <a:srgbClr val="990000"/>
                </a:solidFill>
              </a:rPr>
              <a:t>zaga / retaguardia</a:t>
            </a:r>
            <a:r>
              <a:rPr lang="es-ES" altLang="es-ES" sz="2000" b="1" dirty="0">
                <a:solidFill>
                  <a:srgbClr val="990000"/>
                </a:solidFill>
              </a:rPr>
              <a:t> </a:t>
            </a:r>
            <a:r>
              <a:rPr lang="es-ES" altLang="es-ES" sz="2000" dirty="0">
                <a:solidFill>
                  <a:srgbClr val="990000"/>
                </a:solidFill>
              </a:rPr>
              <a:t>(XV)…</a:t>
            </a:r>
            <a:endParaRPr lang="es-ES" altLang="es-ES" sz="2000" b="1" dirty="0">
              <a:solidFill>
                <a:srgbClr val="990000"/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9545AE3-11F6-5642-953E-A12FE70F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465" y="45768"/>
            <a:ext cx="5638800" cy="137354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000" b="1" i="1" dirty="0">
                <a:solidFill>
                  <a:srgbClr val="990000"/>
                </a:solidFill>
              </a:rPr>
              <a:t>ataúd</a:t>
            </a:r>
            <a:r>
              <a:rPr lang="es-ES" sz="2000" b="1" dirty="0">
                <a:solidFill>
                  <a:srgbClr val="002060"/>
                </a:solidFill>
              </a:rPr>
              <a:t> (del </a:t>
            </a:r>
            <a:r>
              <a:rPr lang="es-ES" sz="2000" b="1" dirty="0" err="1">
                <a:solidFill>
                  <a:srgbClr val="002060"/>
                </a:solidFill>
              </a:rPr>
              <a:t>ár</a:t>
            </a:r>
            <a:r>
              <a:rPr lang="es-ES" sz="2000" b="1" dirty="0">
                <a:solidFill>
                  <a:srgbClr val="002060"/>
                </a:solidFill>
              </a:rPr>
              <a:t>. </a:t>
            </a:r>
            <a:r>
              <a:rPr lang="es-ES" sz="2000" b="1" dirty="0" err="1">
                <a:solidFill>
                  <a:srgbClr val="002060"/>
                </a:solidFill>
              </a:rPr>
              <a:t>hisp</a:t>
            </a:r>
            <a:r>
              <a:rPr lang="es-ES" sz="2000" b="1" dirty="0">
                <a:solidFill>
                  <a:srgbClr val="002060"/>
                </a:solidFill>
              </a:rPr>
              <a:t>. </a:t>
            </a:r>
            <a:r>
              <a:rPr lang="es-ES" sz="2000" b="1" i="1" dirty="0" err="1">
                <a:solidFill>
                  <a:srgbClr val="002060"/>
                </a:solidFill>
              </a:rPr>
              <a:t>attabút</a:t>
            </a:r>
            <a:r>
              <a:rPr lang="es-ES" sz="2000" b="1" dirty="0">
                <a:solidFill>
                  <a:srgbClr val="002060"/>
                </a:solidFill>
              </a:rPr>
              <a:t>, este del arameo </a:t>
            </a:r>
            <a:r>
              <a:rPr lang="es-ES" sz="2000" b="1" i="1" dirty="0" err="1">
                <a:solidFill>
                  <a:srgbClr val="002060"/>
                </a:solidFill>
              </a:rPr>
              <a:t>tēbūtā</a:t>
            </a:r>
            <a:r>
              <a:rPr lang="es-ES" sz="2000" b="1" dirty="0">
                <a:solidFill>
                  <a:srgbClr val="002060"/>
                </a:solidFill>
              </a:rPr>
              <a:t>, este </a:t>
            </a:r>
            <a:r>
              <a:rPr lang="es-ES" sz="1400" b="1" dirty="0">
                <a:solidFill>
                  <a:srgbClr val="002060"/>
                </a:solidFill>
              </a:rPr>
              <a:t>del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b="1" dirty="0" err="1">
                <a:solidFill>
                  <a:srgbClr val="002060"/>
                </a:solidFill>
              </a:rPr>
              <a:t>hebr</a:t>
            </a:r>
            <a:r>
              <a:rPr lang="es-ES" sz="2000" b="1" dirty="0">
                <a:solidFill>
                  <a:srgbClr val="002060"/>
                </a:solidFill>
              </a:rPr>
              <a:t>. </a:t>
            </a:r>
            <a:r>
              <a:rPr lang="es-ES" sz="2000" b="1" i="1" dirty="0" err="1">
                <a:solidFill>
                  <a:srgbClr val="002060"/>
                </a:solidFill>
              </a:rPr>
              <a:t>tēbāh</a:t>
            </a:r>
            <a:r>
              <a:rPr lang="es-ES" sz="2000" b="1" dirty="0">
                <a:solidFill>
                  <a:srgbClr val="002060"/>
                </a:solidFill>
              </a:rPr>
              <a:t>, y este del </a:t>
            </a:r>
            <a:r>
              <a:rPr lang="es-ES" sz="2000" b="1" i="1" dirty="0">
                <a:solidFill>
                  <a:srgbClr val="002060"/>
                </a:solidFill>
              </a:rPr>
              <a:t>egipcio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b="1" i="1" dirty="0" err="1">
                <a:solidFill>
                  <a:srgbClr val="002060"/>
                </a:solidFill>
              </a:rPr>
              <a:t>ḏb‘t</a:t>
            </a:r>
            <a:r>
              <a:rPr lang="es-ES" sz="2000" b="1" dirty="0">
                <a:solidFill>
                  <a:srgbClr val="002060"/>
                </a:solidFill>
              </a:rPr>
              <a:t>); </a:t>
            </a:r>
            <a:r>
              <a:rPr 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camello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(del lat. </a:t>
            </a:r>
            <a:r>
              <a:rPr lang="es-ES" sz="20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camēlus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este del gr. </a:t>
            </a:r>
            <a:r>
              <a:rPr lang="es-ES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κάμηλος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, y este del arameo </a:t>
            </a:r>
            <a:r>
              <a:rPr lang="es-ES" sz="20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gamlā</a:t>
            </a:r>
            <a:r>
              <a:rPr 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4E7671D-BD8A-244F-AD34-363EDCB7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848" y="1523477"/>
            <a:ext cx="6035990" cy="206152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2060"/>
                </a:solidFill>
              </a:rPr>
              <a:t>1</a:t>
            </a:r>
            <a:r>
              <a:rPr lang="es-ES" altLang="es-ES" sz="1600" b="1" dirty="0">
                <a:solidFill>
                  <a:srgbClr val="002060"/>
                </a:solidFill>
              </a:rPr>
              <a:t>. Guerra:</a:t>
            </a:r>
            <a:endParaRPr lang="es-ES" altLang="es-ES" sz="1600" b="1" i="1" dirty="0">
              <a:solidFill>
                <a:srgbClr val="002060"/>
              </a:solidFill>
            </a:endParaRPr>
          </a:p>
          <a:p>
            <a:r>
              <a:rPr lang="es-ES" altLang="es-ES" sz="1600" b="1" i="1" dirty="0">
                <a:solidFill>
                  <a:srgbClr val="862000"/>
                </a:solidFill>
                <a:highlight>
                  <a:srgbClr val="FFFF00"/>
                </a:highlight>
              </a:rPr>
              <a:t>zaga</a:t>
            </a:r>
            <a:r>
              <a:rPr lang="es-ES" altLang="es-ES" sz="1600" b="1" dirty="0">
                <a:solidFill>
                  <a:srgbClr val="0000CC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‘retaguardia’ (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hisp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&lt; 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clás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.) </a:t>
            </a:r>
            <a:r>
              <a:rPr lang="es-ES" altLang="es-ES" sz="1600" b="1" dirty="0">
                <a:solidFill>
                  <a:srgbClr val="0000CC"/>
                </a:solidFill>
                <a:highlight>
                  <a:srgbClr val="FFFF00"/>
                </a:highlight>
              </a:rPr>
              <a:t>[</a:t>
            </a:r>
            <a:r>
              <a:rPr lang="es-ES" altLang="es-ES" sz="1600" b="1" i="1" dirty="0">
                <a:solidFill>
                  <a:srgbClr val="862000"/>
                </a:solidFill>
                <a:highlight>
                  <a:srgbClr val="FFFF00"/>
                </a:highlight>
              </a:rPr>
              <a:t>zaguero, rezagarse]…</a:t>
            </a:r>
          </a:p>
          <a:p>
            <a:r>
              <a:rPr lang="es-ES" altLang="es-ES" sz="1600" b="1" i="1" dirty="0">
                <a:solidFill>
                  <a:srgbClr val="862000"/>
                </a:solidFill>
              </a:rPr>
              <a:t>tambor </a:t>
            </a:r>
            <a:r>
              <a:rPr lang="es-ES" altLang="es-ES" sz="1600" b="1" dirty="0">
                <a:solidFill>
                  <a:srgbClr val="002060"/>
                </a:solidFill>
              </a:rPr>
              <a:t>(Quizá del *</a:t>
            </a:r>
            <a:r>
              <a:rPr lang="es-ES" altLang="es-ES" sz="1600" b="1" dirty="0" err="1">
                <a:solidFill>
                  <a:srgbClr val="002060"/>
                </a:solidFill>
              </a:rPr>
              <a:t>ṭabKbūl</a:t>
            </a:r>
            <a:r>
              <a:rPr lang="es-ES" altLang="es-ES" sz="1600" b="1" dirty="0">
                <a:solidFill>
                  <a:srgbClr val="002060"/>
                </a:solidFill>
              </a:rPr>
              <a:t>, hipocorístico del </a:t>
            </a:r>
            <a:r>
              <a:rPr lang="es-ES" altLang="es-ES" sz="1600" b="1" dirty="0" err="1">
                <a:solidFill>
                  <a:srgbClr val="002060"/>
                </a:solidFill>
              </a:rPr>
              <a:t>ṭabKál</a:t>
            </a:r>
            <a:r>
              <a:rPr lang="es-ES" altLang="es-ES" sz="1600" b="1" dirty="0">
                <a:solidFill>
                  <a:srgbClr val="002060"/>
                </a:solidFill>
              </a:rPr>
              <a:t>)</a:t>
            </a:r>
            <a:r>
              <a:rPr lang="es-ES" altLang="es-ES" sz="1600" b="1" dirty="0">
                <a:solidFill>
                  <a:srgbClr val="862000"/>
                </a:solidFill>
              </a:rPr>
              <a:t>…</a:t>
            </a:r>
            <a:endParaRPr lang="es-ES" altLang="es-ES" sz="1600" b="1" dirty="0">
              <a:solidFill>
                <a:srgbClr val="0000CC"/>
              </a:solidFill>
            </a:endParaRPr>
          </a:p>
          <a:p>
            <a:endParaRPr lang="es-ES" altLang="es-ES" sz="1600" b="1" dirty="0">
              <a:solidFill>
                <a:srgbClr val="0000CC"/>
              </a:solidFill>
            </a:endParaRPr>
          </a:p>
          <a:p>
            <a:r>
              <a:rPr lang="es-ES" altLang="es-ES" sz="1600" b="1" dirty="0">
                <a:solidFill>
                  <a:srgbClr val="002060"/>
                </a:solidFill>
              </a:rPr>
              <a:t>2. ‘Agricultura’:</a:t>
            </a:r>
            <a:endParaRPr lang="es-ES" altLang="es-ES" sz="1600" b="1" i="1" dirty="0">
              <a:solidFill>
                <a:srgbClr val="002060"/>
              </a:solidFill>
            </a:endParaRPr>
          </a:p>
          <a:p>
            <a:r>
              <a:rPr lang="es-ES" altLang="es-ES" sz="1600" b="1" i="1" dirty="0">
                <a:solidFill>
                  <a:srgbClr val="862000"/>
                </a:solidFill>
                <a:highlight>
                  <a:srgbClr val="FFFF00"/>
                </a:highlight>
              </a:rPr>
              <a:t>alberca</a:t>
            </a:r>
            <a:r>
              <a:rPr lang="es-ES" altLang="es-ES" sz="1600" b="1" dirty="0">
                <a:solidFill>
                  <a:srgbClr val="0000CC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‘estanque, depósito de agua’ (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hisp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&lt; 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clás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.)</a:t>
            </a:r>
            <a:r>
              <a:rPr lang="es-ES" altLang="es-ES" sz="1600" b="1" dirty="0">
                <a:solidFill>
                  <a:srgbClr val="0000CC"/>
                </a:solidFill>
                <a:highlight>
                  <a:srgbClr val="FFFF00"/>
                </a:highlight>
              </a:rPr>
              <a:t>; </a:t>
            </a:r>
            <a:r>
              <a:rPr lang="es-ES" altLang="es-ES" sz="1600" b="1" i="1" dirty="0">
                <a:solidFill>
                  <a:srgbClr val="990000"/>
                </a:solidFill>
              </a:rPr>
              <a:t>algodón</a:t>
            </a:r>
            <a:r>
              <a:rPr lang="es-ES" altLang="es-ES" sz="1600" b="1" i="1" dirty="0">
                <a:solidFill>
                  <a:srgbClr val="0000CC"/>
                </a:solidFill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</a:rPr>
              <a:t>(Del </a:t>
            </a:r>
            <a:r>
              <a:rPr lang="es-ES" altLang="es-ES" sz="1600" b="1" dirty="0" err="1">
                <a:solidFill>
                  <a:srgbClr val="002060"/>
                </a:solidFill>
              </a:rPr>
              <a:t>ár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dirty="0" err="1">
                <a:solidFill>
                  <a:srgbClr val="002060"/>
                </a:solidFill>
              </a:rPr>
              <a:t>hisp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i="1" dirty="0" err="1">
                <a:solidFill>
                  <a:srgbClr val="002060"/>
                </a:solidFill>
              </a:rPr>
              <a:t>alquṭún</a:t>
            </a:r>
            <a:r>
              <a:rPr lang="es-ES" altLang="es-ES" sz="1600" b="1" dirty="0">
                <a:solidFill>
                  <a:srgbClr val="002060"/>
                </a:solidFill>
              </a:rPr>
              <a:t>, y este del </a:t>
            </a:r>
            <a:r>
              <a:rPr lang="es-ES" altLang="es-ES" sz="1600" b="1" dirty="0" err="1">
                <a:solidFill>
                  <a:srgbClr val="002060"/>
                </a:solidFill>
              </a:rPr>
              <a:t>ár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i="1" dirty="0" err="1">
                <a:solidFill>
                  <a:srgbClr val="002060"/>
                </a:solidFill>
              </a:rPr>
              <a:t>quṭn</a:t>
            </a:r>
            <a:r>
              <a:rPr lang="es-ES" altLang="es-ES" sz="1600" b="1" dirty="0">
                <a:solidFill>
                  <a:srgbClr val="002060"/>
                </a:solidFill>
              </a:rPr>
              <a:t>)</a:t>
            </a:r>
            <a:r>
              <a:rPr lang="es-ES" altLang="es-ES" sz="1600" b="1" i="1" dirty="0">
                <a:solidFill>
                  <a:srgbClr val="0000CC"/>
                </a:solidFill>
              </a:rPr>
              <a:t>;</a:t>
            </a:r>
            <a:r>
              <a:rPr lang="es-ES" altLang="es-ES" sz="1600" b="1" dirty="0">
                <a:solidFill>
                  <a:srgbClr val="0000CC"/>
                </a:solidFill>
              </a:rPr>
              <a:t> </a:t>
            </a:r>
            <a:r>
              <a:rPr lang="es-ES" altLang="es-ES" sz="1600" b="1" i="1" dirty="0">
                <a:solidFill>
                  <a:srgbClr val="C00000"/>
                </a:solidFill>
              </a:rPr>
              <a:t>aceite</a:t>
            </a:r>
            <a:r>
              <a:rPr lang="es-ES" altLang="es-ES" sz="1600" b="1" i="1" dirty="0">
                <a:solidFill>
                  <a:srgbClr val="0000CC"/>
                </a:solidFill>
              </a:rPr>
              <a:t> (</a:t>
            </a:r>
            <a:r>
              <a:rPr lang="es-ES" altLang="es-ES" sz="1600" b="1" dirty="0">
                <a:solidFill>
                  <a:srgbClr val="002060"/>
                </a:solidFill>
              </a:rPr>
              <a:t>Del </a:t>
            </a:r>
            <a:r>
              <a:rPr lang="es-ES" altLang="es-ES" sz="1600" b="1" dirty="0" err="1">
                <a:solidFill>
                  <a:srgbClr val="002060"/>
                </a:solidFill>
              </a:rPr>
              <a:t>ár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dirty="0" err="1">
                <a:solidFill>
                  <a:srgbClr val="002060"/>
                </a:solidFill>
              </a:rPr>
              <a:t>hisp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i="1" dirty="0" err="1">
                <a:solidFill>
                  <a:srgbClr val="002060"/>
                </a:solidFill>
              </a:rPr>
              <a:t>azzáyt</a:t>
            </a:r>
            <a:r>
              <a:rPr lang="es-ES" altLang="es-ES" sz="1600" b="1" dirty="0">
                <a:solidFill>
                  <a:srgbClr val="002060"/>
                </a:solidFill>
              </a:rPr>
              <a:t>, este del </a:t>
            </a:r>
            <a:r>
              <a:rPr lang="es-ES" altLang="es-ES" sz="1600" b="1" dirty="0" err="1">
                <a:solidFill>
                  <a:srgbClr val="002060"/>
                </a:solidFill>
              </a:rPr>
              <a:t>ár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600" b="1" dirty="0">
                <a:solidFill>
                  <a:srgbClr val="002060"/>
                </a:solidFill>
              </a:rPr>
              <a:t>. </a:t>
            </a:r>
            <a:r>
              <a:rPr lang="es-ES" altLang="es-ES" sz="1600" b="1" i="1" dirty="0" err="1">
                <a:solidFill>
                  <a:srgbClr val="002060"/>
                </a:solidFill>
              </a:rPr>
              <a:t>Azzayt</a:t>
            </a:r>
            <a:r>
              <a:rPr lang="es-ES" altLang="es-ES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1732281C-5520-C945-B924-04C679BC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154" y="3811546"/>
            <a:ext cx="5569684" cy="257390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00CC"/>
                </a:solidFill>
              </a:rPr>
              <a:t>3. Jardinería:</a:t>
            </a:r>
            <a:endParaRPr lang="es-ES" altLang="es-ES" sz="1400" b="1" i="1" dirty="0">
              <a:solidFill>
                <a:srgbClr val="0000CC"/>
              </a:solidFill>
            </a:endParaRPr>
          </a:p>
          <a:p>
            <a:pPr algn="just"/>
            <a:r>
              <a:rPr lang="es-ES" altLang="es-ES" sz="1400" b="1" i="1" dirty="0">
                <a:solidFill>
                  <a:srgbClr val="862000"/>
                </a:solidFill>
              </a:rPr>
              <a:t>azucena; azahar; alhelí; adelfa; jazmín</a:t>
            </a:r>
          </a:p>
          <a:p>
            <a:pPr algn="just"/>
            <a:r>
              <a:rPr lang="es-ES" altLang="es-ES" sz="1400" b="1" dirty="0">
                <a:solidFill>
                  <a:srgbClr val="0000CC"/>
                </a:solidFill>
              </a:rPr>
              <a:t>4. Comercio:</a:t>
            </a:r>
            <a:endParaRPr lang="es-ES" altLang="es-ES" sz="1400" b="1" i="1" dirty="0">
              <a:solidFill>
                <a:srgbClr val="0000CC"/>
              </a:solidFill>
            </a:endParaRPr>
          </a:p>
          <a:p>
            <a:r>
              <a:rPr lang="es-ES" altLang="es-ES" sz="1400" b="1" i="1" dirty="0">
                <a:solidFill>
                  <a:srgbClr val="862000"/>
                </a:solidFill>
              </a:rPr>
              <a:t>almacén (</a:t>
            </a:r>
            <a:r>
              <a:rPr lang="es-ES" altLang="es-ES" sz="1400" b="1" dirty="0" err="1">
                <a:solidFill>
                  <a:srgbClr val="002060"/>
                </a:solidFill>
              </a:rPr>
              <a:t>hisp</a:t>
            </a:r>
            <a:r>
              <a:rPr lang="es-ES" altLang="es-ES" sz="1400" b="1" dirty="0">
                <a:solidFill>
                  <a:srgbClr val="002060"/>
                </a:solidFill>
              </a:rPr>
              <a:t>. &lt; </a:t>
            </a:r>
            <a:r>
              <a:rPr lang="es-ES" altLang="es-ES" sz="14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400" b="1" dirty="0">
                <a:solidFill>
                  <a:srgbClr val="002060"/>
                </a:solidFill>
              </a:rPr>
              <a:t>.)</a:t>
            </a:r>
            <a:r>
              <a:rPr lang="es-ES" altLang="es-ES" sz="1400" b="1" i="1" dirty="0">
                <a:solidFill>
                  <a:srgbClr val="862000"/>
                </a:solidFill>
              </a:rPr>
              <a:t>; aduana </a:t>
            </a:r>
            <a:r>
              <a:rPr lang="es-ES" altLang="es-ES" sz="1400" b="1" dirty="0">
                <a:solidFill>
                  <a:srgbClr val="002060"/>
                </a:solidFill>
              </a:rPr>
              <a:t>(Del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hisp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addiwán</a:t>
            </a:r>
            <a:r>
              <a:rPr lang="es-ES" altLang="es-ES" sz="1400" b="1" dirty="0">
                <a:solidFill>
                  <a:srgbClr val="002060"/>
                </a:solidFill>
              </a:rPr>
              <a:t>, este 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dīwān</a:t>
            </a:r>
            <a:r>
              <a:rPr lang="es-ES" altLang="es-ES" sz="1400" b="1" dirty="0">
                <a:solidFill>
                  <a:srgbClr val="002060"/>
                </a:solidFill>
              </a:rPr>
              <a:t>, y este del pelvi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dēwān</a:t>
            </a:r>
            <a:r>
              <a:rPr lang="es-ES" altLang="es-ES" sz="1400" b="1" dirty="0">
                <a:solidFill>
                  <a:srgbClr val="002060"/>
                </a:solidFill>
              </a:rPr>
              <a:t>, archivo)</a:t>
            </a:r>
            <a:r>
              <a:rPr lang="es-ES" altLang="es-ES" sz="1400" b="1" dirty="0">
                <a:solidFill>
                  <a:srgbClr val="862000"/>
                </a:solidFill>
              </a:rPr>
              <a:t>; </a:t>
            </a:r>
            <a:r>
              <a:rPr lang="es-ES" altLang="es-ES" sz="1400" b="1" i="1" dirty="0">
                <a:solidFill>
                  <a:srgbClr val="862000"/>
                </a:solidFill>
              </a:rPr>
              <a:t>alquiler </a:t>
            </a:r>
            <a:r>
              <a:rPr lang="es-ES" altLang="es-ES" sz="1400" b="1" dirty="0">
                <a:solidFill>
                  <a:srgbClr val="002060"/>
                </a:solidFill>
              </a:rPr>
              <a:t>(</a:t>
            </a:r>
            <a:r>
              <a:rPr lang="es-ES" altLang="es-ES" sz="1400" b="1" dirty="0" err="1">
                <a:solidFill>
                  <a:srgbClr val="002060"/>
                </a:solidFill>
              </a:rPr>
              <a:t>hisp</a:t>
            </a:r>
            <a:r>
              <a:rPr lang="es-ES" altLang="es-ES" sz="1400" b="1" dirty="0">
                <a:solidFill>
                  <a:srgbClr val="002060"/>
                </a:solidFill>
              </a:rPr>
              <a:t>. &lt; </a:t>
            </a:r>
            <a:r>
              <a:rPr lang="es-ES" altLang="es-ES" sz="14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400" b="1" dirty="0">
                <a:solidFill>
                  <a:srgbClr val="002060"/>
                </a:solidFill>
              </a:rPr>
              <a:t>.)</a:t>
            </a:r>
            <a:r>
              <a:rPr lang="es-ES" altLang="es-ES" sz="1400" b="1" i="1" dirty="0">
                <a:solidFill>
                  <a:srgbClr val="862000"/>
                </a:solidFill>
              </a:rPr>
              <a:t>…</a:t>
            </a:r>
          </a:p>
          <a:p>
            <a:r>
              <a:rPr lang="es-ES" altLang="es-ES" sz="1400" b="1" dirty="0">
                <a:solidFill>
                  <a:srgbClr val="0000CC"/>
                </a:solidFill>
              </a:rPr>
              <a:t>5. Vida cotidiana</a:t>
            </a:r>
            <a:r>
              <a:rPr lang="es-ES" altLang="es-ES" sz="1400" b="1" dirty="0">
                <a:solidFill>
                  <a:srgbClr val="CC3300"/>
                </a:solidFill>
              </a:rPr>
              <a:t>: </a:t>
            </a:r>
            <a:endParaRPr lang="es-ES" altLang="es-ES" sz="1400" b="1" i="1" dirty="0">
              <a:solidFill>
                <a:srgbClr val="CC3300"/>
              </a:solidFill>
            </a:endParaRPr>
          </a:p>
          <a:p>
            <a:r>
              <a:rPr lang="es-ES" altLang="es-ES" sz="1400" b="1" i="1" dirty="0">
                <a:solidFill>
                  <a:srgbClr val="862000"/>
                </a:solidFill>
              </a:rPr>
              <a:t>aldea; azotea </a:t>
            </a:r>
            <a:r>
              <a:rPr lang="es-ES" altLang="es-ES" sz="1400" b="1" dirty="0">
                <a:solidFill>
                  <a:srgbClr val="002060"/>
                </a:solidFill>
              </a:rPr>
              <a:t>(terraza); </a:t>
            </a:r>
            <a:r>
              <a:rPr lang="es-ES" altLang="es-ES" sz="1400" b="1" i="1" dirty="0">
                <a:solidFill>
                  <a:srgbClr val="862000"/>
                </a:solidFill>
              </a:rPr>
              <a:t>alcoba; almohada; alfombra; barrio </a:t>
            </a:r>
            <a:r>
              <a:rPr lang="es-ES" altLang="es-ES" sz="1400" b="1" dirty="0">
                <a:solidFill>
                  <a:srgbClr val="002060"/>
                </a:solidFill>
              </a:rPr>
              <a:t>(Del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hisp</a:t>
            </a:r>
            <a:r>
              <a:rPr lang="es-ES" altLang="es-ES" sz="1400" b="1" dirty="0">
                <a:solidFill>
                  <a:srgbClr val="002060"/>
                </a:solidFill>
              </a:rPr>
              <a:t>. *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bárri</a:t>
            </a:r>
            <a:r>
              <a:rPr lang="es-ES" altLang="es-ES" sz="1400" b="1" dirty="0">
                <a:solidFill>
                  <a:srgbClr val="002060"/>
                </a:solidFill>
              </a:rPr>
              <a:t>, exterior, y este 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barrī</a:t>
            </a:r>
            <a:r>
              <a:rPr lang="es-ES" altLang="es-ES" sz="1400" b="1" dirty="0">
                <a:solidFill>
                  <a:srgbClr val="002060"/>
                </a:solidFill>
              </a:rPr>
              <a:t>, salvaje)</a:t>
            </a:r>
            <a:r>
              <a:rPr lang="es-ES" altLang="es-ES" sz="1400" b="1" i="1" dirty="0">
                <a:solidFill>
                  <a:srgbClr val="862000"/>
                </a:solidFill>
              </a:rPr>
              <a:t>;  jarra</a:t>
            </a:r>
          </a:p>
          <a:p>
            <a:r>
              <a:rPr lang="es-ES" altLang="es-ES" sz="1400" b="1" i="1" dirty="0">
                <a:solidFill>
                  <a:srgbClr val="862000"/>
                </a:solidFill>
              </a:rPr>
              <a:t>almíbar </a:t>
            </a:r>
            <a:r>
              <a:rPr lang="es-ES" altLang="es-ES" sz="1400" b="1" dirty="0">
                <a:solidFill>
                  <a:srgbClr val="002060"/>
                </a:solidFill>
              </a:rPr>
              <a:t>(Del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hisp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almíba</a:t>
            </a:r>
            <a:r>
              <a:rPr lang="es-ES" altLang="es-ES" sz="1400" b="1" dirty="0">
                <a:solidFill>
                  <a:srgbClr val="002060"/>
                </a:solidFill>
              </a:rPr>
              <a:t>, este del </a:t>
            </a:r>
            <a:r>
              <a:rPr lang="es-ES" altLang="es-ES" sz="1400" b="1" dirty="0" err="1">
                <a:solidFill>
                  <a:srgbClr val="002060"/>
                </a:solidFill>
              </a:rPr>
              <a:t>ár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dirty="0" err="1">
                <a:solidFill>
                  <a:srgbClr val="002060"/>
                </a:solidFill>
              </a:rPr>
              <a:t>clás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maybah</a:t>
            </a:r>
            <a:r>
              <a:rPr lang="es-ES" altLang="es-ES" sz="1400" b="1" dirty="0">
                <a:solidFill>
                  <a:srgbClr val="002060"/>
                </a:solidFill>
              </a:rPr>
              <a:t>, y este del persa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mey</a:t>
            </a:r>
            <a:r>
              <a:rPr lang="es-ES" altLang="es-ES" sz="1400" b="1" i="1" dirty="0">
                <a:solidFill>
                  <a:srgbClr val="002060"/>
                </a:solidFill>
              </a:rPr>
              <a:t> be</a:t>
            </a:r>
            <a:r>
              <a:rPr lang="es-ES" altLang="es-ES" sz="1400" b="1" dirty="0">
                <a:solidFill>
                  <a:srgbClr val="002060"/>
                </a:solidFill>
              </a:rPr>
              <a:t>, néctar de membrillo)</a:t>
            </a:r>
            <a:r>
              <a:rPr lang="es-ES" altLang="es-ES" sz="1400" b="1" i="1" dirty="0">
                <a:solidFill>
                  <a:srgbClr val="862000"/>
                </a:solidFill>
              </a:rPr>
              <a:t>; jarabe </a:t>
            </a:r>
            <a:r>
              <a:rPr lang="es-ES" altLang="es-ES" sz="1400" b="1" dirty="0">
                <a:solidFill>
                  <a:srgbClr val="002060"/>
                </a:solidFill>
              </a:rPr>
              <a:t>(bebida)…</a:t>
            </a:r>
          </a:p>
        </p:txBody>
      </p:sp>
    </p:spTree>
    <p:extLst>
      <p:ext uri="{BB962C8B-B14F-4D97-AF65-F5344CB8AC3E}">
        <p14:creationId xmlns:p14="http://schemas.microsoft.com/office/powerpoint/2010/main" val="8335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FC501F45-23FA-4388-8936-1A1A08153A4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90D6D36-BB08-4C53-A74E-FAE665F2FE46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9" name="Picture 5" descr="universitas">
              <a:extLst>
                <a:ext uri="{FF2B5EF4-FFF2-40B4-BE49-F238E27FC236}">
                  <a16:creationId xmlns:a16="http://schemas.microsoft.com/office/drawing/2014/main" id="{7DFFC860-C275-4EC1-84C3-844791186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E6C7137-374C-4C05-8E6C-1F8DDF74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F25D5417-3078-AB46-AAFC-E070DCD52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506" y="73734"/>
            <a:ext cx="3054349" cy="5969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dirty="0">
                <a:solidFill>
                  <a:srgbClr val="990000"/>
                </a:solidFill>
              </a:rPr>
              <a:t>TOPÓNIMOS</a:t>
            </a:r>
            <a:endParaRPr lang="es-ES" altLang="es-ES" sz="3200" b="1" i="1" dirty="0">
              <a:solidFill>
                <a:srgbClr val="002060"/>
              </a:solidFill>
            </a:endParaRPr>
          </a:p>
        </p:txBody>
      </p:sp>
      <p:sp>
        <p:nvSpPr>
          <p:cNvPr id="29700" name="AutoShape 12" descr="Kindle 3G">
            <a:extLst>
              <a:ext uri="{FF2B5EF4-FFF2-40B4-BE49-F238E27FC236}">
                <a16:creationId xmlns:a16="http://schemas.microsoft.com/office/drawing/2014/main" id="{3DF5207D-F5EC-9B40-9702-7C746E82C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B0298362-9695-D14E-A3F0-AE9181B0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0" y="159918"/>
            <a:ext cx="3194073" cy="428599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PRERROMANOS. </a:t>
            </a:r>
          </a:p>
          <a:p>
            <a:pPr algn="ctr">
              <a:defRPr/>
            </a:pPr>
            <a:endParaRPr lang="es-ES" sz="1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PÚNICOS.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Cádiz</a:t>
            </a:r>
            <a:r>
              <a:rPr lang="es-ES" sz="1600" b="1" dirty="0">
                <a:solidFill>
                  <a:srgbClr val="990000"/>
                </a:solidFill>
                <a:highlight>
                  <a:srgbClr val="FFFF00"/>
                </a:highlight>
              </a:rPr>
              <a:t> 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&lt; </a:t>
            </a:r>
            <a:r>
              <a:rPr lang="es-ES" sz="16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Qadis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ar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.) &lt; </a:t>
            </a:r>
            <a:r>
              <a:rPr lang="es-ES" sz="16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gades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rom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.) &lt; </a:t>
            </a:r>
            <a:r>
              <a:rPr 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Gádir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‘recinto amurallado’ &lt; GDR.</a:t>
            </a:r>
            <a:endParaRPr lang="es-ES" sz="16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Málaga</a:t>
            </a:r>
            <a:r>
              <a:rPr lang="es-ES" sz="1600" b="1" dirty="0">
                <a:solidFill>
                  <a:srgbClr val="002060"/>
                </a:solidFill>
              </a:rPr>
              <a:t>, </a:t>
            </a:r>
            <a:r>
              <a:rPr lang="es-ES" sz="1600" b="1" dirty="0" err="1">
                <a:solidFill>
                  <a:srgbClr val="002060"/>
                </a:solidFill>
              </a:rPr>
              <a:t>prob</a:t>
            </a:r>
            <a:r>
              <a:rPr lang="es-ES" sz="1600" b="1" dirty="0">
                <a:solidFill>
                  <a:srgbClr val="002060"/>
                </a:solidFill>
              </a:rPr>
              <a:t>., ‘factoría’ [otros, ‘refugio’].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España</a:t>
            </a:r>
            <a:r>
              <a:rPr lang="es-ES" sz="1600" b="1" dirty="0">
                <a:solidFill>
                  <a:srgbClr val="002060"/>
                </a:solidFill>
              </a:rPr>
              <a:t> &lt; ¿</a:t>
            </a:r>
            <a:r>
              <a:rPr lang="es-ES" sz="1600" b="1" cap="small" dirty="0" err="1">
                <a:solidFill>
                  <a:srgbClr val="002060"/>
                </a:solidFill>
              </a:rPr>
              <a:t>hispania</a:t>
            </a:r>
            <a:r>
              <a:rPr lang="es-ES" sz="1600" b="1" dirty="0">
                <a:solidFill>
                  <a:srgbClr val="002060"/>
                </a:solidFill>
              </a:rPr>
              <a:t>? Púnico SPN, ‘el norte’ (respecto de las costas de Mauritania, Cartago). </a:t>
            </a:r>
          </a:p>
          <a:p>
            <a:pPr>
              <a:defRPr/>
            </a:pPr>
            <a:endParaRPr lang="es-ES" sz="1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GRIEGOS 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Ampurias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&lt; </a:t>
            </a:r>
            <a:r>
              <a:rPr lang="es-ES" sz="1600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emporion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s-ES" sz="1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emporio</a:t>
            </a:r>
            <a:r>
              <a:rPr 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  <a:endParaRPr lang="es-ES" sz="16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1600" b="1" i="1" dirty="0">
                <a:solidFill>
                  <a:srgbClr val="C00000"/>
                </a:solidFill>
              </a:rPr>
              <a:t>Rosas</a:t>
            </a:r>
            <a:r>
              <a:rPr lang="es-ES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(Gerona) &lt; </a:t>
            </a:r>
            <a:r>
              <a:rPr lang="es-ES" sz="1600" b="1" cap="small" dirty="0" err="1">
                <a:solidFill>
                  <a:srgbClr val="002060"/>
                </a:solidFill>
              </a:rPr>
              <a:t>rhode</a:t>
            </a:r>
            <a:r>
              <a:rPr lang="es-ES" sz="1600" b="1" cap="small" dirty="0">
                <a:solidFill>
                  <a:srgbClr val="002060"/>
                </a:solidFill>
              </a:rPr>
              <a:t>.</a:t>
            </a:r>
            <a:endParaRPr lang="es-ES" sz="1600" cap="small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128EB74-B287-2444-AE97-D97BCF1D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393" y="964866"/>
            <a:ext cx="3042695" cy="179025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</a:rPr>
              <a:t>INDOEUROPEOS. CELTAS.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 err="1">
                <a:solidFill>
                  <a:srgbClr val="002060"/>
                </a:solidFill>
              </a:rPr>
              <a:t>briga</a:t>
            </a:r>
            <a:r>
              <a:rPr lang="es-ES" b="1" dirty="0">
                <a:solidFill>
                  <a:srgbClr val="002060"/>
                </a:solidFill>
              </a:rPr>
              <a:t>, ‘fortificación’. </a:t>
            </a:r>
            <a:r>
              <a:rPr lang="es-ES" b="1" cap="small" dirty="0" err="1">
                <a:solidFill>
                  <a:srgbClr val="002060"/>
                </a:solidFill>
              </a:rPr>
              <a:t>conimbriga</a:t>
            </a:r>
            <a:r>
              <a:rPr lang="es-ES" b="1" dirty="0">
                <a:solidFill>
                  <a:srgbClr val="002060"/>
                </a:solidFill>
              </a:rPr>
              <a:t> (</a:t>
            </a:r>
            <a:r>
              <a:rPr lang="es-ES" b="1" i="1" dirty="0" err="1">
                <a:solidFill>
                  <a:srgbClr val="990000"/>
                </a:solidFill>
              </a:rPr>
              <a:t>Coimbra</a:t>
            </a:r>
            <a:r>
              <a:rPr lang="es-ES" b="1" dirty="0">
                <a:solidFill>
                  <a:srgbClr val="002060"/>
                </a:solidFill>
              </a:rPr>
              <a:t>). </a:t>
            </a:r>
            <a:r>
              <a:rPr lang="es-ES" b="1" cap="small" dirty="0" err="1">
                <a:solidFill>
                  <a:srgbClr val="002060"/>
                </a:solidFill>
              </a:rPr>
              <a:t>mirobriga</a:t>
            </a:r>
            <a:r>
              <a:rPr lang="es-ES" b="1" dirty="0">
                <a:solidFill>
                  <a:srgbClr val="002060"/>
                </a:solidFill>
              </a:rPr>
              <a:t> (</a:t>
            </a:r>
            <a:r>
              <a:rPr lang="es-ES" b="1" i="1" dirty="0">
                <a:solidFill>
                  <a:srgbClr val="990000"/>
                </a:solidFill>
              </a:rPr>
              <a:t>C. Rodrigo</a:t>
            </a:r>
            <a:r>
              <a:rPr lang="es-ES" b="1" dirty="0">
                <a:solidFill>
                  <a:srgbClr val="002060"/>
                </a:solidFill>
              </a:rPr>
              <a:t>), </a:t>
            </a:r>
          </a:p>
          <a:p>
            <a:pPr>
              <a:defRPr/>
            </a:pPr>
            <a:r>
              <a:rPr lang="es-ES" b="1" i="1" dirty="0" err="1">
                <a:solidFill>
                  <a:srgbClr val="002060"/>
                </a:solidFill>
              </a:rPr>
              <a:t>Sego</a:t>
            </a:r>
            <a:r>
              <a:rPr lang="es-ES" b="1" i="1" dirty="0">
                <a:solidFill>
                  <a:srgbClr val="002060"/>
                </a:solidFill>
              </a:rPr>
              <a:t>-</a:t>
            </a:r>
            <a:r>
              <a:rPr lang="es-ES" b="1" dirty="0">
                <a:solidFill>
                  <a:srgbClr val="002060"/>
                </a:solidFill>
              </a:rPr>
              <a:t>, ‘victoria’. </a:t>
            </a:r>
            <a:r>
              <a:rPr lang="es-ES" b="1" i="1" dirty="0">
                <a:solidFill>
                  <a:srgbClr val="990000"/>
                </a:solidFill>
              </a:rPr>
              <a:t>Segovia.</a:t>
            </a:r>
            <a:r>
              <a:rPr lang="es-ES" b="1" dirty="0">
                <a:solidFill>
                  <a:srgbClr val="002060"/>
                </a:solidFill>
              </a:rPr>
              <a:t> .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CE23172-F980-DF4E-A32F-E8934C42C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444" y="2900951"/>
            <a:ext cx="3194074" cy="34845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002060"/>
                </a:solidFill>
              </a:rPr>
              <a:t>PRERROMANOS.</a:t>
            </a:r>
          </a:p>
          <a:p>
            <a:pPr algn="ctr"/>
            <a:endParaRPr lang="es-ES" altLang="es-ES" b="1" dirty="0">
              <a:solidFill>
                <a:srgbClr val="002060"/>
              </a:solidFill>
            </a:endParaRPr>
          </a:p>
          <a:p>
            <a:pPr algn="ctr"/>
            <a:r>
              <a:rPr lang="es-ES" altLang="es-ES" b="1" dirty="0">
                <a:solidFill>
                  <a:srgbClr val="002060"/>
                </a:solidFill>
              </a:rPr>
              <a:t>VASCOS.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Aguinaga</a:t>
            </a:r>
            <a:r>
              <a:rPr lang="es-ES" altLang="es-ES" b="1" dirty="0">
                <a:solidFill>
                  <a:srgbClr val="002060"/>
                </a:solidFill>
              </a:rPr>
              <a:t> (Guipúzcoa), </a:t>
            </a:r>
            <a:r>
              <a:rPr lang="es-ES" altLang="es-ES" b="1" i="1" dirty="0" err="1">
                <a:solidFill>
                  <a:srgbClr val="002060"/>
                </a:solidFill>
              </a:rPr>
              <a:t>hagin</a:t>
            </a:r>
            <a:r>
              <a:rPr lang="es-ES" altLang="es-ES" b="1" dirty="0">
                <a:solidFill>
                  <a:srgbClr val="002060"/>
                </a:solidFill>
              </a:rPr>
              <a:t>, ‘tejo’/ -</a:t>
            </a:r>
            <a:r>
              <a:rPr lang="es-ES" altLang="es-ES" b="1" i="1" dirty="0" err="1">
                <a:solidFill>
                  <a:srgbClr val="002060"/>
                </a:solidFill>
              </a:rPr>
              <a:t>aga</a:t>
            </a:r>
            <a:r>
              <a:rPr lang="es-ES" altLang="es-ES" b="1" dirty="0">
                <a:solidFill>
                  <a:srgbClr val="002060"/>
                </a:solidFill>
              </a:rPr>
              <a:t>, </a:t>
            </a:r>
            <a:r>
              <a:rPr lang="es-ES" altLang="es-ES" b="1" dirty="0" err="1">
                <a:solidFill>
                  <a:srgbClr val="002060"/>
                </a:solidFill>
              </a:rPr>
              <a:t>suf</a:t>
            </a:r>
            <a:r>
              <a:rPr lang="es-ES" altLang="es-ES" b="1" dirty="0">
                <a:solidFill>
                  <a:srgbClr val="002060"/>
                </a:solidFill>
              </a:rPr>
              <a:t>. abundancial (‘</a:t>
            </a:r>
            <a:r>
              <a:rPr lang="es-ES" altLang="es-ES" b="1" dirty="0" err="1">
                <a:solidFill>
                  <a:srgbClr val="002060"/>
                </a:solidFill>
              </a:rPr>
              <a:t>tejeda</a:t>
            </a:r>
            <a:r>
              <a:rPr lang="es-ES" altLang="es-ES" b="1" dirty="0">
                <a:solidFill>
                  <a:srgbClr val="002060"/>
                </a:solidFill>
              </a:rPr>
              <a:t>’).</a:t>
            </a:r>
          </a:p>
          <a:p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Javier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(Navarra) [Nace San Francisco Javier]; </a:t>
            </a:r>
            <a:r>
              <a:rPr lang="es-ES" altLang="es-ES" b="1" i="1" dirty="0">
                <a:solidFill>
                  <a:srgbClr val="002060"/>
                </a:solidFill>
              </a:rPr>
              <a:t>Echeverri</a:t>
            </a:r>
            <a:r>
              <a:rPr lang="es-ES" altLang="es-ES" b="1" dirty="0">
                <a:solidFill>
                  <a:srgbClr val="002060"/>
                </a:solidFill>
              </a:rPr>
              <a:t> (</a:t>
            </a:r>
            <a:r>
              <a:rPr lang="es-ES" altLang="es-ES" b="1" i="1" dirty="0" err="1">
                <a:solidFill>
                  <a:srgbClr val="002060"/>
                </a:solidFill>
              </a:rPr>
              <a:t>etxea</a:t>
            </a:r>
            <a:r>
              <a:rPr lang="es-ES" altLang="es-ES" b="1" dirty="0">
                <a:solidFill>
                  <a:srgbClr val="002060"/>
                </a:solidFill>
              </a:rPr>
              <a:t>, ‘casa’ / </a:t>
            </a:r>
            <a:r>
              <a:rPr lang="es-ES" altLang="es-ES" b="1" i="1" dirty="0" err="1">
                <a:solidFill>
                  <a:srgbClr val="002060"/>
                </a:solidFill>
              </a:rPr>
              <a:t>berri</a:t>
            </a:r>
            <a:r>
              <a:rPr lang="es-ES" altLang="es-ES" b="1" dirty="0">
                <a:solidFill>
                  <a:srgbClr val="002060"/>
                </a:solidFill>
              </a:rPr>
              <a:t>, ‘nueva’). </a:t>
            </a:r>
            <a:endParaRPr lang="es-ES" altLang="es-ES" dirty="0">
              <a:solidFill>
                <a:srgbClr val="002060"/>
              </a:solidFill>
            </a:endParaRPr>
          </a:p>
          <a:p>
            <a:r>
              <a:rPr lang="es-ES" altLang="es-ES" b="1" i="1" dirty="0">
                <a:solidFill>
                  <a:srgbClr val="990000"/>
                </a:solidFill>
              </a:rPr>
              <a:t>Vallé de Arán </a:t>
            </a:r>
            <a:r>
              <a:rPr lang="es-ES" altLang="es-ES" b="1" dirty="0">
                <a:solidFill>
                  <a:srgbClr val="002060"/>
                </a:solidFill>
              </a:rPr>
              <a:t>(‘valle’). Tautológico.</a:t>
            </a:r>
            <a:endParaRPr lang="es-ES" altLang="es-ES" dirty="0">
              <a:solidFill>
                <a:srgbClr val="00206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702CC70-068D-074E-A367-F8388B47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6" y="820502"/>
            <a:ext cx="2636839" cy="382269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002060"/>
                </a:solidFill>
              </a:rPr>
              <a:t>OTROS PRERROMANOS.</a:t>
            </a:r>
          </a:p>
          <a:p>
            <a:pPr algn="ctr"/>
            <a:r>
              <a:rPr lang="es-ES" altLang="es-ES" b="1" dirty="0">
                <a:solidFill>
                  <a:srgbClr val="002060"/>
                </a:solidFill>
              </a:rPr>
              <a:t> </a:t>
            </a:r>
            <a:endParaRPr lang="es-ES" altLang="es-ES" dirty="0">
              <a:solidFill>
                <a:srgbClr val="002060"/>
              </a:solidFill>
            </a:endParaRPr>
          </a:p>
          <a:p>
            <a:r>
              <a:rPr lang="es-ES" altLang="es-ES" b="1" i="1" dirty="0">
                <a:solidFill>
                  <a:srgbClr val="990000"/>
                </a:solidFill>
              </a:rPr>
              <a:t>Duero</a:t>
            </a:r>
            <a:r>
              <a:rPr lang="es-ES" altLang="es-ES" b="1" dirty="0">
                <a:solidFill>
                  <a:srgbClr val="002060"/>
                </a:solidFill>
              </a:rPr>
              <a:t>. *</a:t>
            </a:r>
            <a:r>
              <a:rPr lang="es-ES" altLang="es-ES" b="1" i="1" dirty="0" err="1">
                <a:solidFill>
                  <a:srgbClr val="002060"/>
                </a:solidFill>
              </a:rPr>
              <a:t>dur</a:t>
            </a:r>
            <a:r>
              <a:rPr lang="es-ES" altLang="es-ES" b="1" dirty="0">
                <a:solidFill>
                  <a:srgbClr val="002060"/>
                </a:solidFill>
              </a:rPr>
              <a:t>, ‘curso de agua’. 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Alba</a:t>
            </a:r>
            <a:r>
              <a:rPr lang="es-ES" altLang="es-ES" b="1" dirty="0">
                <a:solidFill>
                  <a:srgbClr val="002060"/>
                </a:solidFill>
              </a:rPr>
              <a:t>, </a:t>
            </a:r>
            <a:r>
              <a:rPr lang="es-ES" altLang="es-ES" b="1" dirty="0" err="1">
                <a:solidFill>
                  <a:srgbClr val="002060"/>
                </a:solidFill>
              </a:rPr>
              <a:t>preindoeuropeo</a:t>
            </a:r>
            <a:r>
              <a:rPr lang="es-ES" altLang="es-ES" b="1" dirty="0">
                <a:solidFill>
                  <a:srgbClr val="002060"/>
                </a:solidFill>
              </a:rPr>
              <a:t>, ‘colina, lugar elevado’ &gt; ‘castillo fortificado’ (</a:t>
            </a:r>
            <a:r>
              <a:rPr lang="es-ES" altLang="es-ES" b="1" i="1" dirty="0">
                <a:solidFill>
                  <a:srgbClr val="002060"/>
                </a:solidFill>
              </a:rPr>
              <a:t>de Tormes, de Yeltes</a:t>
            </a:r>
            <a:r>
              <a:rPr lang="es-ES" altLang="es-ES" b="1" dirty="0">
                <a:solidFill>
                  <a:srgbClr val="002060"/>
                </a:solidFill>
              </a:rPr>
              <a:t>).</a:t>
            </a:r>
          </a:p>
          <a:p>
            <a:r>
              <a:rPr lang="es-ES" altLang="es-ES" b="1" i="1" dirty="0">
                <a:solidFill>
                  <a:srgbClr val="C00000"/>
                </a:solidFill>
                <a:highlight>
                  <a:srgbClr val="FFFF00"/>
                </a:highlight>
              </a:rPr>
              <a:t>Salamanca</a:t>
            </a:r>
            <a:endParaRPr lang="es-ES" altLang="es-ES" i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r>
              <a:rPr lang="es-ES" altLang="es-ES" b="1" i="1" dirty="0">
                <a:solidFill>
                  <a:srgbClr val="002060"/>
                </a:solidFill>
                <a:highlight>
                  <a:srgbClr val="FFFF00"/>
                </a:highlight>
              </a:rPr>
              <a:t>Sala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(‘agua’), </a:t>
            </a:r>
            <a:r>
              <a:rPr lang="es-ES" altLang="es-ES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mántica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(‘abundancia’).</a:t>
            </a:r>
            <a:endParaRPr lang="es-ES" altLang="es-ES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 eaLnBrk="1" hangingPunct="1"/>
            <a:endParaRPr lang="es-ES" altLang="es-ES" b="1" i="1" dirty="0">
              <a:solidFill>
                <a:srgbClr val="002060"/>
              </a:solidFill>
            </a:endParaRPr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BFB56367-2FCA-2B41-969F-1760C7ED20C0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2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360D9182-0AFC-4C78-A176-ACA70FA1BDC7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8066DE-8980-46D9-9A24-EDF8418FDA9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9" name="Picture 5" descr="universitas">
              <a:extLst>
                <a:ext uri="{FF2B5EF4-FFF2-40B4-BE49-F238E27FC236}">
                  <a16:creationId xmlns:a16="http://schemas.microsoft.com/office/drawing/2014/main" id="{A07BB765-8731-4C57-A6C0-CB079B205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B7E558A-90F9-4BC7-8C34-198AFCC0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30724" name="AutoShape 12" descr="Kindle 3G">
            <a:extLst>
              <a:ext uri="{FF2B5EF4-FFF2-40B4-BE49-F238E27FC236}">
                <a16:creationId xmlns:a16="http://schemas.microsoft.com/office/drawing/2014/main" id="{2922E673-2723-D44F-8265-22A163825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1AB692D-2FDF-904A-9B87-CA0BCCB1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" y="5384800"/>
            <a:ext cx="2736850" cy="133667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b="1" dirty="0">
                <a:solidFill>
                  <a:srgbClr val="002060"/>
                </a:solidFill>
              </a:rPr>
              <a:t>HAGIOTOPÓNIMOS.</a:t>
            </a:r>
          </a:p>
          <a:p>
            <a:pPr eaLnBrk="1" hangingPunct="1"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iacobus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Santiago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) .</a:t>
            </a:r>
          </a:p>
          <a:p>
            <a:pPr eaLnBrk="1" hangingPunct="1">
              <a:defRPr/>
            </a:pPr>
            <a:r>
              <a:rPr lang="es-ES" b="1" cap="small" dirty="0" err="1">
                <a:solidFill>
                  <a:srgbClr val="002060"/>
                </a:solidFill>
              </a:rPr>
              <a:t>stephanus</a:t>
            </a:r>
            <a:r>
              <a:rPr lang="es-ES" b="1" dirty="0">
                <a:solidFill>
                  <a:srgbClr val="002060"/>
                </a:solidFill>
              </a:rPr>
              <a:t> (</a:t>
            </a:r>
            <a:r>
              <a:rPr lang="es-ES" b="1" i="1" dirty="0">
                <a:solidFill>
                  <a:srgbClr val="990000"/>
                </a:solidFill>
              </a:rPr>
              <a:t>Esteban</a:t>
            </a:r>
            <a:r>
              <a:rPr lang="es-ES" b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C933EF96-70D6-1740-ACCB-A59E9976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107114"/>
            <a:ext cx="4447175" cy="218560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</a:rPr>
              <a:t>GERMÁNICOS (VISIGODOS).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dirty="0">
                <a:solidFill>
                  <a:srgbClr val="002060"/>
                </a:solidFill>
              </a:rPr>
              <a:t>No *</a:t>
            </a:r>
            <a:r>
              <a:rPr lang="es-ES" b="1" i="1" dirty="0" err="1">
                <a:solidFill>
                  <a:srgbClr val="002060"/>
                </a:solidFill>
              </a:rPr>
              <a:t>Gotia</a:t>
            </a:r>
            <a:r>
              <a:rPr lang="es-ES" b="1" dirty="0">
                <a:solidFill>
                  <a:srgbClr val="002060"/>
                </a:solidFill>
              </a:rPr>
              <a:t> (sí </a:t>
            </a:r>
            <a:r>
              <a:rPr lang="es-ES" b="1" i="1" dirty="0">
                <a:solidFill>
                  <a:srgbClr val="990000"/>
                </a:solidFill>
              </a:rPr>
              <a:t>Francia</a:t>
            </a:r>
            <a:r>
              <a:rPr lang="es-ES" b="1" dirty="0">
                <a:solidFill>
                  <a:srgbClr val="002060"/>
                </a:solidFill>
              </a:rPr>
              <a:t>).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dirty="0">
                <a:solidFill>
                  <a:srgbClr val="002060"/>
                </a:solidFill>
              </a:rPr>
              <a:t>Vándalos.- ¿</a:t>
            </a:r>
            <a:r>
              <a:rPr lang="es-ES" b="1" i="1" dirty="0" err="1">
                <a:solidFill>
                  <a:srgbClr val="990000"/>
                </a:solidFill>
              </a:rPr>
              <a:t>Vandalucía</a:t>
            </a:r>
            <a:r>
              <a:rPr lang="es-ES" b="1" dirty="0">
                <a:solidFill>
                  <a:srgbClr val="002060"/>
                </a:solidFill>
              </a:rPr>
              <a:t> &gt; </a:t>
            </a:r>
            <a:r>
              <a:rPr lang="es-ES" b="1" i="1" dirty="0">
                <a:solidFill>
                  <a:srgbClr val="990000"/>
                </a:solidFill>
              </a:rPr>
              <a:t>Andalucía</a:t>
            </a:r>
            <a:r>
              <a:rPr lang="es-ES" b="1" dirty="0">
                <a:solidFill>
                  <a:srgbClr val="002060"/>
                </a:solidFill>
              </a:rPr>
              <a:t>?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endParaRPr lang="es-ES" b="1" i="1" dirty="0">
              <a:solidFill>
                <a:srgbClr val="99000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Burgos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Burgo de Osma</a:t>
            </a:r>
            <a:r>
              <a:rPr lang="es-ES" b="1" dirty="0">
                <a:solidFill>
                  <a:srgbClr val="990000"/>
                </a:solidFill>
                <a:highlight>
                  <a:srgbClr val="FFFF00"/>
                </a:highlight>
              </a:rPr>
              <a:t>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(Soria) (‘alcázar, castillo, ciudad fortificado’). </a:t>
            </a:r>
            <a:endParaRPr lang="es-ES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380A10A-6ACD-FE44-8AE0-0E358CA03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4" y="710817"/>
            <a:ext cx="8806883" cy="230421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</a:rPr>
              <a:t>LATINOS. </a:t>
            </a:r>
          </a:p>
          <a:p>
            <a:pPr algn="ctr">
              <a:defRPr/>
            </a:pP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León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Lugar de acantonamiento de la LEGIO SEPTIMA GEMINA desde 74 </a:t>
            </a:r>
            <a:r>
              <a:rPr lang="es-ES" b="1" dirty="0" err="1">
                <a:solidFill>
                  <a:srgbClr val="002060"/>
                </a:solidFill>
                <a:highlight>
                  <a:srgbClr val="FFFF00"/>
                </a:highlight>
              </a:rPr>
              <a:t>d.c.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endParaRPr lang="es-ES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Lugo</a:t>
            </a:r>
            <a:r>
              <a:rPr lang="es-ES" b="1" dirty="0">
                <a:solidFill>
                  <a:srgbClr val="002060"/>
                </a:solidFill>
              </a:rPr>
              <a:t> &lt; </a:t>
            </a:r>
            <a:r>
              <a:rPr lang="es-ES" b="1" cap="small" dirty="0" err="1">
                <a:solidFill>
                  <a:srgbClr val="002060"/>
                </a:solidFill>
              </a:rPr>
              <a:t>lucus</a:t>
            </a:r>
            <a:r>
              <a:rPr lang="es-ES" b="1" dirty="0">
                <a:solidFill>
                  <a:srgbClr val="002060"/>
                </a:solidFill>
              </a:rPr>
              <a:t> (‘bosque’) </a:t>
            </a:r>
            <a:r>
              <a:rPr lang="es-ES" b="1" cap="small" dirty="0" err="1">
                <a:solidFill>
                  <a:srgbClr val="002060"/>
                </a:solidFill>
              </a:rPr>
              <a:t>augustus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Mérida</a:t>
            </a:r>
            <a:r>
              <a:rPr lang="es-ES" b="1" dirty="0">
                <a:solidFill>
                  <a:srgbClr val="002060"/>
                </a:solidFill>
              </a:rPr>
              <a:t> &lt; </a:t>
            </a:r>
            <a:r>
              <a:rPr lang="es-ES" b="1" cap="small" dirty="0" err="1">
                <a:solidFill>
                  <a:srgbClr val="002060"/>
                </a:solidFill>
              </a:rPr>
              <a:t>emerita</a:t>
            </a:r>
            <a:r>
              <a:rPr lang="es-ES" b="1" cap="small" dirty="0">
                <a:solidFill>
                  <a:srgbClr val="002060"/>
                </a:solidFill>
              </a:rPr>
              <a:t> augusta </a:t>
            </a:r>
            <a:r>
              <a:rPr lang="es-ES" b="1" dirty="0">
                <a:solidFill>
                  <a:srgbClr val="002060"/>
                </a:solidFill>
              </a:rPr>
              <a:t>(méritos alcanzados por los veteranos tras un largo servicio a Roma y al Emperador). </a:t>
            </a:r>
            <a:endParaRPr lang="es-E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Zaragoza</a:t>
            </a:r>
            <a:r>
              <a:rPr lang="es-ES" b="1" dirty="0">
                <a:solidFill>
                  <a:srgbClr val="002060"/>
                </a:solidFill>
              </a:rPr>
              <a:t>. Colonia militar: </a:t>
            </a:r>
            <a:r>
              <a:rPr lang="es-ES" b="1" cap="small" dirty="0" err="1">
                <a:solidFill>
                  <a:srgbClr val="002060"/>
                </a:solidFill>
              </a:rPr>
              <a:t>caesar</a:t>
            </a:r>
            <a:r>
              <a:rPr lang="es-ES" b="1" cap="small" dirty="0">
                <a:solidFill>
                  <a:srgbClr val="002060"/>
                </a:solidFill>
              </a:rPr>
              <a:t> augusta </a:t>
            </a:r>
            <a:r>
              <a:rPr lang="es-ES" b="1" dirty="0">
                <a:solidFill>
                  <a:srgbClr val="002060"/>
                </a:solidFill>
              </a:rPr>
              <a:t>(sobre la prerromana </a:t>
            </a:r>
            <a:r>
              <a:rPr lang="es-ES" b="1" i="1" dirty="0" err="1">
                <a:solidFill>
                  <a:srgbClr val="002060"/>
                </a:solidFill>
              </a:rPr>
              <a:t>Salduie</a:t>
            </a:r>
            <a:r>
              <a:rPr lang="es-ES" b="1" dirty="0">
                <a:solidFill>
                  <a:srgbClr val="002060"/>
                </a:solidFill>
              </a:rPr>
              <a:t>). [árabe &gt; </a:t>
            </a:r>
            <a:r>
              <a:rPr lang="es-ES" b="1" i="1" dirty="0" err="1">
                <a:solidFill>
                  <a:srgbClr val="002060"/>
                </a:solidFill>
              </a:rPr>
              <a:t>Sarakusta</a:t>
            </a:r>
            <a:r>
              <a:rPr lang="es-ES" b="1" dirty="0">
                <a:solidFill>
                  <a:srgbClr val="002060"/>
                </a:solidFill>
              </a:rPr>
              <a:t> &gt; </a:t>
            </a:r>
            <a:r>
              <a:rPr lang="es-ES" b="1" i="1" dirty="0" err="1">
                <a:solidFill>
                  <a:srgbClr val="002060"/>
                </a:solidFill>
              </a:rPr>
              <a:t>Saragosa</a:t>
            </a:r>
            <a:r>
              <a:rPr lang="es-ES" b="1" dirty="0">
                <a:solidFill>
                  <a:srgbClr val="002060"/>
                </a:solidFill>
              </a:rPr>
              <a:t>]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4F8D65B5-13FA-2346-A36F-F15A6433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05" y="3745920"/>
            <a:ext cx="4317308" cy="297498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002060"/>
                </a:solidFill>
              </a:rPr>
              <a:t>ÁRABE.</a:t>
            </a:r>
          </a:p>
          <a:p>
            <a:pPr algn="ctr" eaLnBrk="1" hangingPunct="1"/>
            <a:endParaRPr lang="es-ES" altLang="es-ES" b="1" dirty="0">
              <a:solidFill>
                <a:srgbClr val="002060"/>
              </a:solidFill>
            </a:endParaRP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Alberca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(Salamanca, ‘estanque’).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Alcalá</a:t>
            </a:r>
            <a:r>
              <a:rPr lang="es-ES" altLang="es-ES" b="1" dirty="0">
                <a:solidFill>
                  <a:srgbClr val="002060"/>
                </a:solidFill>
              </a:rPr>
              <a:t> (‘castillo’).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Algarve</a:t>
            </a:r>
            <a:r>
              <a:rPr lang="es-ES" altLang="es-ES" b="1" dirty="0">
                <a:solidFill>
                  <a:srgbClr val="002060"/>
                </a:solidFill>
              </a:rPr>
              <a:t> (Port., ‘poniente’).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Alhambra</a:t>
            </a:r>
            <a:r>
              <a:rPr lang="es-ES" altLang="es-ES" b="1" dirty="0">
                <a:solidFill>
                  <a:srgbClr val="002060"/>
                </a:solidFill>
              </a:rPr>
              <a:t> (‘roja’).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Armuña</a:t>
            </a:r>
            <a:r>
              <a:rPr lang="es-ES" altLang="es-ES" b="1" dirty="0">
                <a:solidFill>
                  <a:srgbClr val="002060"/>
                </a:solidFill>
              </a:rPr>
              <a:t> (Salamanca, ‘huerto’).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Borja</a:t>
            </a:r>
            <a:r>
              <a:rPr lang="es-ES" altLang="es-ES" b="1" dirty="0">
                <a:solidFill>
                  <a:srgbClr val="002060"/>
                </a:solidFill>
              </a:rPr>
              <a:t> (Zaragoza, ‘torre’). 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Mancha</a:t>
            </a:r>
            <a:r>
              <a:rPr lang="es-ES" altLang="es-ES" b="1" dirty="0">
                <a:solidFill>
                  <a:srgbClr val="002060"/>
                </a:solidFill>
              </a:rPr>
              <a:t> (‘llanura’).</a:t>
            </a:r>
          </a:p>
          <a:p>
            <a:pPr eaLnBrk="1" hangingPunct="1"/>
            <a:r>
              <a:rPr lang="es-ES" altLang="es-ES" b="1" i="1" dirty="0">
                <a:solidFill>
                  <a:srgbClr val="990000"/>
                </a:solidFill>
              </a:rPr>
              <a:t>Medina</a:t>
            </a:r>
            <a:r>
              <a:rPr lang="es-ES" altLang="es-ES" b="1" dirty="0">
                <a:solidFill>
                  <a:srgbClr val="002060"/>
                </a:solidFill>
              </a:rPr>
              <a:t> (‘ciudad’).</a:t>
            </a:r>
          </a:p>
          <a:p>
            <a:pPr eaLnBrk="1" hangingPunct="1"/>
            <a:r>
              <a:rPr lang="es-ES" altLang="es-ES" b="1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s-ES" altLang="es-ES" b="1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es-ES" altLang="es-ES" b="1" dirty="0">
              <a:solidFill>
                <a:srgbClr val="002060"/>
              </a:solidFill>
            </a:endParaRPr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5965348E-55AA-C64B-8D67-4C809879F6FD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7920421-EDEE-994A-A58C-2C07B6051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506" y="73734"/>
            <a:ext cx="3054349" cy="5969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dirty="0">
                <a:solidFill>
                  <a:srgbClr val="990000"/>
                </a:solidFill>
              </a:rPr>
              <a:t>TOPÓNIMOS</a:t>
            </a:r>
            <a:endParaRPr lang="es-ES" altLang="es-E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0818B-58D3-46D3-B518-9E91A062B77A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78ED8FB-C799-4670-8625-63B813C2A98A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0" name="Picture 5" descr="universitas">
              <a:extLst>
                <a:ext uri="{FF2B5EF4-FFF2-40B4-BE49-F238E27FC236}">
                  <a16:creationId xmlns:a16="http://schemas.microsoft.com/office/drawing/2014/main" id="{AF07813D-35B6-47F8-AC53-750369330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99A8468-A093-4D89-8CAF-9CE943EA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pic>
        <p:nvPicPr>
          <p:cNvPr id="3074" name="Picture 2" descr="Resultado de imagen de nebrija diccionario latino espaÃ±ol">
            <a:extLst>
              <a:ext uri="{FF2B5EF4-FFF2-40B4-BE49-F238E27FC236}">
                <a16:creationId xmlns:a16="http://schemas.microsoft.com/office/drawing/2014/main" id="{C9914A7D-3B50-4194-9685-B6989AFA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66" y="54552"/>
            <a:ext cx="4592945" cy="67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D05C13-9203-4CA7-AB6E-987CBA15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" y="28565"/>
            <a:ext cx="2581759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3200" b="1">
                <a:solidFill>
                  <a:srgbClr val="002060"/>
                </a:solidFill>
                <a:latin typeface="+mj-lt"/>
              </a:rPr>
              <a:t>1. Las cifras</a:t>
            </a:r>
          </a:p>
        </p:txBody>
      </p:sp>
      <p:graphicFrame>
        <p:nvGraphicFramePr>
          <p:cNvPr id="6" name="9 Tabla">
            <a:extLst>
              <a:ext uri="{FF2B5EF4-FFF2-40B4-BE49-F238E27FC236}">
                <a16:creationId xmlns:a16="http://schemas.microsoft.com/office/drawing/2014/main" id="{48F46CA4-E781-4B3A-A9D8-BB4354F1C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84297"/>
              </p:ext>
            </p:extLst>
          </p:nvPr>
        </p:nvGraphicFramePr>
        <p:xfrm>
          <a:off x="381793" y="680665"/>
          <a:ext cx="8380413" cy="2133600"/>
        </p:xfrm>
        <a:graphic>
          <a:graphicData uri="http://schemas.openxmlformats.org/drawingml/2006/table">
            <a:tbl>
              <a:tblPr/>
              <a:tblGrid>
                <a:gridCol w="518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7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PROCEDENCIA DEL LÉXICO ESPAÑOL</a:t>
                      </a:r>
                      <a:endParaRPr lang="es-ES" sz="2800" b="1" baseline="0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endParaRPr lang="es-ES_tradnl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HEREDADAS              </a:t>
                      </a:r>
                      <a:r>
                        <a:rPr lang="es-ES_tradnl" sz="2800" b="1" i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cielo</a:t>
                      </a:r>
                      <a:endParaRPr lang="es-ES" sz="2800" b="1" i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PRÉSTAMOS              </a:t>
                      </a:r>
                      <a:r>
                        <a:rPr lang="es-ES_tradnl" sz="2800" b="1" i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ojalá</a:t>
                      </a:r>
                      <a:endParaRPr lang="es-ES" sz="2800" b="1" i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CREADAS                  </a:t>
                      </a:r>
                      <a:r>
                        <a:rPr lang="es-ES_tradnl" sz="2800" b="1" i="1" baseline="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frescura</a:t>
                      </a:r>
                      <a:endParaRPr lang="es-ES" sz="2800" b="1" i="1" baseline="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36</a:t>
                      </a:r>
                      <a:endParaRPr lang="es-ES" sz="2800" b="1" baseline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</a:pPr>
                      <a:r>
                        <a:rPr lang="es-ES_tradnl" sz="2800" b="1" baseline="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s-ES" sz="2800" b="1" baseline="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95" marR="68595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10 Tabla">
            <a:extLst>
              <a:ext uri="{FF2B5EF4-FFF2-40B4-BE49-F238E27FC236}">
                <a16:creationId xmlns:a16="http://schemas.microsoft.com/office/drawing/2014/main" id="{B91B51E0-1AC6-4D20-A8EA-16242A2CB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39045"/>
              </p:ext>
            </p:extLst>
          </p:nvPr>
        </p:nvGraphicFramePr>
        <p:xfrm>
          <a:off x="1303984" y="3048488"/>
          <a:ext cx="6552728" cy="3535997"/>
        </p:xfrm>
        <a:graphic>
          <a:graphicData uri="http://schemas.openxmlformats.org/drawingml/2006/table">
            <a:tbl>
              <a:tblPr/>
              <a:tblGrid>
                <a:gridCol w="313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Latín (cultismos)</a:t>
                      </a:r>
                      <a:endParaRPr lang="es-ES" sz="2800" b="1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80 %</a:t>
                      </a:r>
                      <a:endParaRPr lang="es-ES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Otras lenguas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Románicas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(francés, italiano, gallego, portugués, catalán)</a:t>
                      </a:r>
                      <a:endParaRPr lang="es-ES" sz="2000" b="1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11 %</a:t>
                      </a:r>
                      <a:endParaRPr lang="es-ES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Griego</a:t>
                      </a:r>
                      <a:endParaRPr lang="es-ES" sz="2800" b="1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 5 %</a:t>
                      </a:r>
                      <a:endParaRPr lang="es-ES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Árabe</a:t>
                      </a:r>
                      <a:endParaRPr lang="es-ES" sz="2800" b="1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 2 %</a:t>
                      </a:r>
                      <a:endParaRPr lang="es-ES" sz="2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>
                          <a:solidFill>
                            <a:srgbClr val="990000"/>
                          </a:solidFill>
                          <a:latin typeface="Arial"/>
                          <a:ea typeface="Times New Roman"/>
                          <a:cs typeface="Arial"/>
                        </a:rPr>
                        <a:t>Otras</a:t>
                      </a:r>
                      <a:endParaRPr lang="es-ES" sz="2800" b="1">
                        <a:solidFill>
                          <a:srgbClr val="99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Arial"/>
                        </a:rPr>
                        <a:t> Resto</a:t>
                      </a:r>
                      <a:endParaRPr lang="es-ES" sz="2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E44B81E5-1792-4A02-A146-D95BCABD4406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2560C7D-FEA8-409A-A3C1-85A4FBE9DAB7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F0BB577F-F22B-4B6E-90AC-ACF4FF39B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BBB2B6D-13F9-4D26-A0B2-7FDA3FF3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4C073CE9-04C4-1F48-9D82-EE946511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198" y="19967"/>
            <a:ext cx="3911302" cy="64995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>
                <a:solidFill>
                  <a:srgbClr val="990000"/>
                </a:solidFill>
              </a:rPr>
              <a:t>ANTROPÓNIMOS</a:t>
            </a:r>
            <a:endParaRPr lang="es-ES" altLang="es-ES" sz="3200" b="1" i="1">
              <a:solidFill>
                <a:srgbClr val="00206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2BB5D68-4433-744D-930D-CD11C06E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" y="19968"/>
            <a:ext cx="2613177" cy="497113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990000"/>
                </a:solidFill>
              </a:rPr>
              <a:t>HEBREOS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Ana</a:t>
            </a:r>
            <a:r>
              <a:rPr lang="es-ES" altLang="es-ES" b="1" dirty="0">
                <a:solidFill>
                  <a:srgbClr val="002060"/>
                </a:solidFill>
              </a:rPr>
              <a:t>.- ‘la benéfica’.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David</a:t>
            </a:r>
            <a:r>
              <a:rPr lang="es-ES" altLang="es-ES" b="1" dirty="0">
                <a:solidFill>
                  <a:srgbClr val="002060"/>
                </a:solidFill>
              </a:rPr>
              <a:t>.- ‘amado de dios’.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Isabel</a:t>
            </a:r>
            <a:r>
              <a:rPr lang="es-ES" altLang="es-ES" b="1" dirty="0">
                <a:solidFill>
                  <a:srgbClr val="002060"/>
                </a:solidFill>
              </a:rPr>
              <a:t>.- ‘la que jura por dios’.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Jesús</a:t>
            </a:r>
            <a:r>
              <a:rPr lang="es-ES" altLang="es-ES" b="1" dirty="0">
                <a:solidFill>
                  <a:srgbClr val="002060"/>
                </a:solidFill>
              </a:rPr>
              <a:t>.- ‘el salvará’. </a:t>
            </a:r>
          </a:p>
          <a:p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José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.- ‘él acrecentará’.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Juan</a:t>
            </a:r>
            <a:r>
              <a:rPr lang="es-ES" altLang="es-ES" b="1" dirty="0">
                <a:solidFill>
                  <a:srgbClr val="002060"/>
                </a:solidFill>
              </a:rPr>
              <a:t>.- ‘dios es misericordioso’.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Miguel</a:t>
            </a:r>
            <a:r>
              <a:rPr lang="es-ES" altLang="es-ES" b="1" dirty="0">
                <a:solidFill>
                  <a:srgbClr val="002060"/>
                </a:solidFill>
              </a:rPr>
              <a:t>.- ‘quién como Dios’.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Noemí</a:t>
            </a:r>
            <a:r>
              <a:rPr lang="es-ES" altLang="es-ES" b="1" dirty="0">
                <a:solidFill>
                  <a:srgbClr val="002060"/>
                </a:solidFill>
              </a:rPr>
              <a:t>.- ‘mi delicia’.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Rafael</a:t>
            </a:r>
            <a:r>
              <a:rPr lang="es-ES" altLang="es-ES" b="1" dirty="0">
                <a:solidFill>
                  <a:srgbClr val="002060"/>
                </a:solidFill>
              </a:rPr>
              <a:t>.- ‘dios curó’.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Raquel</a:t>
            </a:r>
            <a:r>
              <a:rPr lang="es-ES" altLang="es-ES" b="1" dirty="0">
                <a:solidFill>
                  <a:srgbClr val="002060"/>
                </a:solidFill>
              </a:rPr>
              <a:t>.- ‘oveja’.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Sara</a:t>
            </a:r>
            <a:r>
              <a:rPr lang="es-ES" altLang="es-ES" b="1" dirty="0">
                <a:solidFill>
                  <a:srgbClr val="002060"/>
                </a:solidFill>
              </a:rPr>
              <a:t>.- ‘princesa’.</a:t>
            </a:r>
          </a:p>
          <a:p>
            <a:pPr algn="ctr" eaLnBrk="1" hangingPunct="1"/>
            <a:endParaRPr lang="es-ES" altLang="es-ES" b="1" i="1" dirty="0">
              <a:solidFill>
                <a:srgbClr val="00206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D3BA055-7BBD-854B-955D-A7FE15EC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764" y="863290"/>
            <a:ext cx="3177849" cy="468661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rgbClr val="002060"/>
                </a:solidFill>
              </a:rPr>
              <a:t>GRIEGOS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Alejandro</a:t>
            </a:r>
            <a:r>
              <a:rPr lang="es-ES" altLang="es-ES" sz="2000" b="1" dirty="0">
                <a:solidFill>
                  <a:srgbClr val="002060"/>
                </a:solidFill>
              </a:rPr>
              <a:t> &lt; α</a:t>
            </a:r>
            <a:r>
              <a:rPr lang="es-ES" altLang="es-ES" sz="2000" b="1" dirty="0" err="1">
                <a:solidFill>
                  <a:srgbClr val="002060"/>
                </a:solidFill>
              </a:rPr>
              <a:t>λεξω</a:t>
            </a:r>
            <a:r>
              <a:rPr lang="es-ES" altLang="es-ES" sz="2000" b="1" dirty="0">
                <a:solidFill>
                  <a:srgbClr val="002060"/>
                </a:solidFill>
              </a:rPr>
              <a:t>: favorecer + α</a:t>
            </a:r>
            <a:r>
              <a:rPr lang="es-ES" altLang="es-ES" sz="2000" b="1" dirty="0" err="1">
                <a:solidFill>
                  <a:srgbClr val="002060"/>
                </a:solidFill>
              </a:rPr>
              <a:t>νηρ</a:t>
            </a:r>
            <a:r>
              <a:rPr lang="es-ES" altLang="es-ES" sz="2000" b="1" dirty="0">
                <a:solidFill>
                  <a:srgbClr val="002060"/>
                </a:solidFill>
              </a:rPr>
              <a:t>, −</a:t>
            </a:r>
            <a:r>
              <a:rPr lang="es-ES" altLang="es-ES" sz="2000" b="1" dirty="0" err="1">
                <a:solidFill>
                  <a:srgbClr val="002060"/>
                </a:solidFill>
              </a:rPr>
              <a:t>δρος</a:t>
            </a:r>
            <a:r>
              <a:rPr lang="es-ES" altLang="es-ES" sz="2000" b="1" dirty="0">
                <a:solidFill>
                  <a:srgbClr val="002060"/>
                </a:solidFill>
              </a:rPr>
              <a:t>: persona humana. Favorecedor de los humanos.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Ángel</a:t>
            </a:r>
            <a:r>
              <a:rPr lang="es-ES" altLang="es-ES" sz="2000" b="1" dirty="0">
                <a:solidFill>
                  <a:srgbClr val="002060"/>
                </a:solidFill>
              </a:rPr>
              <a:t> &lt; α</a:t>
            </a:r>
            <a:r>
              <a:rPr lang="es-ES" altLang="es-ES" sz="2000" b="1" dirty="0" err="1">
                <a:solidFill>
                  <a:srgbClr val="002060"/>
                </a:solidFill>
              </a:rPr>
              <a:t>γγελος</a:t>
            </a:r>
            <a:r>
              <a:rPr lang="es-ES" altLang="es-ES" sz="2000" b="1" dirty="0">
                <a:solidFill>
                  <a:srgbClr val="002060"/>
                </a:solidFill>
              </a:rPr>
              <a:t> = nuncio. Mensajero de Dios.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Catalina</a:t>
            </a:r>
            <a:r>
              <a:rPr lang="es-ES" altLang="es-ES" sz="2000" b="1" dirty="0">
                <a:solidFill>
                  <a:srgbClr val="002060"/>
                </a:solidFill>
              </a:rPr>
              <a:t> &lt; </a:t>
            </a:r>
            <a:r>
              <a:rPr lang="el-GR" altLang="es-ES" sz="2000" b="1" dirty="0" err="1">
                <a:solidFill>
                  <a:srgbClr val="002060"/>
                </a:solidFill>
              </a:rPr>
              <a:t>καθαρινη</a:t>
            </a:r>
            <a:r>
              <a:rPr lang="el-GR" altLang="es-ES" sz="2000" b="1" dirty="0">
                <a:solidFill>
                  <a:srgbClr val="002060"/>
                </a:solidFill>
              </a:rPr>
              <a:t> = </a:t>
            </a:r>
            <a:r>
              <a:rPr lang="es-ES" altLang="es-ES" sz="2000" b="1" dirty="0">
                <a:solidFill>
                  <a:srgbClr val="002060"/>
                </a:solidFill>
              </a:rPr>
              <a:t>pura.</a:t>
            </a:r>
          </a:p>
          <a:p>
            <a:r>
              <a:rPr lang="es-ES" altLang="es-ES" sz="2000" b="1" i="1" dirty="0">
                <a:solidFill>
                  <a:srgbClr val="990000"/>
                </a:solidFill>
                <a:highlight>
                  <a:srgbClr val="FFFF00"/>
                </a:highlight>
              </a:rPr>
              <a:t>Irene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&lt; </a:t>
            </a:r>
            <a:r>
              <a:rPr lang="el-GR" altLang="es-ES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ειρηνη</a:t>
            </a:r>
            <a:r>
              <a:rPr lang="el-GR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= </a:t>
            </a:r>
            <a:r>
              <a:rPr lang="es-ES" altLang="es-E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paz.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Jorge</a:t>
            </a:r>
            <a:r>
              <a:rPr lang="es-ES" altLang="es-ES" sz="2000" b="1" dirty="0">
                <a:solidFill>
                  <a:srgbClr val="002060"/>
                </a:solidFill>
              </a:rPr>
              <a:t> &lt; </a:t>
            </a:r>
            <a:r>
              <a:rPr lang="es-ES" altLang="es-ES" sz="2000" b="1" dirty="0" err="1">
                <a:solidFill>
                  <a:srgbClr val="002060"/>
                </a:solidFill>
              </a:rPr>
              <a:t>γεωργιος</a:t>
            </a:r>
            <a:r>
              <a:rPr lang="es-ES" altLang="es-ES" sz="2000" b="1" dirty="0">
                <a:solidFill>
                  <a:srgbClr val="002060"/>
                </a:solidFill>
              </a:rPr>
              <a:t> ( </a:t>
            </a:r>
            <a:r>
              <a:rPr lang="es-ES" altLang="es-ES" sz="2000" b="1" dirty="0" err="1">
                <a:solidFill>
                  <a:srgbClr val="002060"/>
                </a:solidFill>
              </a:rPr>
              <a:t>γη</a:t>
            </a:r>
            <a:r>
              <a:rPr lang="es-ES" altLang="es-ES" sz="2000" b="1" dirty="0">
                <a:solidFill>
                  <a:srgbClr val="002060"/>
                </a:solidFill>
              </a:rPr>
              <a:t> = tierra + </a:t>
            </a:r>
            <a:r>
              <a:rPr lang="es-ES" altLang="es-ES" sz="2000" b="1" dirty="0" err="1">
                <a:solidFill>
                  <a:srgbClr val="002060"/>
                </a:solidFill>
              </a:rPr>
              <a:t>εργον</a:t>
            </a:r>
            <a:r>
              <a:rPr lang="es-ES" altLang="es-ES" sz="2000" b="1" dirty="0">
                <a:solidFill>
                  <a:srgbClr val="002060"/>
                </a:solidFill>
              </a:rPr>
              <a:t> = trabajo. Trabajador de la tierra).</a:t>
            </a:r>
          </a:p>
          <a:p>
            <a:pPr algn="ctr" eaLnBrk="1" hangingPunct="1"/>
            <a:endParaRPr lang="es-ES" altLang="es-ES" sz="2000" b="1" i="1" dirty="0">
              <a:solidFill>
                <a:srgbClr val="002060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F1B110F-9D93-1346-BBA5-399137546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31" y="2069790"/>
            <a:ext cx="2775307" cy="432110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002060"/>
                </a:solidFill>
              </a:rPr>
              <a:t>LATINOS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Beatriz</a:t>
            </a:r>
            <a:r>
              <a:rPr lang="es-ES" altLang="es-ES" b="1" dirty="0">
                <a:solidFill>
                  <a:srgbClr val="002060"/>
                </a:solidFill>
              </a:rPr>
              <a:t>.- 'bienaventurada'.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Ignacio</a:t>
            </a:r>
            <a:r>
              <a:rPr lang="es-ES" altLang="es-ES" b="1" dirty="0">
                <a:solidFill>
                  <a:srgbClr val="002060"/>
                </a:solidFill>
              </a:rPr>
              <a:t>.- 'desconocido'.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Laura</a:t>
            </a:r>
            <a:r>
              <a:rPr lang="es-ES" altLang="es-ES" b="1" dirty="0">
                <a:solidFill>
                  <a:srgbClr val="002060"/>
                </a:solidFill>
              </a:rPr>
              <a:t>.- ‘laurel’.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Leticia</a:t>
            </a:r>
            <a:r>
              <a:rPr lang="es-ES" altLang="es-ES" b="1" dirty="0">
                <a:solidFill>
                  <a:srgbClr val="002060"/>
                </a:solidFill>
              </a:rPr>
              <a:t>.- 'alegría’.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Martín</a:t>
            </a:r>
            <a:r>
              <a:rPr lang="es-ES" altLang="es-ES" b="1" dirty="0">
                <a:solidFill>
                  <a:srgbClr val="002060"/>
                </a:solidFill>
              </a:rPr>
              <a:t>.- ‘De Marte, guerrero’.</a:t>
            </a:r>
            <a:endParaRPr lang="es-ES" altLang="es-ES" dirty="0">
              <a:solidFill>
                <a:srgbClr val="002060"/>
              </a:solidFill>
            </a:endParaRPr>
          </a:p>
          <a:p>
            <a:r>
              <a:rPr lang="es-ES" alt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Pablo</a:t>
            </a:r>
            <a:r>
              <a:rPr lang="es-ES" alt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.- 'pequeño'.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Patricia</a:t>
            </a:r>
            <a:r>
              <a:rPr lang="es-ES" altLang="es-ES" b="1" dirty="0">
                <a:solidFill>
                  <a:srgbClr val="002060"/>
                </a:solidFill>
              </a:rPr>
              <a:t>.- 'de padre rico y noble'.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Pedro</a:t>
            </a:r>
            <a:r>
              <a:rPr lang="es-ES" altLang="es-ES" b="1" dirty="0">
                <a:solidFill>
                  <a:srgbClr val="002060"/>
                </a:solidFill>
              </a:rPr>
              <a:t>.- 'piedra'.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Silvia</a:t>
            </a:r>
            <a:r>
              <a:rPr lang="es-ES" altLang="es-ES" b="1" dirty="0">
                <a:solidFill>
                  <a:srgbClr val="002060"/>
                </a:solidFill>
              </a:rPr>
              <a:t>.- ‘salvaje’.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Vicente</a:t>
            </a:r>
            <a:r>
              <a:rPr lang="es-ES" altLang="es-ES" b="1" dirty="0">
                <a:solidFill>
                  <a:srgbClr val="002060"/>
                </a:solidFill>
              </a:rPr>
              <a:t>.- 'vencedor'.</a:t>
            </a:r>
          </a:p>
          <a:p>
            <a:r>
              <a:rPr lang="es-ES" altLang="es-ES" b="1" i="1" dirty="0">
                <a:solidFill>
                  <a:srgbClr val="990000"/>
                </a:solidFill>
              </a:rPr>
              <a:t>Víctor</a:t>
            </a:r>
            <a:r>
              <a:rPr lang="es-ES" altLang="es-ES" b="1" dirty="0">
                <a:solidFill>
                  <a:srgbClr val="002060"/>
                </a:solidFill>
              </a:rPr>
              <a:t>.- 'vencedor'.</a:t>
            </a:r>
          </a:p>
          <a:p>
            <a:pPr algn="ctr" eaLnBrk="1" hangingPunct="1"/>
            <a:r>
              <a:rPr lang="es-ES" altLang="es-ES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es-ES" altLang="es-ES" b="1" i="1" dirty="0">
              <a:solidFill>
                <a:srgbClr val="002060"/>
              </a:solidFill>
            </a:endParaRPr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210EB136-A63E-D44E-93DC-B42525D71024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1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6B793CDC-3A1A-4DF9-8BFF-B9BFE0C4AB56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888A05F-2F14-4A3D-8541-DB3F453F8C4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2" name="Picture 5" descr="universitas">
              <a:extLst>
                <a:ext uri="{FF2B5EF4-FFF2-40B4-BE49-F238E27FC236}">
                  <a16:creationId xmlns:a16="http://schemas.microsoft.com/office/drawing/2014/main" id="{4F542D24-479B-4E94-B651-5359CAC00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FEC1173-258D-4171-891B-D480F11B9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6C35C364-0C58-CE4A-A39F-1297CDE8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" y="19967"/>
            <a:ext cx="3622974" cy="136433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solidFill>
                  <a:srgbClr val="990000"/>
                </a:solidFill>
              </a:rPr>
              <a:t>ÁRABES</a:t>
            </a:r>
          </a:p>
          <a:p>
            <a:pPr eaLnBrk="1" hangingPunct="1"/>
            <a:r>
              <a:rPr lang="es-ES" altLang="es-ES" sz="2400" b="1" i="1" dirty="0">
                <a:solidFill>
                  <a:srgbClr val="990000"/>
                </a:solidFill>
              </a:rPr>
              <a:t>Almudena</a:t>
            </a:r>
            <a:r>
              <a:rPr lang="es-ES" altLang="es-ES" sz="2400" b="1" dirty="0">
                <a:solidFill>
                  <a:srgbClr val="002060"/>
                </a:solidFill>
              </a:rPr>
              <a:t> (‘la ciudad’). </a:t>
            </a:r>
          </a:p>
          <a:p>
            <a:pPr eaLnBrk="1" hangingPunct="1"/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Fátima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(‘doncella’). </a:t>
            </a:r>
          </a:p>
          <a:p>
            <a:pPr algn="ctr" eaLnBrk="1" hangingPunct="1"/>
            <a:endParaRPr lang="es-ES" altLang="es-ES" sz="2400" b="1" dirty="0">
              <a:solidFill>
                <a:srgbClr val="990000"/>
              </a:solidFill>
            </a:endParaRPr>
          </a:p>
          <a:p>
            <a:pPr algn="ctr" eaLnBrk="1" hangingPunct="1"/>
            <a:r>
              <a:rPr lang="es-ES" altLang="es-ES" sz="2400" b="1" dirty="0">
                <a:solidFill>
                  <a:srgbClr val="990000"/>
                </a:solidFill>
              </a:rPr>
              <a:t> </a:t>
            </a:r>
          </a:p>
          <a:p>
            <a:pPr algn="ctr" eaLnBrk="1" hangingPunct="1"/>
            <a:endParaRPr lang="es-ES" altLang="es-ES" sz="2400" b="1" i="1" dirty="0">
              <a:solidFill>
                <a:srgbClr val="002060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5DCA7F92-A133-4245-BE14-E7F36B4F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361" y="779463"/>
            <a:ext cx="5311477" cy="588486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rgbClr val="002060"/>
                </a:solidFill>
              </a:rPr>
              <a:t>GERMÁNICOS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Adela</a:t>
            </a:r>
            <a:r>
              <a:rPr lang="es-ES" altLang="es-ES" sz="1400" b="1" dirty="0">
                <a:solidFill>
                  <a:srgbClr val="002060"/>
                </a:solidFill>
              </a:rPr>
              <a:t>.-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adal</a:t>
            </a:r>
            <a:r>
              <a:rPr lang="es-ES" altLang="es-ES" sz="1400" b="1" dirty="0">
                <a:solidFill>
                  <a:srgbClr val="002060"/>
                </a:solidFill>
              </a:rPr>
              <a:t>, ‘noble’) 'de noble estirpe'. </a:t>
            </a:r>
            <a:r>
              <a:rPr lang="es-ES" altLang="es-ES" sz="1400" b="1" i="1" dirty="0">
                <a:solidFill>
                  <a:srgbClr val="990000"/>
                </a:solidFill>
              </a:rPr>
              <a:t>Adelaida</a:t>
            </a:r>
            <a:r>
              <a:rPr lang="es-ES" altLang="es-ES" sz="1400" b="1" dirty="0">
                <a:solidFill>
                  <a:srgbClr val="002060"/>
                </a:solidFill>
              </a:rPr>
              <a:t>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adelheidi</a:t>
            </a:r>
            <a:r>
              <a:rPr lang="es-ES" altLang="es-ES" sz="1400" b="1" dirty="0">
                <a:solidFill>
                  <a:srgbClr val="002060"/>
                </a:solidFill>
              </a:rPr>
              <a:t>, ‘de casta noble’).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Adolfo</a:t>
            </a:r>
            <a:r>
              <a:rPr lang="es-ES" altLang="es-ES" sz="1400" b="1" dirty="0">
                <a:solidFill>
                  <a:srgbClr val="002060"/>
                </a:solidFill>
              </a:rPr>
              <a:t>.-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adal</a:t>
            </a:r>
            <a:r>
              <a:rPr lang="es-ES" altLang="es-ES" sz="1400" b="1" dirty="0">
                <a:solidFill>
                  <a:srgbClr val="002060"/>
                </a:solidFill>
              </a:rPr>
              <a:t>, 'de estirpe noble';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ulf</a:t>
            </a:r>
            <a:r>
              <a:rPr lang="es-ES" altLang="es-ES" sz="1400" b="1" dirty="0">
                <a:solidFill>
                  <a:srgbClr val="002060"/>
                </a:solidFill>
              </a:rPr>
              <a:t>, 'lobo') 'guerrero'.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Alberto</a:t>
            </a:r>
            <a:r>
              <a:rPr lang="es-ES" altLang="es-ES" sz="1400" b="1" dirty="0">
                <a:solidFill>
                  <a:srgbClr val="002060"/>
                </a:solidFill>
              </a:rPr>
              <a:t>.- </a:t>
            </a:r>
            <a:r>
              <a:rPr lang="es-ES" altLang="es-ES" sz="1400" b="1" dirty="0" err="1">
                <a:solidFill>
                  <a:srgbClr val="002060"/>
                </a:solidFill>
              </a:rPr>
              <a:t>Contr</a:t>
            </a:r>
            <a:r>
              <a:rPr lang="es-ES" altLang="es-ES" sz="1400" b="1" dirty="0">
                <a:solidFill>
                  <a:srgbClr val="002060"/>
                </a:solidFill>
              </a:rPr>
              <a:t>. </a:t>
            </a:r>
            <a:r>
              <a:rPr lang="es-ES" altLang="es-ES" sz="1400" b="1" i="1" dirty="0">
                <a:solidFill>
                  <a:srgbClr val="002060"/>
                </a:solidFill>
              </a:rPr>
              <a:t>Adalberto, </a:t>
            </a:r>
            <a:r>
              <a:rPr lang="es-ES" altLang="es-ES" sz="1400" b="1" dirty="0">
                <a:solidFill>
                  <a:srgbClr val="002060"/>
                </a:solidFill>
              </a:rPr>
              <a:t>‘brillante por su nobleza’,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berht</a:t>
            </a:r>
            <a:r>
              <a:rPr lang="es-ES" altLang="es-ES" sz="1400" b="1" dirty="0">
                <a:solidFill>
                  <a:srgbClr val="002060"/>
                </a:solidFill>
              </a:rPr>
              <a:t>, ‘brillo’). 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Alfonso</a:t>
            </a:r>
            <a:r>
              <a:rPr lang="es-ES" altLang="es-ES" sz="1400" b="1" dirty="0">
                <a:solidFill>
                  <a:srgbClr val="002060"/>
                </a:solidFill>
              </a:rPr>
              <a:t>.- ('preparado –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funs</a:t>
            </a:r>
            <a:r>
              <a:rPr lang="es-ES" altLang="es-ES" sz="1400" b="1" dirty="0">
                <a:solidFill>
                  <a:srgbClr val="002060"/>
                </a:solidFill>
              </a:rPr>
              <a:t>- para el combate –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adal</a:t>
            </a:r>
            <a:r>
              <a:rPr lang="es-ES" altLang="es-ES" sz="1400" b="1" dirty="0">
                <a:solidFill>
                  <a:srgbClr val="002060"/>
                </a:solidFill>
              </a:rPr>
              <a:t>-). </a:t>
            </a:r>
            <a:r>
              <a:rPr lang="es-ES" altLang="es-ES" sz="1400" b="1" i="1" dirty="0">
                <a:solidFill>
                  <a:srgbClr val="002060"/>
                </a:solidFill>
              </a:rPr>
              <a:t>Alonso</a:t>
            </a:r>
            <a:r>
              <a:rPr lang="es-ES" altLang="es-ES" sz="1400" b="1" dirty="0">
                <a:solidFill>
                  <a:srgbClr val="002060"/>
                </a:solidFill>
              </a:rPr>
              <a:t>.</a:t>
            </a:r>
            <a:endParaRPr lang="es-ES" altLang="es-ES" sz="1400" dirty="0">
              <a:solidFill>
                <a:srgbClr val="002060"/>
              </a:solidFill>
            </a:endParaRP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Alfredo</a:t>
            </a:r>
            <a:r>
              <a:rPr lang="es-ES" altLang="es-ES" sz="1400" b="1" dirty="0">
                <a:solidFill>
                  <a:srgbClr val="002060"/>
                </a:solidFill>
              </a:rPr>
              <a:t>.- 'pacificador noble'. [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aelf</a:t>
            </a:r>
            <a:r>
              <a:rPr lang="es-ES" altLang="es-ES" sz="1400" b="1" dirty="0">
                <a:solidFill>
                  <a:srgbClr val="002060"/>
                </a:solidFill>
              </a:rPr>
              <a:t>, ‘elfo’;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read</a:t>
            </a:r>
            <a:r>
              <a:rPr lang="es-ES" altLang="es-ES" sz="1400" b="1" dirty="0">
                <a:solidFill>
                  <a:srgbClr val="002060"/>
                </a:solidFill>
              </a:rPr>
              <a:t>, ‘consejo’]; [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adal</a:t>
            </a:r>
            <a:r>
              <a:rPr lang="es-ES" altLang="es-ES" sz="1400" b="1" dirty="0">
                <a:solidFill>
                  <a:srgbClr val="002060"/>
                </a:solidFill>
              </a:rPr>
              <a:t>,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fred</a:t>
            </a:r>
            <a:r>
              <a:rPr lang="es-ES" altLang="es-ES" sz="1400" b="1" dirty="0">
                <a:solidFill>
                  <a:srgbClr val="002060"/>
                </a:solidFill>
              </a:rPr>
              <a:t>, ‘protección’].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Álvaro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.- ‘todo prudente’ (</a:t>
            </a:r>
            <a:r>
              <a:rPr lang="es-ES" altLang="es-ES" sz="14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all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altLang="es-ES" sz="14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wers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, ‘prudente’).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Carlos</a:t>
            </a:r>
            <a:r>
              <a:rPr lang="es-ES" altLang="es-ES" sz="1400" b="1" dirty="0">
                <a:solidFill>
                  <a:srgbClr val="002060"/>
                </a:solidFill>
              </a:rPr>
              <a:t>.- ‘el hombre’ (</a:t>
            </a:r>
            <a:r>
              <a:rPr lang="es-ES" altLang="es-ES" sz="1400" b="1" i="1" dirty="0">
                <a:solidFill>
                  <a:srgbClr val="002060"/>
                </a:solidFill>
              </a:rPr>
              <a:t>Karl</a:t>
            </a:r>
            <a:r>
              <a:rPr lang="es-ES" altLang="es-ES" sz="1400" b="1" dirty="0">
                <a:solidFill>
                  <a:srgbClr val="002060"/>
                </a:solidFill>
              </a:rPr>
              <a:t>). ‘Magnífico’. ‘Hombre maduro, experto’. 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Eduardo</a:t>
            </a:r>
            <a:r>
              <a:rPr lang="es-ES" altLang="es-ES" sz="1400" b="1" dirty="0">
                <a:solidFill>
                  <a:srgbClr val="002060"/>
                </a:solidFill>
              </a:rPr>
              <a:t>.- ‘guardián glorioso’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hrod</a:t>
            </a:r>
            <a:r>
              <a:rPr lang="es-ES" altLang="es-ES" sz="1400" b="1" dirty="0">
                <a:solidFill>
                  <a:srgbClr val="002060"/>
                </a:solidFill>
              </a:rPr>
              <a:t>,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ward</a:t>
            </a:r>
            <a:r>
              <a:rPr lang="es-ES" altLang="es-ES" sz="1400" b="1" dirty="0">
                <a:solidFill>
                  <a:srgbClr val="002060"/>
                </a:solidFill>
              </a:rPr>
              <a:t>, ‘guardián’).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Enrique</a:t>
            </a:r>
            <a:r>
              <a:rPr lang="es-ES" altLang="es-ES" sz="1400" b="1" dirty="0">
                <a:solidFill>
                  <a:srgbClr val="002060"/>
                </a:solidFill>
              </a:rPr>
              <a:t>.- ‘jefe de la casa’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heim</a:t>
            </a:r>
            <a:r>
              <a:rPr lang="es-ES" altLang="es-ES" sz="1400" b="1" dirty="0">
                <a:solidFill>
                  <a:srgbClr val="002060"/>
                </a:solidFill>
              </a:rPr>
              <a:t>, ‘casa’ /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rich</a:t>
            </a:r>
            <a:r>
              <a:rPr lang="es-ES" altLang="es-ES" sz="1400" b="1" dirty="0">
                <a:solidFill>
                  <a:srgbClr val="002060"/>
                </a:solidFill>
              </a:rPr>
              <a:t>, ‘jefe’). ¿rico en fincas?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Federico</a:t>
            </a:r>
            <a:r>
              <a:rPr lang="es-ES" altLang="es-ES" sz="1400" b="1" dirty="0">
                <a:solidFill>
                  <a:srgbClr val="002060"/>
                </a:solidFill>
              </a:rPr>
              <a:t>.- ‘príncipe de la paz’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frith</a:t>
            </a:r>
            <a:r>
              <a:rPr lang="es-ES" altLang="es-ES" sz="1400" b="1" dirty="0">
                <a:solidFill>
                  <a:srgbClr val="002060"/>
                </a:solidFill>
              </a:rPr>
              <a:t>, ‘paz’;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reiks</a:t>
            </a:r>
            <a:r>
              <a:rPr lang="es-ES" altLang="es-ES" sz="1400" b="1" dirty="0">
                <a:solidFill>
                  <a:srgbClr val="002060"/>
                </a:solidFill>
              </a:rPr>
              <a:t>, ‘jefe’).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Fernando</a:t>
            </a:r>
            <a:r>
              <a:rPr lang="es-ES" altLang="es-ES" sz="1400" b="1" dirty="0">
                <a:solidFill>
                  <a:srgbClr val="002060"/>
                </a:solidFill>
              </a:rPr>
              <a:t>.- ‘audaz en la paz’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firth</a:t>
            </a:r>
            <a:r>
              <a:rPr lang="es-ES" altLang="es-ES" sz="1400" b="1" dirty="0">
                <a:solidFill>
                  <a:srgbClr val="002060"/>
                </a:solidFill>
              </a:rPr>
              <a:t>, ‘paz’;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nands</a:t>
            </a:r>
            <a:r>
              <a:rPr lang="es-ES" altLang="es-ES" sz="1400" b="1" dirty="0">
                <a:solidFill>
                  <a:srgbClr val="002060"/>
                </a:solidFill>
              </a:rPr>
              <a:t>, ‘audaz’).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Gonzalo</a:t>
            </a:r>
            <a:r>
              <a:rPr lang="es-ES" altLang="es-ES" sz="1400" b="1" dirty="0">
                <a:solidFill>
                  <a:srgbClr val="002060"/>
                </a:solidFill>
              </a:rPr>
              <a:t>.- </a:t>
            </a:r>
            <a:r>
              <a:rPr lang="es-ES" altLang="es-ES" sz="1400" b="1" dirty="0" err="1">
                <a:solidFill>
                  <a:srgbClr val="002060"/>
                </a:solidFill>
              </a:rPr>
              <a:t>contr</a:t>
            </a:r>
            <a:r>
              <a:rPr lang="es-ES" altLang="es-ES" sz="1400" b="1" dirty="0">
                <a:solidFill>
                  <a:srgbClr val="002060"/>
                </a:solidFill>
              </a:rPr>
              <a:t>. de </a:t>
            </a:r>
            <a:r>
              <a:rPr lang="es-ES" altLang="es-ES" sz="1400" b="1" i="1" dirty="0">
                <a:solidFill>
                  <a:srgbClr val="002060"/>
                </a:solidFill>
              </a:rPr>
              <a:t>Gonzalvo</a:t>
            </a:r>
            <a:r>
              <a:rPr lang="es-ES" altLang="es-ES" sz="1400" b="1" dirty="0">
                <a:solidFill>
                  <a:srgbClr val="002060"/>
                </a:solidFill>
              </a:rPr>
              <a:t>,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Gundisalvo</a:t>
            </a:r>
            <a:r>
              <a:rPr lang="es-ES" altLang="es-ES" sz="1400" b="1" dirty="0">
                <a:solidFill>
                  <a:srgbClr val="002060"/>
                </a:solidFill>
              </a:rPr>
              <a:t>, (‘lucha’ -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gundi</a:t>
            </a:r>
            <a:r>
              <a:rPr lang="es-ES" altLang="es-ES" sz="1400" b="1" dirty="0">
                <a:solidFill>
                  <a:srgbClr val="002060"/>
                </a:solidFill>
              </a:rPr>
              <a:t>-; </a:t>
            </a:r>
            <a:r>
              <a:rPr lang="es-ES" altLang="es-ES" sz="1400" b="1" i="1" dirty="0">
                <a:solidFill>
                  <a:srgbClr val="002060"/>
                </a:solidFill>
              </a:rPr>
              <a:t>elfo</a:t>
            </a:r>
            <a:r>
              <a:rPr lang="es-ES" altLang="es-ES" sz="1400" b="1" dirty="0">
                <a:solidFill>
                  <a:srgbClr val="002060"/>
                </a:solidFill>
              </a:rPr>
              <a:t>, ‘duende de la naturaleza’). ¿dispuesto a la lucha?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Guillermo</a:t>
            </a:r>
            <a:r>
              <a:rPr lang="es-ES" altLang="es-ES" sz="1400" b="1" dirty="0">
                <a:solidFill>
                  <a:srgbClr val="002060"/>
                </a:solidFill>
              </a:rPr>
              <a:t>.- ‘voluntad de hierro’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wil</a:t>
            </a:r>
            <a:r>
              <a:rPr lang="es-ES" altLang="es-ES" sz="1400" b="1" dirty="0">
                <a:solidFill>
                  <a:srgbClr val="002060"/>
                </a:solidFill>
              </a:rPr>
              <a:t>, ‘voluntad’;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helm</a:t>
            </a:r>
            <a:r>
              <a:rPr lang="es-ES" altLang="es-ES" sz="1400" b="1" dirty="0">
                <a:solidFill>
                  <a:srgbClr val="002060"/>
                </a:solidFill>
              </a:rPr>
              <a:t>, ‘yelmo’). ‘Que quiere proteger’.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Luis</a:t>
            </a:r>
            <a:r>
              <a:rPr lang="es-ES" altLang="es-ES" sz="1400" b="1" dirty="0">
                <a:solidFill>
                  <a:srgbClr val="002060"/>
                </a:solidFill>
              </a:rPr>
              <a:t>.- ‘famoso en la guerra’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hluot</a:t>
            </a:r>
            <a:r>
              <a:rPr lang="es-ES" altLang="es-ES" sz="1400" b="1" dirty="0">
                <a:solidFill>
                  <a:srgbClr val="002060"/>
                </a:solidFill>
              </a:rPr>
              <a:t>, ‘gloria’,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weg</a:t>
            </a:r>
            <a:r>
              <a:rPr lang="es-ES" altLang="es-ES" sz="1400" b="1" dirty="0">
                <a:solidFill>
                  <a:srgbClr val="002060"/>
                </a:solidFill>
              </a:rPr>
              <a:t> o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wing</a:t>
            </a:r>
            <a:r>
              <a:rPr lang="es-ES" altLang="es-ES" sz="1400" b="1" dirty="0">
                <a:solidFill>
                  <a:srgbClr val="002060"/>
                </a:solidFill>
              </a:rPr>
              <a:t>, ‘guerra’).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</a:rPr>
              <a:t>Ricardo</a:t>
            </a:r>
            <a:r>
              <a:rPr lang="es-ES" altLang="es-ES" sz="1400" b="1" dirty="0">
                <a:solidFill>
                  <a:srgbClr val="002060"/>
                </a:solidFill>
              </a:rPr>
              <a:t>.- ‘jefe, poderoso’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rich</a:t>
            </a:r>
            <a:r>
              <a:rPr lang="es-ES" altLang="es-ES" sz="1400" b="1" dirty="0">
                <a:solidFill>
                  <a:srgbClr val="002060"/>
                </a:solidFill>
              </a:rPr>
              <a:t> o 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rik</a:t>
            </a:r>
            <a:r>
              <a:rPr lang="es-ES" altLang="es-ES" sz="1400" b="1" dirty="0">
                <a:solidFill>
                  <a:srgbClr val="002060"/>
                </a:solidFill>
              </a:rPr>
              <a:t>).</a:t>
            </a:r>
          </a:p>
          <a:p>
            <a:r>
              <a:rPr lang="es-ES" altLang="es-ES" sz="1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Roberto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.- ‘brillante por su fama’ (</a:t>
            </a:r>
            <a:r>
              <a:rPr lang="es-ES" altLang="es-ES" sz="14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hruot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, ‘fama’; </a:t>
            </a:r>
            <a:r>
              <a:rPr lang="es-ES" altLang="es-ES" sz="14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berkht</a:t>
            </a:r>
            <a:r>
              <a:rPr lang="es-ES" altLang="es-ES" sz="1400" b="1" dirty="0">
                <a:solidFill>
                  <a:srgbClr val="002060"/>
                </a:solidFill>
                <a:highlight>
                  <a:srgbClr val="FFFF00"/>
                </a:highlight>
              </a:rPr>
              <a:t>, ‘brillo’).</a:t>
            </a:r>
          </a:p>
          <a:p>
            <a:r>
              <a:rPr lang="es-ES" altLang="es-ES" sz="1400" b="1" dirty="0">
                <a:solidFill>
                  <a:srgbClr val="002060"/>
                </a:solidFill>
              </a:rPr>
              <a:t>… / … </a:t>
            </a:r>
          </a:p>
          <a:p>
            <a:pPr algn="ctr" eaLnBrk="1" hangingPunct="1"/>
            <a:endParaRPr lang="es-ES" altLang="es-ES" sz="1400" b="1" i="1" dirty="0">
              <a:solidFill>
                <a:srgbClr val="00206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CC87BA3-2F6D-5E4A-AAF7-E0802B88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287963"/>
            <a:ext cx="3144838" cy="1409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rgbClr val="990000"/>
                </a:solidFill>
              </a:rPr>
              <a:t>OTROS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Gustavo</a:t>
            </a:r>
            <a:r>
              <a:rPr lang="es-ES" altLang="es-ES" sz="2000" b="1" dirty="0">
                <a:solidFill>
                  <a:srgbClr val="002060"/>
                </a:solidFill>
              </a:rPr>
              <a:t> (‘cetro real’, NÓRDICO). </a:t>
            </a:r>
          </a:p>
          <a:p>
            <a:r>
              <a:rPr lang="es-ES" altLang="es-ES" sz="2000" b="1" i="1" dirty="0">
                <a:solidFill>
                  <a:srgbClr val="990000"/>
                </a:solidFill>
              </a:rPr>
              <a:t>Darío</a:t>
            </a:r>
            <a:r>
              <a:rPr lang="es-ES" altLang="es-ES" sz="2000" b="1" dirty="0">
                <a:solidFill>
                  <a:srgbClr val="002060"/>
                </a:solidFill>
              </a:rPr>
              <a:t> (activo, PERSA). </a:t>
            </a:r>
          </a:p>
          <a:p>
            <a:pPr algn="ctr" eaLnBrk="1" hangingPunct="1"/>
            <a:endParaRPr lang="es-ES" altLang="es-ES" sz="2000" b="1" i="1" dirty="0">
              <a:solidFill>
                <a:srgbClr val="002060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EAA4518-8C78-7F4C-896B-68F5285B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17" y="1570037"/>
            <a:ext cx="2719883" cy="16700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2400" b="1" cap="all" dirty="0" err="1">
                <a:solidFill>
                  <a:srgbClr val="990000"/>
                </a:solidFill>
              </a:rPr>
              <a:t>Catalán</a:t>
            </a:r>
            <a:endParaRPr lang="pt-BR" sz="2400" b="1" dirty="0">
              <a:solidFill>
                <a:srgbClr val="990000"/>
              </a:solidFill>
            </a:endParaRPr>
          </a:p>
          <a:p>
            <a:pPr>
              <a:defRPr/>
            </a:pPr>
            <a:r>
              <a:rPr lang="pt-BR" sz="2400" b="1" i="1" dirty="0" err="1">
                <a:solidFill>
                  <a:srgbClr val="990000"/>
                </a:solidFill>
              </a:rPr>
              <a:t>Manel</a:t>
            </a:r>
            <a:r>
              <a:rPr lang="pt-BR" sz="2400" b="1" dirty="0">
                <a:solidFill>
                  <a:srgbClr val="002060"/>
                </a:solidFill>
              </a:rPr>
              <a:t> (Manuel). 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sz="2400" b="1" i="1" dirty="0" err="1">
                <a:solidFill>
                  <a:srgbClr val="990000"/>
                </a:solidFill>
              </a:rPr>
              <a:t>Neus</a:t>
            </a:r>
            <a:r>
              <a:rPr lang="pt-BR" sz="2400" b="1" dirty="0">
                <a:solidFill>
                  <a:srgbClr val="002060"/>
                </a:solidFill>
              </a:rPr>
              <a:t> (</a:t>
            </a:r>
            <a:r>
              <a:rPr lang="pt-BR" sz="2400" b="1" dirty="0" err="1">
                <a:solidFill>
                  <a:srgbClr val="002060"/>
                </a:solidFill>
              </a:rPr>
              <a:t>Nieves</a:t>
            </a:r>
            <a:r>
              <a:rPr lang="pt-BR" sz="2400" b="1" dirty="0">
                <a:solidFill>
                  <a:srgbClr val="002060"/>
                </a:solidFill>
              </a:rPr>
              <a:t>). </a:t>
            </a:r>
          </a:p>
          <a:p>
            <a:pPr>
              <a:defRPr/>
            </a:pPr>
            <a:r>
              <a:rPr lang="pt-BR" sz="2400" b="1" i="1" dirty="0">
                <a:solidFill>
                  <a:srgbClr val="990000"/>
                </a:solidFill>
              </a:rPr>
              <a:t>Pau</a:t>
            </a:r>
            <a:r>
              <a:rPr lang="pt-BR" sz="2400" b="1" dirty="0">
                <a:solidFill>
                  <a:srgbClr val="002060"/>
                </a:solidFill>
              </a:rPr>
              <a:t> (Pablo). </a:t>
            </a:r>
            <a:endParaRPr lang="pt-BR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s-ES" sz="2400" b="1" i="1" dirty="0">
              <a:solidFill>
                <a:srgbClr val="002060"/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441735E-7ACA-2E42-B2F5-FFC4B601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50" y="3328194"/>
            <a:ext cx="3144839" cy="179176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rgbClr val="990000"/>
                </a:solidFill>
              </a:rPr>
              <a:t>VASCO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Aitor</a:t>
            </a:r>
            <a:r>
              <a:rPr lang="es-ES" altLang="es-ES" sz="1600" b="1" dirty="0">
                <a:solidFill>
                  <a:srgbClr val="002060"/>
                </a:solidFill>
              </a:rPr>
              <a:t> (el primer éuscaro). 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Estíbaliz</a:t>
            </a:r>
            <a:r>
              <a:rPr lang="es-ES" altLang="es-ES" sz="1600" b="1" dirty="0">
                <a:solidFill>
                  <a:srgbClr val="002060"/>
                </a:solidFill>
              </a:rPr>
              <a:t> (dulce). 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Gorka</a:t>
            </a:r>
            <a:r>
              <a:rPr lang="es-ES" altLang="es-ES" sz="1600" b="1" dirty="0">
                <a:solidFill>
                  <a:srgbClr val="002060"/>
                </a:solidFill>
              </a:rPr>
              <a:t> (Jorge). 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Joseba</a:t>
            </a:r>
            <a:r>
              <a:rPr lang="es-ES" altLang="es-ES" sz="1600" b="1" dirty="0">
                <a:solidFill>
                  <a:srgbClr val="002060"/>
                </a:solidFill>
              </a:rPr>
              <a:t> (José). 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Koldo</a:t>
            </a:r>
            <a:r>
              <a:rPr lang="es-ES" altLang="es-ES" sz="1600" b="1" dirty="0">
                <a:solidFill>
                  <a:srgbClr val="002060"/>
                </a:solidFill>
              </a:rPr>
              <a:t> (Luis). </a:t>
            </a:r>
          </a:p>
          <a:p>
            <a:r>
              <a:rPr lang="es-ES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Javier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(‘casa nueva’)…</a:t>
            </a:r>
          </a:p>
          <a:p>
            <a:pPr algn="ctr" eaLnBrk="1" hangingPunct="1"/>
            <a:endParaRPr lang="es-ES" altLang="es-ES" sz="1600" b="1" i="1" dirty="0">
              <a:solidFill>
                <a:srgbClr val="002060"/>
              </a:solidFill>
            </a:endParaRPr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6C284A24-6B0A-3D48-9740-54A6FF992053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B2E522A-F52E-D44B-9CEA-EE9DE869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-1577"/>
            <a:ext cx="3911302" cy="64995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>
                <a:solidFill>
                  <a:srgbClr val="990000"/>
                </a:solidFill>
              </a:rPr>
              <a:t>ANTROPÓNIMOS</a:t>
            </a:r>
            <a:endParaRPr lang="es-ES" altLang="es-ES" sz="32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19F421F3-165B-48FD-B8E1-7F6572FDDE0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E1502D2-85E8-4EBC-A421-04CAE84159E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20" name="Picture 5" descr="universitas">
              <a:extLst>
                <a:ext uri="{FF2B5EF4-FFF2-40B4-BE49-F238E27FC236}">
                  <a16:creationId xmlns:a16="http://schemas.microsoft.com/office/drawing/2014/main" id="{F6316433-033F-4859-BAC1-222C0AEE8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AEC8D4B-C5D0-4271-8656-9695E27F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33794" name="14 Marcador de número de diapositiva">
            <a:extLst>
              <a:ext uri="{FF2B5EF4-FFF2-40B4-BE49-F238E27FC236}">
                <a16:creationId xmlns:a16="http://schemas.microsoft.com/office/drawing/2014/main" id="{BF3E2BF2-0284-EB49-81FF-A7E9C930199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0CE93E6-2923-D249-8AE5-5E261DC207BF}" type="slidenum">
              <a:rPr lang="es-ES" altLang="es-ES" b="1">
                <a:solidFill>
                  <a:schemeClr val="bg1"/>
                </a:solidFill>
              </a:rPr>
              <a:pPr algn="r" eaLnBrk="1" hangingPunct="1"/>
              <a:t>32</a:t>
            </a:fld>
            <a:endParaRPr lang="es-ES" altLang="es-ES" b="1">
              <a:solidFill>
                <a:schemeClr val="bg1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9CB883A-A46D-4848-B06D-1FEC09B9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499" y="70643"/>
            <a:ext cx="3508430" cy="52240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solidFill>
                  <a:srgbClr val="990000"/>
                </a:solidFill>
              </a:rPr>
              <a:t>DEONOMÁSTICOS</a:t>
            </a:r>
            <a:endParaRPr lang="es-ES" altLang="es-ES" b="1" i="1" dirty="0">
              <a:solidFill>
                <a:srgbClr val="002060"/>
              </a:solidFill>
            </a:endParaRPr>
          </a:p>
        </p:txBody>
      </p:sp>
      <p:sp>
        <p:nvSpPr>
          <p:cNvPr id="33796" name="AutoShape 12" descr="Kindle 3G">
            <a:extLst>
              <a:ext uri="{FF2B5EF4-FFF2-40B4-BE49-F238E27FC236}">
                <a16:creationId xmlns:a16="http://schemas.microsoft.com/office/drawing/2014/main" id="{379A7312-E9E1-C845-BAA5-3329BC3697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71AE7CB-1158-374F-9F43-6500A882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56512"/>
            <a:ext cx="3540124" cy="283344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rgbClr val="002060"/>
                </a:solidFill>
              </a:rPr>
              <a:t>FÍSICOS</a:t>
            </a:r>
          </a:p>
          <a:p>
            <a:r>
              <a:rPr lang="es-ES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daltonismo</a:t>
            </a:r>
            <a:r>
              <a:rPr lang="es-ES" altLang="es-ES" sz="1600" i="1" dirty="0">
                <a:solidFill>
                  <a:srgbClr val="990000"/>
                </a:solidFill>
                <a:highlight>
                  <a:srgbClr val="FFFF00"/>
                </a:highlight>
              </a:rPr>
              <a:t>:</a:t>
            </a:r>
            <a:r>
              <a:rPr lang="es-ES" altLang="es-ES" sz="1600" i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1600" dirty="0">
                <a:solidFill>
                  <a:srgbClr val="002060"/>
                </a:solidFill>
                <a:highlight>
                  <a:srgbClr val="FFFF00"/>
                </a:highlight>
              </a:rPr>
              <a:t>(De J. Dalton, 1776-1844, físico y químico inglés que padecía esta enfermedad</a:t>
            </a:r>
            <a:r>
              <a:rPr lang="es-ES" altLang="es-ES" sz="1600" i="1" dirty="0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</a:p>
          <a:p>
            <a:pPr algn="ctr"/>
            <a:r>
              <a:rPr lang="es-ES" altLang="es-ES" sz="1600" b="1" dirty="0">
                <a:solidFill>
                  <a:srgbClr val="002060"/>
                </a:solidFill>
              </a:rPr>
              <a:t>MÉDICOS</a:t>
            </a:r>
            <a:endParaRPr lang="es-ES" altLang="es-ES" sz="1600" dirty="0">
              <a:solidFill>
                <a:srgbClr val="002060"/>
              </a:solidFill>
            </a:endParaRP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alzheimer</a:t>
            </a:r>
            <a:r>
              <a:rPr lang="es-ES" altLang="es-ES" sz="1600" b="1" i="1" baseline="30000" dirty="0">
                <a:solidFill>
                  <a:srgbClr val="990000"/>
                </a:solidFill>
              </a:rPr>
              <a:t>1</a:t>
            </a:r>
            <a:r>
              <a:rPr lang="es-ES" altLang="es-ES" sz="1600" i="1" baseline="30000" dirty="0">
                <a:solidFill>
                  <a:srgbClr val="990000"/>
                </a:solidFill>
              </a:rPr>
              <a:t>:</a:t>
            </a:r>
            <a:r>
              <a:rPr lang="es-ES" altLang="es-ES" sz="1600" i="1" dirty="0">
                <a:solidFill>
                  <a:srgbClr val="002060"/>
                </a:solidFill>
              </a:rPr>
              <a:t> </a:t>
            </a:r>
            <a:r>
              <a:rPr lang="es-ES" altLang="es-ES" sz="1600" dirty="0">
                <a:solidFill>
                  <a:srgbClr val="002060"/>
                </a:solidFill>
              </a:rPr>
              <a:t>(De A. Alzheimer, 1864-1915, neurólogo alemán).</a:t>
            </a:r>
          </a:p>
          <a:p>
            <a:pPr algn="ctr"/>
            <a:r>
              <a:rPr lang="es-ES" altLang="es-ES" sz="1600" b="1" dirty="0">
                <a:solidFill>
                  <a:srgbClr val="002060"/>
                </a:solidFill>
              </a:rPr>
              <a:t>MATEMÁTICOS</a:t>
            </a:r>
          </a:p>
          <a:p>
            <a:r>
              <a:rPr lang="es-ES" altLang="es-ES" sz="1600" b="1" i="1" dirty="0">
                <a:solidFill>
                  <a:srgbClr val="990000"/>
                </a:solidFill>
              </a:rPr>
              <a:t>guarismo</a:t>
            </a:r>
            <a:r>
              <a:rPr lang="es-ES" altLang="es-ES" sz="1600" dirty="0">
                <a:solidFill>
                  <a:srgbClr val="002060"/>
                </a:solidFill>
              </a:rPr>
              <a:t>: (Del </a:t>
            </a:r>
            <a:r>
              <a:rPr lang="es-ES" altLang="es-ES" sz="1600" dirty="0" err="1">
                <a:solidFill>
                  <a:srgbClr val="002060"/>
                </a:solidFill>
              </a:rPr>
              <a:t>ár</a:t>
            </a:r>
            <a:r>
              <a:rPr lang="es-ES" altLang="es-ES" sz="1600" dirty="0">
                <a:solidFill>
                  <a:srgbClr val="002060"/>
                </a:solidFill>
              </a:rPr>
              <a:t>. al-</a:t>
            </a:r>
            <a:r>
              <a:rPr lang="es-ES" altLang="es-ES" sz="1600" dirty="0" err="1">
                <a:solidFill>
                  <a:srgbClr val="002060"/>
                </a:solidFill>
              </a:rPr>
              <a:t>Jwārizmī</a:t>
            </a:r>
            <a:r>
              <a:rPr lang="es-ES" altLang="es-ES" sz="1600" dirty="0">
                <a:solidFill>
                  <a:srgbClr val="002060"/>
                </a:solidFill>
              </a:rPr>
              <a:t>, sobrenombre del célebre matemático </a:t>
            </a:r>
            <a:r>
              <a:rPr lang="es-ES" altLang="es-ES" sz="1600" dirty="0" err="1">
                <a:solidFill>
                  <a:srgbClr val="002060"/>
                </a:solidFill>
              </a:rPr>
              <a:t>Mohámed</a:t>
            </a:r>
            <a:r>
              <a:rPr lang="es-ES" altLang="es-ES" sz="1600" dirty="0">
                <a:solidFill>
                  <a:srgbClr val="002060"/>
                </a:solidFill>
              </a:rPr>
              <a:t> ben Musa).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DD55027-E897-C04C-989D-39188F8D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257" y="735013"/>
            <a:ext cx="4540250" cy="311836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PERSONAJES BÍBLICOS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adán</a:t>
            </a:r>
            <a:r>
              <a:rPr lang="es-ES" sz="1600" i="1" dirty="0">
                <a:solidFill>
                  <a:srgbClr val="002060"/>
                </a:solidFill>
              </a:rPr>
              <a:t>.</a:t>
            </a:r>
            <a:r>
              <a:rPr lang="es-ES" sz="1600" dirty="0">
                <a:solidFill>
                  <a:srgbClr val="002060"/>
                </a:solidFill>
              </a:rPr>
              <a:t>(Del lat. bíblico </a:t>
            </a:r>
            <a:r>
              <a:rPr lang="es-ES" sz="1600" i="1" dirty="0">
                <a:solidFill>
                  <a:srgbClr val="002060"/>
                </a:solidFill>
              </a:rPr>
              <a:t>Adam</a:t>
            </a:r>
            <a:r>
              <a:rPr lang="es-ES" sz="1600" dirty="0">
                <a:solidFill>
                  <a:srgbClr val="002060"/>
                </a:solidFill>
              </a:rPr>
              <a:t>, y este del </a:t>
            </a:r>
            <a:r>
              <a:rPr lang="es-ES" sz="1600" dirty="0" err="1">
                <a:solidFill>
                  <a:srgbClr val="002060"/>
                </a:solidFill>
              </a:rPr>
              <a:t>hebr</a:t>
            </a:r>
            <a:r>
              <a:rPr lang="es-ES" sz="1600" dirty="0">
                <a:solidFill>
                  <a:srgbClr val="002060"/>
                </a:solidFill>
              </a:rPr>
              <a:t>. </a:t>
            </a:r>
            <a:r>
              <a:rPr lang="es-ES" sz="1600" i="1" dirty="0" err="1">
                <a:solidFill>
                  <a:srgbClr val="002060"/>
                </a:solidFill>
              </a:rPr>
              <a:t>ādām</a:t>
            </a:r>
            <a:r>
              <a:rPr lang="es-ES" sz="1600" dirty="0">
                <a:solidFill>
                  <a:srgbClr val="002060"/>
                </a:solidFill>
              </a:rPr>
              <a:t>, Adán, personaje bíblico).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PERSONAJES LITERARIOS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estentóreo</a:t>
            </a:r>
            <a:r>
              <a:rPr lang="es-ES" sz="1600" b="1" dirty="0">
                <a:solidFill>
                  <a:srgbClr val="002060"/>
                </a:solidFill>
              </a:rPr>
              <a:t>, a</a:t>
            </a:r>
            <a:r>
              <a:rPr lang="es-ES" sz="1600" dirty="0">
                <a:solidFill>
                  <a:srgbClr val="002060"/>
                </a:solidFill>
              </a:rPr>
              <a:t>.: (Del lat. </a:t>
            </a:r>
            <a:r>
              <a:rPr lang="es-ES" sz="1600" cap="small" dirty="0" err="1">
                <a:solidFill>
                  <a:srgbClr val="002060"/>
                </a:solidFill>
              </a:rPr>
              <a:t>stentorĕus</a:t>
            </a:r>
            <a:r>
              <a:rPr lang="es-ES" sz="1600" dirty="0">
                <a:solidFill>
                  <a:srgbClr val="002060"/>
                </a:solidFill>
              </a:rPr>
              <a:t>, y este del gr. </a:t>
            </a:r>
            <a:r>
              <a:rPr lang="es-ES" sz="1600" dirty="0" err="1">
                <a:solidFill>
                  <a:srgbClr val="002060"/>
                </a:solidFill>
              </a:rPr>
              <a:t>Στέντωρ</a:t>
            </a:r>
            <a:r>
              <a:rPr lang="es-ES" sz="1600" dirty="0">
                <a:solidFill>
                  <a:srgbClr val="002060"/>
                </a:solidFill>
              </a:rPr>
              <a:t>, </a:t>
            </a:r>
            <a:r>
              <a:rPr lang="es-ES" sz="1600" dirty="0" err="1">
                <a:solidFill>
                  <a:srgbClr val="002060"/>
                </a:solidFill>
              </a:rPr>
              <a:t>Estentor</a:t>
            </a:r>
            <a:r>
              <a:rPr lang="es-ES" sz="1600" dirty="0">
                <a:solidFill>
                  <a:srgbClr val="002060"/>
                </a:solidFill>
              </a:rPr>
              <a:t>, personaje de la Ilíada conocido por su fuerte voz).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lolita</a:t>
            </a:r>
            <a:r>
              <a:rPr lang="es-ES" sz="1600" dirty="0">
                <a:solidFill>
                  <a:srgbClr val="002060"/>
                </a:solidFill>
                <a:highlight>
                  <a:srgbClr val="FFFF00"/>
                </a:highlight>
              </a:rPr>
              <a:t>: (De Lolita, personaje de la novela de W. Nabokov, 1899-1977).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REYES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anfitrión, na.(</a:t>
            </a:r>
            <a:r>
              <a:rPr lang="es-ES" sz="1600" dirty="0">
                <a:solidFill>
                  <a:srgbClr val="002060"/>
                </a:solidFill>
              </a:rPr>
              <a:t>De Anfitrión, rey de Tebas, espléndido en sus banquetes)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E1C3A7C-CFFA-CE48-B380-9B34B70DE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4297539"/>
            <a:ext cx="4327525" cy="25082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dirty="0">
                <a:solidFill>
                  <a:srgbClr val="002060"/>
                </a:solidFill>
              </a:rPr>
              <a:t>MARCAS</a:t>
            </a:r>
          </a:p>
          <a:p>
            <a:r>
              <a:rPr lang="es-ES" altLang="es-ES" sz="1400" dirty="0">
                <a:solidFill>
                  <a:srgbClr val="002060"/>
                </a:solidFill>
              </a:rPr>
              <a:t>MATERIALES, SUSTANCIAS, FIBRAS: </a:t>
            </a:r>
            <a:r>
              <a:rPr lang="es-ES" altLang="es-ES" sz="1400" b="1" i="1" dirty="0">
                <a:solidFill>
                  <a:srgbClr val="990000"/>
                </a:solidFill>
              </a:rPr>
              <a:t>celo</a:t>
            </a:r>
            <a:r>
              <a:rPr lang="es-ES" altLang="es-ES" sz="1400" b="1" i="1" baseline="30000" dirty="0">
                <a:solidFill>
                  <a:srgbClr val="990000"/>
                </a:solidFill>
              </a:rPr>
              <a:t>2</a:t>
            </a:r>
            <a:r>
              <a:rPr lang="es-ES" altLang="es-ES" sz="1400" dirty="0">
                <a:solidFill>
                  <a:srgbClr val="002060"/>
                </a:solidFill>
              </a:rPr>
              <a:t>. (</a:t>
            </a:r>
            <a:r>
              <a:rPr lang="es-ES" altLang="es-ES" sz="1400" dirty="0" err="1">
                <a:solidFill>
                  <a:srgbClr val="002060"/>
                </a:solidFill>
              </a:rPr>
              <a:t>Acort</a:t>
            </a:r>
            <a:r>
              <a:rPr lang="es-ES" altLang="es-ES" sz="1400" dirty="0">
                <a:solidFill>
                  <a:srgbClr val="002060"/>
                </a:solidFill>
              </a:rPr>
              <a:t>. del </a:t>
            </a:r>
            <a:r>
              <a:rPr lang="es-ES" altLang="es-ES" sz="1400" i="1" dirty="0" err="1">
                <a:solidFill>
                  <a:srgbClr val="002060"/>
                </a:solidFill>
              </a:rPr>
              <a:t>cellotape</a:t>
            </a:r>
            <a:r>
              <a:rPr lang="es-ES" altLang="es-ES" sz="1400" dirty="0">
                <a:solidFill>
                  <a:srgbClr val="002060"/>
                </a:solidFill>
              </a:rPr>
              <a:t>, y este de </a:t>
            </a:r>
            <a:r>
              <a:rPr lang="es-ES" altLang="es-ES" sz="1400" i="1" dirty="0" err="1">
                <a:solidFill>
                  <a:srgbClr val="002060"/>
                </a:solidFill>
              </a:rPr>
              <a:t>sellotape</a:t>
            </a:r>
            <a:r>
              <a:rPr lang="es-ES" altLang="es-ES" sz="1400" dirty="0">
                <a:solidFill>
                  <a:srgbClr val="002060"/>
                </a:solidFill>
              </a:rPr>
              <a:t>, marca reg.).</a:t>
            </a:r>
          </a:p>
          <a:p>
            <a:r>
              <a:rPr lang="it-IT" altLang="es-ES" sz="1400" dirty="0">
                <a:solidFill>
                  <a:srgbClr val="002060"/>
                </a:solidFill>
              </a:rPr>
              <a:t>ALIMENTO: </a:t>
            </a:r>
            <a:r>
              <a:rPr lang="pt-BR" altLang="es-ES" sz="1400" b="1" i="1" dirty="0" err="1">
                <a:solidFill>
                  <a:srgbClr val="990000"/>
                </a:solidFill>
              </a:rPr>
              <a:t>maicena</a:t>
            </a:r>
            <a:r>
              <a:rPr lang="pt-BR" altLang="es-ES" sz="1400" i="1" dirty="0">
                <a:solidFill>
                  <a:srgbClr val="002060"/>
                </a:solidFill>
              </a:rPr>
              <a:t>. (De Maizena, marca reg.).</a:t>
            </a:r>
          </a:p>
          <a:p>
            <a:r>
              <a:rPr lang="es-ES" altLang="es-ES" sz="1400" dirty="0">
                <a:solidFill>
                  <a:srgbClr val="002060"/>
                </a:solidFill>
              </a:rPr>
              <a:t>HISPANOAMÉRICA</a:t>
            </a:r>
            <a:r>
              <a:rPr lang="es-ES" altLang="es-ES" sz="1400" dirty="0">
                <a:solidFill>
                  <a:srgbClr val="002060"/>
                </a:solidFill>
                <a:highlight>
                  <a:srgbClr val="FFFF00"/>
                </a:highlight>
              </a:rPr>
              <a:t>:  </a:t>
            </a:r>
            <a:r>
              <a:rPr lang="pt-BR" altLang="es-ES" sz="1400" b="1" i="1" dirty="0" err="1">
                <a:solidFill>
                  <a:srgbClr val="990000"/>
                </a:solidFill>
                <a:highlight>
                  <a:srgbClr val="FFFF00"/>
                </a:highlight>
              </a:rPr>
              <a:t>curita</a:t>
            </a:r>
            <a:r>
              <a:rPr lang="pt-BR" altLang="es-ES" sz="1400" dirty="0">
                <a:solidFill>
                  <a:srgbClr val="002060"/>
                </a:solidFill>
                <a:highlight>
                  <a:srgbClr val="FFFF00"/>
                </a:highlight>
              </a:rPr>
              <a:t>. (De </a:t>
            </a:r>
            <a:r>
              <a:rPr lang="pt-BR" altLang="es-ES" sz="1400" dirty="0" err="1">
                <a:solidFill>
                  <a:srgbClr val="002060"/>
                </a:solidFill>
                <a:highlight>
                  <a:srgbClr val="FFFF00"/>
                </a:highlight>
              </a:rPr>
              <a:t>Curitas</a:t>
            </a:r>
            <a:r>
              <a:rPr lang="pt-BR" altLang="es-ES" sz="1400" dirty="0">
                <a:solidFill>
                  <a:srgbClr val="002060"/>
                </a:solidFill>
                <a:highlight>
                  <a:srgbClr val="FFFF00"/>
                </a:highlight>
              </a:rPr>
              <a:t>, marca reg.). 1. f. </a:t>
            </a:r>
            <a:r>
              <a:rPr lang="pt-BR" altLang="es-ES" sz="1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tirita</a:t>
            </a:r>
            <a:r>
              <a:rPr lang="pt-BR" altLang="es-ES" sz="1400" dirty="0">
                <a:solidFill>
                  <a:srgbClr val="002060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es-ES" altLang="es-ES" sz="1400" dirty="0">
                <a:solidFill>
                  <a:srgbClr val="002060"/>
                </a:solidFill>
              </a:rPr>
              <a:t>MEDICINAS: </a:t>
            </a:r>
            <a:r>
              <a:rPr lang="es-ES" altLang="es-ES" sz="1400" b="1" i="1" dirty="0">
                <a:solidFill>
                  <a:srgbClr val="990000"/>
                </a:solidFill>
              </a:rPr>
              <a:t>aspirina</a:t>
            </a:r>
            <a:r>
              <a:rPr lang="es-ES" altLang="es-ES" sz="1400" i="1" dirty="0">
                <a:solidFill>
                  <a:srgbClr val="002060"/>
                </a:solidFill>
              </a:rPr>
              <a:t> (Del al. </a:t>
            </a:r>
            <a:r>
              <a:rPr lang="es-ES" altLang="es-ES" sz="1400" i="1" dirty="0" err="1">
                <a:solidFill>
                  <a:srgbClr val="002060"/>
                </a:solidFill>
              </a:rPr>
              <a:t>Aspirin</a:t>
            </a:r>
            <a:r>
              <a:rPr lang="es-ES" altLang="es-ES" sz="1400" i="1" dirty="0">
                <a:solidFill>
                  <a:srgbClr val="002060"/>
                </a:solidFill>
              </a:rPr>
              <a:t>, marca reg.).</a:t>
            </a:r>
          </a:p>
          <a:p>
            <a:r>
              <a:rPr lang="pt-BR" altLang="es-ES" sz="1400" dirty="0">
                <a:solidFill>
                  <a:srgbClr val="002060"/>
                </a:solidFill>
              </a:rPr>
              <a:t>APARATOS: </a:t>
            </a:r>
            <a:r>
              <a:rPr lang="pt-BR" altLang="es-ES" sz="1400" b="1" i="1" dirty="0">
                <a:solidFill>
                  <a:srgbClr val="990000"/>
                </a:solidFill>
              </a:rPr>
              <a:t>termo</a:t>
            </a:r>
            <a:r>
              <a:rPr lang="pt-BR" altLang="es-ES" sz="1400" b="1" i="1" baseline="30000" dirty="0">
                <a:solidFill>
                  <a:srgbClr val="990000"/>
                </a:solidFill>
              </a:rPr>
              <a:t>1</a:t>
            </a:r>
            <a:r>
              <a:rPr lang="pt-BR" altLang="es-ES" sz="1400" dirty="0">
                <a:solidFill>
                  <a:srgbClr val="002060"/>
                </a:solidFill>
              </a:rPr>
              <a:t>.(De </a:t>
            </a:r>
            <a:r>
              <a:rPr lang="pt-BR" altLang="es-ES" sz="1400" dirty="0" err="1">
                <a:solidFill>
                  <a:srgbClr val="002060"/>
                </a:solidFill>
              </a:rPr>
              <a:t>thermos</a:t>
            </a:r>
            <a:r>
              <a:rPr lang="pt-BR" altLang="es-ES" sz="1400" dirty="0">
                <a:solidFill>
                  <a:srgbClr val="002060"/>
                </a:solidFill>
              </a:rPr>
              <a:t>, marca reg.</a:t>
            </a:r>
            <a:r>
              <a:rPr lang="pt-BR" altLang="es-ES" sz="1400" i="1" dirty="0">
                <a:solidFill>
                  <a:srgbClr val="002060"/>
                </a:solidFill>
              </a:rPr>
              <a:t>…</a:t>
            </a:r>
          </a:p>
          <a:p>
            <a:r>
              <a:rPr lang="es-ES" altLang="es-ES" sz="1400" dirty="0">
                <a:solidFill>
                  <a:srgbClr val="002060"/>
                </a:solidFill>
              </a:rPr>
              <a:t>VARIA: </a:t>
            </a:r>
            <a:r>
              <a:rPr lang="es-ES" altLang="es-ES" sz="1400" b="1" i="1" dirty="0">
                <a:solidFill>
                  <a:srgbClr val="990000"/>
                </a:solidFill>
              </a:rPr>
              <a:t>futbolín</a:t>
            </a:r>
            <a:r>
              <a:rPr lang="es-ES" altLang="es-ES" sz="1400" b="1" i="1" dirty="0">
                <a:solidFill>
                  <a:srgbClr val="002060"/>
                </a:solidFill>
              </a:rPr>
              <a:t>. (</a:t>
            </a:r>
            <a:r>
              <a:rPr lang="es-ES" altLang="es-ES" sz="1400" b="1" i="1" dirty="0" err="1">
                <a:solidFill>
                  <a:srgbClr val="002060"/>
                </a:solidFill>
              </a:rPr>
              <a:t>Dim</a:t>
            </a:r>
            <a:r>
              <a:rPr lang="es-ES" altLang="es-ES" sz="1400" b="1" i="1" dirty="0">
                <a:solidFill>
                  <a:srgbClr val="002060"/>
                </a:solidFill>
              </a:rPr>
              <a:t>. de fútbol; marca reg.): </a:t>
            </a:r>
            <a:r>
              <a:rPr lang="es-ES" altLang="es-ES" sz="1400" b="1" i="1" dirty="0">
                <a:solidFill>
                  <a:srgbClr val="990000"/>
                </a:solidFill>
              </a:rPr>
              <a:t>jacuzzi</a:t>
            </a:r>
            <a:r>
              <a:rPr lang="es-ES" altLang="es-ES" sz="1400" b="1" i="1" dirty="0">
                <a:solidFill>
                  <a:srgbClr val="002060"/>
                </a:solidFill>
              </a:rPr>
              <a:t>. (</a:t>
            </a:r>
            <a:r>
              <a:rPr lang="es-ES" altLang="es-ES" sz="1400" dirty="0">
                <a:solidFill>
                  <a:srgbClr val="002060"/>
                </a:solidFill>
              </a:rPr>
              <a:t>Voz ingl., marca reg.).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2CFE8930-FFEE-914A-BF24-475F73C8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" y="3522663"/>
            <a:ext cx="4175919" cy="311836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1600" b="1" dirty="0">
                <a:solidFill>
                  <a:srgbClr val="002060"/>
                </a:solidFill>
              </a:rPr>
              <a:t>TOPÓNIMOS: CIUDADES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avellana</a:t>
            </a:r>
            <a:r>
              <a:rPr lang="es-ES" sz="1600" dirty="0">
                <a:solidFill>
                  <a:srgbClr val="002060"/>
                </a:solidFill>
              </a:rPr>
              <a:t>: (Del </a:t>
            </a:r>
            <a:r>
              <a:rPr lang="es-ES" sz="1600" cap="small" dirty="0" err="1">
                <a:solidFill>
                  <a:srgbClr val="002060"/>
                </a:solidFill>
              </a:rPr>
              <a:t>abellāna</a:t>
            </a:r>
            <a:r>
              <a:rPr lang="es-ES" sz="1600" cap="small" dirty="0">
                <a:solidFill>
                  <a:srgbClr val="002060"/>
                </a:solidFill>
              </a:rPr>
              <a:t> [</a:t>
            </a:r>
            <a:r>
              <a:rPr lang="es-ES" sz="1600" cap="small" dirty="0" err="1">
                <a:solidFill>
                  <a:srgbClr val="002060"/>
                </a:solidFill>
              </a:rPr>
              <a:t>nux</a:t>
            </a:r>
            <a:r>
              <a:rPr lang="es-ES" sz="1600" dirty="0">
                <a:solidFill>
                  <a:srgbClr val="002060"/>
                </a:solidFill>
              </a:rPr>
              <a:t>], de Abella, Avella, ciudad de Campania).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</a:rPr>
              <a:t>pergamino</a:t>
            </a:r>
            <a:r>
              <a:rPr lang="es-ES" sz="1600" dirty="0">
                <a:solidFill>
                  <a:srgbClr val="002060"/>
                </a:solidFill>
              </a:rPr>
              <a:t>: (Del lat. tardío </a:t>
            </a:r>
            <a:r>
              <a:rPr lang="es-ES" sz="1600" cap="small" dirty="0" err="1">
                <a:solidFill>
                  <a:srgbClr val="002060"/>
                </a:solidFill>
              </a:rPr>
              <a:t>pergamīnum</a:t>
            </a:r>
            <a:r>
              <a:rPr lang="es-ES" sz="1600" dirty="0">
                <a:solidFill>
                  <a:srgbClr val="002060"/>
                </a:solidFill>
              </a:rPr>
              <a:t>; este del lat. </a:t>
            </a:r>
            <a:r>
              <a:rPr lang="es-ES" sz="1600" cap="small" dirty="0" err="1">
                <a:solidFill>
                  <a:srgbClr val="002060"/>
                </a:solidFill>
              </a:rPr>
              <a:t>pergamēna</a:t>
            </a:r>
            <a:r>
              <a:rPr lang="es-ES" sz="1600" dirty="0">
                <a:solidFill>
                  <a:srgbClr val="002060"/>
                </a:solidFill>
              </a:rPr>
              <a:t>, y este del gr. π</a:t>
            </a:r>
            <a:r>
              <a:rPr lang="es-ES" sz="1600" dirty="0" err="1">
                <a:solidFill>
                  <a:srgbClr val="002060"/>
                </a:solidFill>
              </a:rPr>
              <a:t>εργ</a:t>
            </a:r>
            <a:r>
              <a:rPr lang="es-ES" sz="1600" dirty="0">
                <a:solidFill>
                  <a:srgbClr val="002060"/>
                </a:solidFill>
              </a:rPr>
              <a:t>αμηνή, literalmente, 'de</a:t>
            </a:r>
          </a:p>
          <a:p>
            <a:pPr>
              <a:defRPr/>
            </a:pPr>
            <a:r>
              <a:rPr lang="es-ES" sz="1600" dirty="0">
                <a:solidFill>
                  <a:srgbClr val="002060"/>
                </a:solidFill>
              </a:rPr>
              <a:t>Pérgamo', porque en esta ciudad se preparaban las pieles para escribir).</a:t>
            </a:r>
          </a:p>
          <a:p>
            <a:pPr>
              <a:defRPr/>
            </a:pPr>
            <a:r>
              <a:rPr 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sibarita</a:t>
            </a:r>
            <a:r>
              <a:rPr lang="es-ES" sz="1600" dirty="0">
                <a:solidFill>
                  <a:srgbClr val="002060"/>
                </a:solidFill>
                <a:highlight>
                  <a:srgbClr val="FFFF00"/>
                </a:highlight>
              </a:rPr>
              <a:t>.(Del lat. </a:t>
            </a:r>
            <a:r>
              <a:rPr lang="es-ES" sz="1600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Sybarīta</a:t>
            </a:r>
            <a:r>
              <a:rPr lang="es-ES" sz="1600" dirty="0">
                <a:solidFill>
                  <a:srgbClr val="002060"/>
                </a:solidFill>
                <a:highlight>
                  <a:srgbClr val="FFFF00"/>
                </a:highlight>
              </a:rPr>
              <a:t>, y este del </a:t>
            </a:r>
            <a:r>
              <a:rPr lang="es-ES" sz="1600" dirty="0" err="1">
                <a:solidFill>
                  <a:srgbClr val="002060"/>
                </a:solidFill>
                <a:highlight>
                  <a:srgbClr val="FFFF00"/>
                </a:highlight>
              </a:rPr>
              <a:t>συ</a:t>
            </a:r>
            <a:r>
              <a:rPr lang="es-ES" sz="1600" dirty="0">
                <a:solidFill>
                  <a:srgbClr val="002060"/>
                </a:solidFill>
                <a:highlight>
                  <a:srgbClr val="FFFF00"/>
                </a:highlight>
              </a:rPr>
              <a:t>βαρίτης, de Σύβαρις, Síbaris, ciudad del golfo de Tarento, en Italia, célebre por la riqueza y el refinamiento de sus habitantes).</a:t>
            </a:r>
          </a:p>
        </p:txBody>
      </p:sp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EE441F78-4A7A-EA49-AD54-8A2C1E6E8869}"/>
              </a:ext>
            </a:extLst>
          </p:cNvPr>
          <p:cNvSpPr txBox="1">
            <a:spLocks/>
          </p:cNvSpPr>
          <p:nvPr/>
        </p:nvSpPr>
        <p:spPr bwMode="auto">
          <a:xfrm>
            <a:off x="8329613" y="193675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r>
              <a:rPr lang="es-ES" altLang="es-ES" sz="2800" b="1" dirty="0">
                <a:solidFill>
                  <a:schemeClr val="bg1"/>
                </a:solidFill>
                <a:latin typeface="+mj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78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4 Marcador de número de diapositiva">
            <a:extLst>
              <a:ext uri="{FF2B5EF4-FFF2-40B4-BE49-F238E27FC236}">
                <a16:creationId xmlns:a16="http://schemas.microsoft.com/office/drawing/2014/main" id="{B658EE6F-136A-49C3-AD71-BAFE1F59057E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BA473BA-40E4-EB4B-982B-9A8B2335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46" y="773207"/>
            <a:ext cx="9066212" cy="51375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95300" lvl="2" indent="0" algn="ctr">
              <a:defRPr/>
            </a:pPr>
            <a:r>
              <a:rPr lang="es-ES" sz="4400" b="1" dirty="0">
                <a:solidFill>
                  <a:srgbClr val="002060"/>
                </a:solidFill>
                <a:latin typeface="+mj-lt"/>
              </a:rPr>
              <a:t>NO SABEMOS </a:t>
            </a:r>
          </a:p>
          <a:p>
            <a:pPr marL="495300" lvl="2" indent="0" algn="ctr">
              <a:defRPr/>
            </a:pPr>
            <a:r>
              <a:rPr lang="es-ES" sz="4400" b="1" dirty="0">
                <a:solidFill>
                  <a:srgbClr val="002060"/>
                </a:solidFill>
                <a:latin typeface="+mj-lt"/>
              </a:rPr>
              <a:t>DE DÓNDE VIENEN</a:t>
            </a:r>
          </a:p>
          <a:p>
            <a:pPr>
              <a:defRPr/>
            </a:pPr>
            <a:endParaRPr lang="es-ES" sz="4000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a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rr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ancar 		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bosque	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	caspa 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gambe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rr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o 		go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rr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a 		pata 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piza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rr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a 			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r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oca 		sobaco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tomar 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			tragar 		tripa</a:t>
            </a:r>
            <a:r>
              <a:rPr lang="es-ES" sz="6600" i="1" dirty="0">
                <a:solidFill>
                  <a:srgbClr val="990000"/>
                </a:solidFill>
                <a:latin typeface="+mj-lt"/>
              </a:rPr>
              <a:t>		</a:t>
            </a:r>
            <a:r>
              <a:rPr lang="es-ES" sz="4800" b="1" i="1" dirty="0">
                <a:solidFill>
                  <a:srgbClr val="990000"/>
                </a:solidFill>
                <a:latin typeface="+mj-lt"/>
              </a:rPr>
              <a:t> 		</a:t>
            </a:r>
            <a:endParaRPr lang="es-ES" sz="2800" dirty="0">
              <a:solidFill>
                <a:srgbClr val="002060"/>
              </a:solidFill>
              <a:latin typeface="+mj-lt"/>
            </a:endParaRPr>
          </a:p>
          <a:p>
            <a:pPr lvl="1">
              <a:defRPr/>
            </a:pPr>
            <a:endParaRPr lang="es-ES" sz="2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A5AA600-447C-4DB8-B3C7-52567C916B2E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557EA13-8D4B-448F-8CCF-7400E653039E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7" name="Picture 5" descr="universitas">
              <a:extLst>
                <a:ext uri="{FF2B5EF4-FFF2-40B4-BE49-F238E27FC236}">
                  <a16:creationId xmlns:a16="http://schemas.microsoft.com/office/drawing/2014/main" id="{F91773E8-2147-4F80-9455-9BA88DB31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967A291-43C9-42FC-AEA4-240CFB51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4 Marcador de número de diapositiva">
            <a:extLst>
              <a:ext uri="{FF2B5EF4-FFF2-40B4-BE49-F238E27FC236}">
                <a16:creationId xmlns:a16="http://schemas.microsoft.com/office/drawing/2014/main" id="{B658EE6F-136A-49C3-AD71-BAFE1F59057E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AF430EC-89D0-4DF3-AEBE-B57C4FE31037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9DEA8C2-96DC-45B6-AF5D-B292FC85CF1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7" name="Picture 5" descr="universitas">
              <a:extLst>
                <a:ext uri="{FF2B5EF4-FFF2-40B4-BE49-F238E27FC236}">
                  <a16:creationId xmlns:a16="http://schemas.microsoft.com/office/drawing/2014/main" id="{287F5FFC-EDA4-46F4-8D95-EF0CF9267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686FF84-CD78-4A94-89AB-7CD298D5B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C28E18B4-BD27-406C-B9BE-7D52E130CB9D}"/>
              </a:ext>
            </a:extLst>
          </p:cNvPr>
          <p:cNvSpPr/>
          <p:nvPr/>
        </p:nvSpPr>
        <p:spPr>
          <a:xfrm>
            <a:off x="1314290" y="4911738"/>
            <a:ext cx="687863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i="1" dirty="0" err="1">
                <a:solidFill>
                  <a:srgbClr val="C00000"/>
                </a:solidFill>
                <a:latin typeface="+mj-lt"/>
              </a:rPr>
              <a:t>pizpireto</a:t>
            </a:r>
            <a:r>
              <a:rPr lang="es-ES" sz="2400" b="1" i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2400" b="1" i="1" dirty="0" err="1">
                <a:solidFill>
                  <a:srgbClr val="C00000"/>
                </a:solidFill>
                <a:latin typeface="+mj-lt"/>
              </a:rPr>
              <a:t>ta</a:t>
            </a:r>
            <a:endParaRPr lang="es-ES" sz="2400" b="1" i="1" dirty="0">
              <a:solidFill>
                <a:srgbClr val="C00000"/>
              </a:solidFill>
              <a:latin typeface="+mj-lt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+mj-lt"/>
              </a:rPr>
              <a:t>De </a:t>
            </a:r>
            <a:r>
              <a:rPr lang="es-ES" sz="2400" b="1" dirty="0" err="1">
                <a:solidFill>
                  <a:srgbClr val="002060"/>
                </a:solidFill>
                <a:latin typeface="+mj-lt"/>
              </a:rPr>
              <a:t>or</a:t>
            </a:r>
            <a:r>
              <a:rPr lang="es-ES" sz="24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s-ES" sz="2400" b="1" dirty="0" err="1">
                <a:solidFill>
                  <a:srgbClr val="002060"/>
                </a:solidFill>
                <a:latin typeface="+mj-lt"/>
              </a:rPr>
              <a:t>onomat</a:t>
            </a:r>
            <a:r>
              <a:rPr lang="es-ES" sz="24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s-ES" sz="2400" b="1" dirty="0">
              <a:solidFill>
                <a:srgbClr val="002060"/>
              </a:solidFill>
              <a:latin typeface="+mj-lt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+mj-lt"/>
              </a:rPr>
              <a:t>1. adj. </a:t>
            </a:r>
            <a:r>
              <a:rPr lang="es-ES" sz="2400" b="1" dirty="0" err="1">
                <a:solidFill>
                  <a:srgbClr val="002060"/>
                </a:solidFill>
                <a:latin typeface="+mj-lt"/>
              </a:rPr>
              <a:t>coloq</a:t>
            </a:r>
            <a:r>
              <a:rPr lang="es-ES" sz="2400" b="1" dirty="0">
                <a:solidFill>
                  <a:srgbClr val="002060"/>
                </a:solidFill>
                <a:latin typeface="+mj-lt"/>
              </a:rPr>
              <a:t>. Alegre, vivaz y algo coqueto. </a:t>
            </a:r>
            <a:r>
              <a:rPr lang="es-ES" sz="2400" b="1" i="1" dirty="0">
                <a:solidFill>
                  <a:srgbClr val="002060"/>
                </a:solidFill>
                <a:latin typeface="+mj-lt"/>
              </a:rPr>
              <a:t>Persona pizpireta. Andares </a:t>
            </a:r>
            <a:r>
              <a:rPr lang="es-ES" sz="2400" b="1" i="1" dirty="0" err="1">
                <a:solidFill>
                  <a:srgbClr val="002060"/>
                </a:solidFill>
                <a:latin typeface="+mj-lt"/>
              </a:rPr>
              <a:t>pizpiretos</a:t>
            </a:r>
            <a:r>
              <a:rPr lang="es-ES" sz="24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1A4DFE0-896C-4305-AD6F-1450423E5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21" y="383491"/>
            <a:ext cx="7663507" cy="427423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4400" b="1" dirty="0">
                <a:solidFill>
                  <a:srgbClr val="002060"/>
                </a:solidFill>
                <a:latin typeface="+mj-lt"/>
              </a:rPr>
              <a:t>SON ONOMATOPEYAS</a:t>
            </a:r>
          </a:p>
          <a:p>
            <a:pPr>
              <a:defRPr/>
            </a:pPr>
            <a:endParaRPr lang="es-ES" sz="2400" b="1" i="1" dirty="0">
              <a:solidFill>
                <a:srgbClr val="990000"/>
              </a:solidFill>
              <a:latin typeface="+mj-lt"/>
            </a:endParaRP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bla-bla-bla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 			burbuja 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carraspear 			charco	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chicharra 			chorro 	</a:t>
            </a:r>
            <a:endParaRPr lang="es-ES" sz="4000" i="1" dirty="0">
              <a:solidFill>
                <a:srgbClr val="990000"/>
              </a:solidFill>
              <a:latin typeface="+mj-lt"/>
            </a:endParaRP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garganta			gárgara </a:t>
            </a:r>
          </a:p>
          <a:p>
            <a:pPr>
              <a:defRPr/>
            </a:pP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pizpireta </a:t>
            </a:r>
            <a:r>
              <a:rPr lang="es-ES" sz="4000" b="1" i="1" dirty="0">
                <a:solidFill>
                  <a:srgbClr val="990000"/>
                </a:solidFill>
                <a:latin typeface="+mj-lt"/>
              </a:rPr>
              <a:t>	 		</a:t>
            </a:r>
            <a:r>
              <a:rPr lang="es-ES" sz="40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tocar </a:t>
            </a:r>
            <a:r>
              <a:rPr lang="es-ES" sz="4000" b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(</a:t>
            </a:r>
            <a:r>
              <a:rPr lang="es-ES" sz="4000" b="1" dirty="0" err="1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toc</a:t>
            </a:r>
            <a:r>
              <a:rPr lang="es-ES" sz="4000" b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) </a:t>
            </a:r>
            <a:r>
              <a:rPr lang="es-ES" sz="3200" b="1" i="1" dirty="0">
                <a:solidFill>
                  <a:srgbClr val="990000"/>
                </a:solidFill>
                <a:highlight>
                  <a:srgbClr val="FFFF00"/>
                </a:highlight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80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12" descr="Kindle 3G">
            <a:extLst>
              <a:ext uri="{FF2B5EF4-FFF2-40B4-BE49-F238E27FC236}">
                <a16:creationId xmlns:a16="http://schemas.microsoft.com/office/drawing/2014/main" id="{BBFE4FE0-C8D7-804E-9CEE-2BC2E1A8F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8A5F613-FE45-4BBB-BDA6-47267D9CB47C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FE16C55-E5E5-4F7A-AF07-69408C594DA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5" name="Picture 5" descr="universitas">
              <a:extLst>
                <a:ext uri="{FF2B5EF4-FFF2-40B4-BE49-F238E27FC236}">
                  <a16:creationId xmlns:a16="http://schemas.microsoft.com/office/drawing/2014/main" id="{388E456A-FEEE-4638-9468-89DEED299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93757F5-14B9-434B-9431-3197AAD00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pic>
        <p:nvPicPr>
          <p:cNvPr id="4" name="3 Imagen">
            <a:extLst>
              <a:ext uri="{FF2B5EF4-FFF2-40B4-BE49-F238E27FC236}">
                <a16:creationId xmlns:a16="http://schemas.microsoft.com/office/drawing/2014/main" id="{FC17C30A-3516-3945-A9C1-A293980E8B0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43" y="71925"/>
            <a:ext cx="5307565" cy="687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71D853D3-BCDF-4441-B308-AAAD4AE3EA5E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2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3D86034-339C-45AE-A134-54B68FA63B85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164DD4A-41F2-45F6-A7F1-F5004F065410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8" name="Picture 5" descr="universitas">
              <a:extLst>
                <a:ext uri="{FF2B5EF4-FFF2-40B4-BE49-F238E27FC236}">
                  <a16:creationId xmlns:a16="http://schemas.microsoft.com/office/drawing/2014/main" id="{CEAF59E7-EC55-4C77-8629-E82C71ED8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388636F4-ECC8-4C05-B7B7-73D4ECED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6146" name="14 Marcador de número de diapositiva">
            <a:extLst>
              <a:ext uri="{FF2B5EF4-FFF2-40B4-BE49-F238E27FC236}">
                <a16:creationId xmlns:a16="http://schemas.microsoft.com/office/drawing/2014/main" id="{B5F72BF6-250D-E643-81DD-BF92668453E3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CAF94EC-140F-5647-98CF-B964A255F553}" type="slidenum">
              <a:rPr lang="es-ES" altLang="es-ES" b="1">
                <a:solidFill>
                  <a:schemeClr val="bg1"/>
                </a:solidFill>
              </a:rPr>
              <a:pPr algn="r" eaLnBrk="1" hangingPunct="1"/>
              <a:t>7</a:t>
            </a:fld>
            <a:endParaRPr lang="es-ES" altLang="es-ES" b="1">
              <a:solidFill>
                <a:schemeClr val="bg1"/>
              </a:solidFill>
            </a:endParaRPr>
          </a:p>
        </p:txBody>
      </p:sp>
      <p:pic>
        <p:nvPicPr>
          <p:cNvPr id="6153" name="Picture 2">
            <a:extLst>
              <a:ext uri="{FF2B5EF4-FFF2-40B4-BE49-F238E27FC236}">
                <a16:creationId xmlns:a16="http://schemas.microsoft.com/office/drawing/2014/main" id="{873871D8-A990-4748-BD85-A773A942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4"/>
            <a:ext cx="306228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34028EDE-A7E8-D749-A1FA-2A580B2A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3" y="1095221"/>
            <a:ext cx="4773058" cy="4600504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abandonar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s-ES" altLang="es-ES" sz="2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desamparar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); </a:t>
            </a:r>
            <a:r>
              <a:rPr lang="es-ES" altLang="es-ES" sz="2400" b="1" i="1" dirty="0">
                <a:solidFill>
                  <a:srgbClr val="990000"/>
                </a:solidFill>
              </a:rPr>
              <a:t>ballet; batalla; bidé </a:t>
            </a:r>
            <a:r>
              <a:rPr lang="es-ES" altLang="es-ES" sz="2400" b="1" dirty="0">
                <a:solidFill>
                  <a:srgbClr val="002060"/>
                </a:solidFill>
              </a:rPr>
              <a:t>(caballito); </a:t>
            </a:r>
            <a:r>
              <a:rPr lang="es-ES" altLang="es-ES" sz="2400" b="1" i="1" dirty="0">
                <a:solidFill>
                  <a:srgbClr val="990000"/>
                </a:solidFill>
              </a:rPr>
              <a:t>canapé; carné; chalé; compota; conserje; cruasán </a:t>
            </a:r>
            <a:r>
              <a:rPr lang="es-ES" altLang="es-ES" sz="2400" b="1" dirty="0">
                <a:solidFill>
                  <a:srgbClr val="002060"/>
                </a:solidFill>
              </a:rPr>
              <a:t>(</a:t>
            </a:r>
            <a:r>
              <a:rPr lang="es-ES" altLang="es-ES" sz="2400" b="1" i="1" dirty="0">
                <a:solidFill>
                  <a:srgbClr val="002060"/>
                </a:solidFill>
              </a:rPr>
              <a:t>croissant</a:t>
            </a:r>
            <a:r>
              <a:rPr lang="es-ES" altLang="es-ES" sz="2400" b="1" dirty="0">
                <a:solidFill>
                  <a:srgbClr val="002060"/>
                </a:solidFill>
              </a:rPr>
              <a:t>, medialuna);  </a:t>
            </a:r>
            <a:r>
              <a:rPr lang="es-ES" altLang="es-ES" sz="2400" b="1" i="1" dirty="0">
                <a:solidFill>
                  <a:srgbClr val="990000"/>
                </a:solidFill>
              </a:rPr>
              <a:t>dama; debacle; debut; duque; emplear; etapa; fetiche; fila; flecha; gala; galleta; granja;  gripe; hotel; jardín; jaula; jefe; </a:t>
            </a:r>
            <a:r>
              <a:rPr lang="es-ES" altLang="es-ES" sz="2400" b="1" i="1" dirty="0">
                <a:solidFill>
                  <a:srgbClr val="990000"/>
                </a:solidFill>
                <a:highlight>
                  <a:srgbClr val="FFFF00"/>
                </a:highlight>
              </a:rPr>
              <a:t>ligero </a:t>
            </a:r>
            <a:r>
              <a:rPr lang="es-ES" alt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(liviano); </a:t>
            </a:r>
            <a:r>
              <a:rPr lang="es-ES" altLang="es-ES" sz="2400" b="1" i="1" dirty="0">
                <a:solidFill>
                  <a:srgbClr val="990000"/>
                </a:solidFill>
              </a:rPr>
              <a:t>masaje; menú; moda; pingüino; placa; refrán; servilleta; tarta</a:t>
            </a:r>
            <a:r>
              <a:rPr lang="es-ES" altLang="es-ES" sz="2400" b="1" dirty="0">
                <a:solidFill>
                  <a:srgbClr val="002060"/>
                </a:solidFill>
              </a:rPr>
              <a:t>…</a:t>
            </a:r>
          </a:p>
          <a:p>
            <a:pPr algn="just" eaLnBrk="1" hangingPunct="1"/>
            <a:r>
              <a:rPr lang="es-ES" altLang="es-ES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A1D208B7-4F4C-BD42-9ACD-E4B61BF7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59" y="5834553"/>
            <a:ext cx="4773058" cy="96153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b="1" i="1" dirty="0">
                <a:solidFill>
                  <a:srgbClr val="990000"/>
                </a:solidFill>
              </a:rPr>
              <a:t>alojar; burdel; capellán; deleitar; </a:t>
            </a: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español; </a:t>
            </a:r>
            <a:r>
              <a:rPr lang="es-ES" b="1" i="1" dirty="0">
                <a:solidFill>
                  <a:srgbClr val="990000"/>
                </a:solidFill>
              </a:rPr>
              <a:t>estuche; hereje; homenaje; hostal </a:t>
            </a:r>
            <a:r>
              <a:rPr lang="es-ES" b="1" dirty="0">
                <a:solidFill>
                  <a:srgbClr val="002060"/>
                </a:solidFill>
              </a:rPr>
              <a:t>(&lt; </a:t>
            </a:r>
            <a:r>
              <a:rPr lang="es-ES" b="1" cap="small" dirty="0" err="1">
                <a:solidFill>
                  <a:srgbClr val="002060"/>
                </a:solidFill>
              </a:rPr>
              <a:t>hospitale</a:t>
            </a:r>
            <a:r>
              <a:rPr lang="es-ES" b="1" dirty="0">
                <a:solidFill>
                  <a:srgbClr val="002060"/>
                </a:solidFill>
              </a:rPr>
              <a:t>); </a:t>
            </a:r>
            <a:r>
              <a:rPr lang="es-ES" b="1" i="1" dirty="0">
                <a:solidFill>
                  <a:srgbClr val="990000"/>
                </a:solidFill>
              </a:rPr>
              <a:t>lenguaje; linaje; vergel</a:t>
            </a:r>
            <a:r>
              <a:rPr lang="es-ES" b="1" dirty="0">
                <a:solidFill>
                  <a:srgbClr val="002060"/>
                </a:solidFill>
              </a:rPr>
              <a:t>…</a:t>
            </a:r>
          </a:p>
          <a:p>
            <a:pPr algn="just" eaLnBrk="1" hangingPunct="1">
              <a:defRPr/>
            </a:pPr>
            <a:r>
              <a:rPr lang="es-E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156" name="Picture 6">
            <a:extLst>
              <a:ext uri="{FF2B5EF4-FFF2-40B4-BE49-F238E27FC236}">
                <a16:creationId xmlns:a16="http://schemas.microsoft.com/office/drawing/2014/main" id="{09A8BA02-1C21-224B-86AD-6027E6CF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81" y="136525"/>
            <a:ext cx="3438525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7">
            <a:extLst>
              <a:ext uri="{FF2B5EF4-FFF2-40B4-BE49-F238E27FC236}">
                <a16:creationId xmlns:a16="http://schemas.microsoft.com/office/drawing/2014/main" id="{BC701678-6F06-DD45-BFEB-71A6ACAA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657350"/>
            <a:ext cx="2133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4 Marcador de número de diapositiva">
            <a:extLst>
              <a:ext uri="{FF2B5EF4-FFF2-40B4-BE49-F238E27FC236}">
                <a16:creationId xmlns:a16="http://schemas.microsoft.com/office/drawing/2014/main" id="{315459AA-4647-8D4A-8EB5-8C4924CCE754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1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3955285-1B34-4A10-BB3A-C3F12C6633C0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30453CA-AA38-4D3D-964F-85929598AE31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8" name="Picture 5" descr="universitas">
              <a:extLst>
                <a:ext uri="{FF2B5EF4-FFF2-40B4-BE49-F238E27FC236}">
                  <a16:creationId xmlns:a16="http://schemas.microsoft.com/office/drawing/2014/main" id="{640475E6-18EB-44CB-9DF7-393259D2D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E4896C0-8F5F-4D27-B36B-C252E16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7170" name="14 Marcador de número de diapositiva">
            <a:extLst>
              <a:ext uri="{FF2B5EF4-FFF2-40B4-BE49-F238E27FC236}">
                <a16:creationId xmlns:a16="http://schemas.microsoft.com/office/drawing/2014/main" id="{DE6A69C9-FAD4-E64B-8268-252E8FE5C44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392C5E5-7B46-8747-8AAB-050E783A3DF8}" type="slidenum">
              <a:rPr lang="es-ES" altLang="es-ES" b="1">
                <a:solidFill>
                  <a:schemeClr val="bg1"/>
                </a:solidFill>
              </a:rPr>
              <a:pPr algn="r" eaLnBrk="1" hangingPunct="1"/>
              <a:t>8</a:t>
            </a:fld>
            <a:endParaRPr lang="es-ES" altLang="es-ES" b="1">
              <a:solidFill>
                <a:schemeClr val="bg1"/>
              </a:solidFill>
            </a:endParaRPr>
          </a:p>
        </p:txBody>
      </p:sp>
      <p:sp>
        <p:nvSpPr>
          <p:cNvPr id="7171" name="AutoShape 12" descr="Kindle 3G">
            <a:extLst>
              <a:ext uri="{FF2B5EF4-FFF2-40B4-BE49-F238E27FC236}">
                <a16:creationId xmlns:a16="http://schemas.microsoft.com/office/drawing/2014/main" id="{74C5A056-20D6-1F4A-AC94-B1890AA73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7177" name="Picture 2">
            <a:extLst>
              <a:ext uri="{FF2B5EF4-FFF2-40B4-BE49-F238E27FC236}">
                <a16:creationId xmlns:a16="http://schemas.microsoft.com/office/drawing/2014/main" id="{D630820A-D530-F442-B52E-87105553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3062287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C2321830-14CC-2843-9B1E-7F23CC4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536" y="2781300"/>
            <a:ext cx="2808287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chepa</a:t>
            </a:r>
            <a:r>
              <a:rPr lang="es-ES" altLang="es-ES" sz="2800" b="1" i="1" dirty="0">
                <a:solidFill>
                  <a:srgbClr val="990000"/>
                </a:solidFill>
              </a:rPr>
              <a:t>, faja</a:t>
            </a:r>
            <a:r>
              <a:rPr lang="es-ES" altLang="es-ES" sz="2800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55C45BB4-AA31-F94F-B3D1-9700B616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3" y="3563897"/>
            <a:ext cx="4953000" cy="317224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b="1" i="1" dirty="0">
                <a:solidFill>
                  <a:srgbClr val="990000"/>
                </a:solidFill>
              </a:rPr>
              <a:t>campiña</a:t>
            </a:r>
            <a:r>
              <a:rPr lang="es-ES" b="1" dirty="0">
                <a:solidFill>
                  <a:srgbClr val="002060"/>
                </a:solidFill>
              </a:rPr>
              <a:t> (Del </a:t>
            </a:r>
            <a:r>
              <a:rPr lang="es-ES" b="1" dirty="0" err="1">
                <a:solidFill>
                  <a:srgbClr val="002060"/>
                </a:solidFill>
              </a:rPr>
              <a:t>mozár</a:t>
            </a:r>
            <a:r>
              <a:rPr lang="es-ES" b="1" dirty="0">
                <a:solidFill>
                  <a:srgbClr val="002060"/>
                </a:solidFill>
              </a:rPr>
              <a:t>. y </a:t>
            </a:r>
            <a:r>
              <a:rPr lang="es-ES" b="1" dirty="0" err="1">
                <a:solidFill>
                  <a:srgbClr val="002060"/>
                </a:solidFill>
              </a:rPr>
              <a:t>ár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dirty="0" err="1">
                <a:solidFill>
                  <a:srgbClr val="002060"/>
                </a:solidFill>
              </a:rPr>
              <a:t>hisp</a:t>
            </a:r>
            <a:r>
              <a:rPr lang="es-ES" b="1" dirty="0">
                <a:solidFill>
                  <a:srgbClr val="002060"/>
                </a:solidFill>
              </a:rPr>
              <a:t>. *</a:t>
            </a:r>
            <a:r>
              <a:rPr lang="es-ES" b="1" i="1" dirty="0" err="1">
                <a:solidFill>
                  <a:srgbClr val="002060"/>
                </a:solidFill>
              </a:rPr>
              <a:t>kanpínya</a:t>
            </a:r>
            <a:r>
              <a:rPr lang="es-ES" b="1" dirty="0">
                <a:solidFill>
                  <a:srgbClr val="002060"/>
                </a:solidFill>
              </a:rPr>
              <a:t>, y este del lat. </a:t>
            </a:r>
            <a:r>
              <a:rPr lang="es-ES" b="1" cap="small" dirty="0" err="1">
                <a:solidFill>
                  <a:srgbClr val="002060"/>
                </a:solidFill>
              </a:rPr>
              <a:t>campanĭa</a:t>
            </a:r>
            <a:r>
              <a:rPr lang="es-ES" b="1" dirty="0">
                <a:solidFill>
                  <a:srgbClr val="002060"/>
                </a:solidFill>
              </a:rPr>
              <a:t>); </a:t>
            </a: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chocho</a:t>
            </a:r>
            <a:r>
              <a:rPr lang="es-ES" b="1" i="1" baseline="30000" dirty="0">
                <a:solidFill>
                  <a:srgbClr val="990000"/>
                </a:solidFill>
                <a:highlight>
                  <a:srgbClr val="FFFF00"/>
                </a:highlight>
              </a:rPr>
              <a:t>1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 (Del </a:t>
            </a:r>
            <a:r>
              <a:rPr lang="es-ES" b="1" dirty="0" err="1">
                <a:solidFill>
                  <a:srgbClr val="002060"/>
                </a:solidFill>
                <a:highlight>
                  <a:srgbClr val="FFFF00"/>
                </a:highlight>
              </a:rPr>
              <a:t>mozár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es-ES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šóš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, y este del lat. </a:t>
            </a:r>
            <a:r>
              <a:rPr lang="es-ES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salsus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, salado, por prepararse así habitualmente); </a:t>
            </a:r>
            <a:r>
              <a:rPr lang="es-ES" b="1" i="1" dirty="0">
                <a:solidFill>
                  <a:srgbClr val="990000"/>
                </a:solidFill>
              </a:rPr>
              <a:t>chulo </a:t>
            </a:r>
            <a:r>
              <a:rPr lang="es-ES" b="1" dirty="0">
                <a:solidFill>
                  <a:srgbClr val="002060"/>
                </a:solidFill>
              </a:rPr>
              <a:t>(Del </a:t>
            </a:r>
            <a:r>
              <a:rPr lang="es-ES" b="1" dirty="0" err="1">
                <a:solidFill>
                  <a:srgbClr val="002060"/>
                </a:solidFill>
              </a:rPr>
              <a:t>mozár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i="1" dirty="0" err="1">
                <a:solidFill>
                  <a:srgbClr val="002060"/>
                </a:solidFill>
              </a:rPr>
              <a:t>šúlo</a:t>
            </a:r>
            <a:r>
              <a:rPr lang="es-ES" b="1" dirty="0">
                <a:solidFill>
                  <a:srgbClr val="002060"/>
                </a:solidFill>
              </a:rPr>
              <a:t>, y este del lat. </a:t>
            </a:r>
            <a:r>
              <a:rPr lang="es-ES" b="1" cap="small" dirty="0" err="1">
                <a:solidFill>
                  <a:srgbClr val="002060"/>
                </a:solidFill>
              </a:rPr>
              <a:t>sciŏlus</a:t>
            </a:r>
            <a:r>
              <a:rPr lang="es-ES" b="1" dirty="0">
                <a:solidFill>
                  <a:srgbClr val="002060"/>
                </a:solidFill>
              </a:rPr>
              <a:t>, enteradillo); </a:t>
            </a:r>
            <a:r>
              <a:rPr lang="es-ES" b="1" i="1" dirty="0">
                <a:solidFill>
                  <a:srgbClr val="990000"/>
                </a:solidFill>
              </a:rPr>
              <a:t>guisante</a:t>
            </a:r>
            <a:r>
              <a:rPr lang="es-ES" b="1" dirty="0">
                <a:solidFill>
                  <a:srgbClr val="990000"/>
                </a:solidFill>
              </a:rPr>
              <a:t> </a:t>
            </a:r>
            <a:r>
              <a:rPr lang="es-ES" b="1" dirty="0">
                <a:solidFill>
                  <a:srgbClr val="002060"/>
                </a:solidFill>
              </a:rPr>
              <a:t>(Del </a:t>
            </a:r>
            <a:r>
              <a:rPr lang="es-ES" b="1" dirty="0" err="1">
                <a:solidFill>
                  <a:srgbClr val="002060"/>
                </a:solidFill>
              </a:rPr>
              <a:t>mozár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i="1" dirty="0" err="1">
                <a:solidFill>
                  <a:srgbClr val="002060"/>
                </a:solidFill>
              </a:rPr>
              <a:t>biššáuṭ</a:t>
            </a:r>
            <a:r>
              <a:rPr lang="es-ES" b="1" dirty="0">
                <a:solidFill>
                  <a:srgbClr val="002060"/>
                </a:solidFill>
              </a:rPr>
              <a:t>, y este del lat. </a:t>
            </a:r>
            <a:r>
              <a:rPr lang="es-ES" b="1" cap="small" dirty="0" err="1">
                <a:solidFill>
                  <a:srgbClr val="002060"/>
                </a:solidFill>
              </a:rPr>
              <a:t>pisum</a:t>
            </a:r>
            <a:r>
              <a:rPr lang="es-ES" b="1" cap="small" dirty="0">
                <a:solidFill>
                  <a:srgbClr val="002060"/>
                </a:solidFill>
              </a:rPr>
              <a:t> </a:t>
            </a:r>
            <a:r>
              <a:rPr lang="es-ES" b="1" cap="small" dirty="0" err="1">
                <a:solidFill>
                  <a:srgbClr val="002060"/>
                </a:solidFill>
              </a:rPr>
              <a:t>sapĭdum</a:t>
            </a:r>
            <a:r>
              <a:rPr lang="es-ES" b="1" dirty="0">
                <a:solidFill>
                  <a:srgbClr val="002060"/>
                </a:solidFill>
              </a:rPr>
              <a:t>, guisante sabroso, </a:t>
            </a:r>
            <a:r>
              <a:rPr lang="es-ES" b="1" dirty="0" err="1">
                <a:solidFill>
                  <a:srgbClr val="002060"/>
                </a:solidFill>
              </a:rPr>
              <a:t>infl</a:t>
            </a:r>
            <a:r>
              <a:rPr lang="es-ES" b="1" dirty="0">
                <a:solidFill>
                  <a:srgbClr val="002060"/>
                </a:solidFill>
              </a:rPr>
              <a:t>. por </a:t>
            </a:r>
            <a:r>
              <a:rPr lang="es-ES" b="1" i="1" dirty="0">
                <a:solidFill>
                  <a:srgbClr val="002060"/>
                </a:solidFill>
              </a:rPr>
              <a:t>guisar</a:t>
            </a:r>
            <a:r>
              <a:rPr lang="es-ES" b="1" dirty="0">
                <a:solidFill>
                  <a:srgbClr val="002060"/>
                </a:solidFill>
              </a:rPr>
              <a:t>); </a:t>
            </a:r>
          </a:p>
          <a:p>
            <a:pPr algn="just" eaLnBrk="1" hangingPunct="1"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b="1" dirty="0">
                <a:solidFill>
                  <a:srgbClr val="002060"/>
                </a:solidFill>
              </a:rPr>
              <a:t>Colon: «falacia del mozárabe».</a:t>
            </a:r>
          </a:p>
          <a:p>
            <a:pPr algn="just" eaLnBrk="1" hangingPunct="1">
              <a:defRPr/>
            </a:pPr>
            <a:r>
              <a:rPr lang="es-ES" b="1" i="1" dirty="0">
                <a:solidFill>
                  <a:srgbClr val="990000"/>
                </a:solidFill>
              </a:rPr>
              <a:t>horchata, sapo</a:t>
            </a:r>
            <a:r>
              <a:rPr lang="es-ES" b="1" dirty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7180" name="Picture 6">
            <a:extLst>
              <a:ext uri="{FF2B5EF4-FFF2-40B4-BE49-F238E27FC236}">
                <a16:creationId xmlns:a16="http://schemas.microsoft.com/office/drawing/2014/main" id="{132273A5-D812-B645-BAED-C1429E94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14" y="99218"/>
            <a:ext cx="3438525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7">
            <a:extLst>
              <a:ext uri="{FF2B5EF4-FFF2-40B4-BE49-F238E27FC236}">
                <a16:creationId xmlns:a16="http://schemas.microsoft.com/office/drawing/2014/main" id="{2E4253F7-500D-3E4B-9ABD-1E279F59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92350"/>
            <a:ext cx="2352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4 Marcador de número de diapositiva">
            <a:extLst>
              <a:ext uri="{FF2B5EF4-FFF2-40B4-BE49-F238E27FC236}">
                <a16:creationId xmlns:a16="http://schemas.microsoft.com/office/drawing/2014/main" id="{534438B7-8D46-964D-AEEE-6EDEBD45A06B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4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4 Marcador de número de diapositiva">
            <a:extLst>
              <a:ext uri="{FF2B5EF4-FFF2-40B4-BE49-F238E27FC236}">
                <a16:creationId xmlns:a16="http://schemas.microsoft.com/office/drawing/2014/main" id="{2561C181-6F07-0B47-ADE5-5908B49FF0CE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79640F-11B7-D345-AFEE-F971652C7BB7}" type="slidenum">
              <a:rPr lang="es-ES" altLang="es-ES" b="1">
                <a:solidFill>
                  <a:schemeClr val="bg1"/>
                </a:solidFill>
              </a:rPr>
              <a:pPr algn="r" eaLnBrk="1" hangingPunct="1"/>
              <a:t>9</a:t>
            </a:fld>
            <a:endParaRPr lang="es-ES" altLang="es-ES" b="1">
              <a:solidFill>
                <a:schemeClr val="bg1"/>
              </a:solidFill>
            </a:endParaRPr>
          </a:p>
        </p:txBody>
      </p:sp>
      <p:pic>
        <p:nvPicPr>
          <p:cNvPr id="8201" name="Picture 2">
            <a:extLst>
              <a:ext uri="{FF2B5EF4-FFF2-40B4-BE49-F238E27FC236}">
                <a16:creationId xmlns:a16="http://schemas.microsoft.com/office/drawing/2014/main" id="{6AF48702-31CD-EC43-BC3C-900F0E66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0"/>
            <a:ext cx="279241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466D60EA-0F43-EB4E-B042-EC247CC6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2306638"/>
            <a:ext cx="4491038" cy="6159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columpiar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(Del 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leon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. </a:t>
            </a:r>
            <a:r>
              <a:rPr lang="es-ES" altLang="es-ES" sz="16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columbiar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y este del gr. </a:t>
            </a:r>
            <a:r>
              <a:rPr lang="es-ES" altLang="es-ES" sz="1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κολυμ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βᾶν)…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55553B8-BDD6-2143-A6B6-E7636250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" y="3082925"/>
            <a:ext cx="4684713" cy="23209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MX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alioli; </a:t>
            </a:r>
            <a:r>
              <a:rPr lang="es-MX" sz="1600" b="1" i="1" dirty="0">
                <a:solidFill>
                  <a:srgbClr val="990000"/>
                </a:solidFill>
              </a:rPr>
              <a:t>burdel </a:t>
            </a:r>
            <a:r>
              <a:rPr lang="es-MX" sz="1600" b="1" dirty="0">
                <a:solidFill>
                  <a:srgbClr val="002060"/>
                </a:solidFill>
              </a:rPr>
              <a:t>(o prov.)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cantimplora; capicúa </a:t>
            </a:r>
            <a:r>
              <a:rPr lang="es-MX" sz="1600" b="1" dirty="0">
                <a:solidFill>
                  <a:srgbClr val="002060"/>
                </a:solidFill>
              </a:rPr>
              <a:t>(Del cat. </a:t>
            </a:r>
            <a:r>
              <a:rPr lang="es-MX" sz="1600" b="1" i="1" dirty="0" err="1">
                <a:solidFill>
                  <a:srgbClr val="002060"/>
                </a:solidFill>
              </a:rPr>
              <a:t>cap</a:t>
            </a:r>
            <a:r>
              <a:rPr lang="es-MX" sz="1600" b="1" i="1" dirty="0">
                <a:solidFill>
                  <a:srgbClr val="002060"/>
                </a:solidFill>
              </a:rPr>
              <a:t>-i-</a:t>
            </a:r>
            <a:r>
              <a:rPr lang="es-MX" sz="1600" b="1" i="1" dirty="0" err="1">
                <a:solidFill>
                  <a:srgbClr val="002060"/>
                </a:solidFill>
              </a:rPr>
              <a:t>cua</a:t>
            </a:r>
            <a:r>
              <a:rPr lang="es-MX" sz="1600" b="1" dirty="0">
                <a:solidFill>
                  <a:srgbClr val="002060"/>
                </a:solidFill>
              </a:rPr>
              <a:t>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charnego; clavel; cohete; confite; congoja; convite; cordel; dátil</a:t>
            </a:r>
            <a:r>
              <a:rPr lang="es-MX" sz="1600" b="1" i="1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</a:rPr>
              <a:t>(Del cat. </a:t>
            </a:r>
            <a:r>
              <a:rPr lang="es-ES" sz="1600" b="1" i="1" dirty="0" err="1">
                <a:solidFill>
                  <a:srgbClr val="002060"/>
                </a:solidFill>
              </a:rPr>
              <a:t>dàtil</a:t>
            </a:r>
            <a:r>
              <a:rPr lang="es-ES" sz="1600" b="1" dirty="0">
                <a:solidFill>
                  <a:srgbClr val="002060"/>
                </a:solidFill>
              </a:rPr>
              <a:t>, este del lat. ̆</a:t>
            </a:r>
            <a:r>
              <a:rPr lang="es-ES" sz="1600" b="1" cap="small" dirty="0" err="1">
                <a:solidFill>
                  <a:srgbClr val="002060"/>
                </a:solidFill>
              </a:rPr>
              <a:t>dactylus</a:t>
            </a:r>
            <a:r>
              <a:rPr lang="es-ES" sz="1600" b="1" dirty="0">
                <a:solidFill>
                  <a:srgbClr val="002060"/>
                </a:solidFill>
              </a:rPr>
              <a:t>, y este del gr. </a:t>
            </a:r>
            <a:r>
              <a:rPr lang="es-ES" sz="1600" b="1" dirty="0" err="1">
                <a:solidFill>
                  <a:srgbClr val="002060"/>
                </a:solidFill>
              </a:rPr>
              <a:t>δάκτυλος</a:t>
            </a:r>
            <a:r>
              <a:rPr lang="es-ES" sz="1600" b="1" dirty="0">
                <a:solidFill>
                  <a:srgbClr val="002060"/>
                </a:solidFill>
              </a:rPr>
              <a:t>, propiamente, 'dedo', por su forma)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fango; forastero</a:t>
            </a:r>
            <a:r>
              <a:rPr lang="es-MX" sz="1600" dirty="0">
                <a:solidFill>
                  <a:srgbClr val="99000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papel </a:t>
            </a:r>
            <a:r>
              <a:rPr lang="es-ES" sz="1600" b="1" dirty="0">
                <a:solidFill>
                  <a:srgbClr val="002060"/>
                </a:solidFill>
              </a:rPr>
              <a:t>(Del cat. </a:t>
            </a:r>
            <a:r>
              <a:rPr lang="es-ES" sz="1600" b="1" i="1" dirty="0" err="1">
                <a:solidFill>
                  <a:srgbClr val="002060"/>
                </a:solidFill>
              </a:rPr>
              <a:t>paper</a:t>
            </a:r>
            <a:r>
              <a:rPr lang="es-ES" sz="1600" b="1" dirty="0">
                <a:solidFill>
                  <a:srgbClr val="002060"/>
                </a:solidFill>
              </a:rPr>
              <a:t>, y este del lat. </a:t>
            </a:r>
            <a:r>
              <a:rPr lang="es-ES" sz="1600" b="1" cap="small" dirty="0" err="1">
                <a:solidFill>
                  <a:srgbClr val="002060"/>
                </a:solidFill>
              </a:rPr>
              <a:t>papȳrus</a:t>
            </a:r>
            <a:r>
              <a:rPr lang="es-ES" sz="1600" b="1" dirty="0">
                <a:solidFill>
                  <a:srgbClr val="002060"/>
                </a:solidFill>
              </a:rPr>
              <a:t>); </a:t>
            </a:r>
            <a:r>
              <a:rPr lang="es-MX" sz="1600" b="1" i="1" dirty="0">
                <a:solidFill>
                  <a:srgbClr val="990000"/>
                </a:solidFill>
              </a:rPr>
              <a:t>pincel; prensa; retrete </a:t>
            </a:r>
            <a:r>
              <a:rPr lang="es-MX" sz="1600" b="1" dirty="0">
                <a:solidFill>
                  <a:srgbClr val="002060"/>
                </a:solidFill>
              </a:rPr>
              <a:t>(o prov.)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salvaje</a:t>
            </a:r>
            <a:r>
              <a:rPr lang="es-MX" sz="1600" b="1" i="1" dirty="0">
                <a:solidFill>
                  <a:srgbClr val="002060"/>
                </a:solidFill>
              </a:rPr>
              <a:t> </a:t>
            </a:r>
            <a:r>
              <a:rPr lang="es-MX" sz="1600" b="1" dirty="0">
                <a:solidFill>
                  <a:srgbClr val="002060"/>
                </a:solidFill>
              </a:rPr>
              <a:t>(y prov.)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sastre</a:t>
            </a:r>
            <a:r>
              <a:rPr lang="es-MX" sz="1600" b="1" i="1" dirty="0">
                <a:solidFill>
                  <a:srgbClr val="002060"/>
                </a:solidFill>
              </a:rPr>
              <a:t> </a:t>
            </a:r>
            <a:r>
              <a:rPr lang="es-MX" sz="1600" b="1" dirty="0">
                <a:solidFill>
                  <a:srgbClr val="002060"/>
                </a:solidFill>
              </a:rPr>
              <a:t>(o prov.)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trébol</a:t>
            </a:r>
            <a:r>
              <a:rPr lang="es-MX" sz="1600" b="1" i="1" dirty="0">
                <a:solidFill>
                  <a:srgbClr val="002060"/>
                </a:solidFill>
              </a:rPr>
              <a:t> gr. </a:t>
            </a:r>
            <a:r>
              <a:rPr lang="el-GR" sz="1600" b="1" i="1" dirty="0">
                <a:solidFill>
                  <a:srgbClr val="002060"/>
                </a:solidFill>
              </a:rPr>
              <a:t>τρίφυλλον)</a:t>
            </a:r>
            <a:r>
              <a:rPr lang="es-MX" sz="1600" b="1" i="1" dirty="0">
                <a:solidFill>
                  <a:srgbClr val="002060"/>
                </a:solidFill>
              </a:rPr>
              <a:t>; </a:t>
            </a:r>
            <a:r>
              <a:rPr lang="es-MX" sz="1600" b="1" i="1" dirty="0">
                <a:solidFill>
                  <a:srgbClr val="990000"/>
                </a:solidFill>
              </a:rPr>
              <a:t>viaje</a:t>
            </a:r>
            <a:r>
              <a:rPr lang="es-MX" sz="1600" b="1" i="1" baseline="30000" dirty="0">
                <a:solidFill>
                  <a:srgbClr val="990000"/>
                </a:solidFill>
              </a:rPr>
              <a:t>1</a:t>
            </a:r>
            <a:r>
              <a:rPr lang="es-MX" sz="1600" b="1" i="1" dirty="0">
                <a:solidFill>
                  <a:srgbClr val="002060"/>
                </a:solidFill>
              </a:rPr>
              <a:t>…</a:t>
            </a:r>
            <a:endParaRPr lang="es-MX" sz="1600" baseline="30000" dirty="0">
              <a:solidFill>
                <a:srgbClr val="002060"/>
              </a:solidFill>
            </a:endParaRPr>
          </a:p>
        </p:txBody>
      </p:sp>
      <p:pic>
        <p:nvPicPr>
          <p:cNvPr id="8204" name="Picture 6">
            <a:extLst>
              <a:ext uri="{FF2B5EF4-FFF2-40B4-BE49-F238E27FC236}">
                <a16:creationId xmlns:a16="http://schemas.microsoft.com/office/drawing/2014/main" id="{D1D6442C-84C6-2D45-A0A3-C76EDFDA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1" y="112712"/>
            <a:ext cx="3428999" cy="6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7">
            <a:extLst>
              <a:ext uri="{FF2B5EF4-FFF2-40B4-BE49-F238E27FC236}">
                <a16:creationId xmlns:a16="http://schemas.microsoft.com/office/drawing/2014/main" id="{82345333-B6BC-CA47-97A5-AA225F01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805113"/>
            <a:ext cx="1777199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D7411043-A204-1D4F-9616-350C7B1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546725"/>
            <a:ext cx="3998913" cy="1131887"/>
          </a:xfrm>
          <a:prstGeom prst="rect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es-ES" sz="1600" b="1" i="1" dirty="0">
                <a:solidFill>
                  <a:srgbClr val="990000"/>
                </a:solidFill>
              </a:rPr>
              <a:t>chuleta</a:t>
            </a:r>
            <a:r>
              <a:rPr lang="it-IT" altLang="es-ES" sz="1600" b="1" i="1" baseline="30000" dirty="0">
                <a:solidFill>
                  <a:srgbClr val="990000"/>
                </a:solidFill>
              </a:rPr>
              <a:t>1</a:t>
            </a:r>
            <a:r>
              <a:rPr lang="it-IT" altLang="es-ES" sz="1600" b="1" dirty="0">
                <a:solidFill>
                  <a:srgbClr val="002060"/>
                </a:solidFill>
              </a:rPr>
              <a:t> (Del </a:t>
            </a:r>
            <a:r>
              <a:rPr lang="it-IT" altLang="es-ES" sz="1600" b="1" dirty="0" err="1">
                <a:solidFill>
                  <a:srgbClr val="002060"/>
                </a:solidFill>
              </a:rPr>
              <a:t>valenciano</a:t>
            </a:r>
            <a:r>
              <a:rPr lang="it-IT" altLang="es-ES" sz="1600" b="1" dirty="0">
                <a:solidFill>
                  <a:srgbClr val="002060"/>
                </a:solidFill>
              </a:rPr>
              <a:t> </a:t>
            </a:r>
            <a:r>
              <a:rPr lang="it-IT" altLang="es-ES" sz="1600" b="1" i="1" dirty="0" err="1">
                <a:solidFill>
                  <a:srgbClr val="002060"/>
                </a:solidFill>
              </a:rPr>
              <a:t>xulleta</a:t>
            </a:r>
            <a:r>
              <a:rPr lang="it-IT" altLang="es-ES" sz="1600" b="1" dirty="0">
                <a:solidFill>
                  <a:srgbClr val="002060"/>
                </a:solidFill>
              </a:rPr>
              <a:t>, </a:t>
            </a:r>
            <a:r>
              <a:rPr lang="it-IT" altLang="es-ES" sz="1600" b="1" dirty="0" err="1">
                <a:solidFill>
                  <a:srgbClr val="002060"/>
                </a:solidFill>
              </a:rPr>
              <a:t>dim</a:t>
            </a:r>
            <a:r>
              <a:rPr lang="it-IT" altLang="es-ES" sz="1600" b="1" dirty="0">
                <a:solidFill>
                  <a:srgbClr val="002060"/>
                </a:solidFill>
              </a:rPr>
              <a:t>. del </a:t>
            </a:r>
            <a:r>
              <a:rPr lang="it-IT" altLang="es-ES" sz="1600" b="1" dirty="0" err="1">
                <a:solidFill>
                  <a:srgbClr val="002060"/>
                </a:solidFill>
              </a:rPr>
              <a:t>cat</a:t>
            </a:r>
            <a:r>
              <a:rPr lang="it-IT" altLang="es-ES" sz="1600" b="1" dirty="0">
                <a:solidFill>
                  <a:srgbClr val="002060"/>
                </a:solidFill>
              </a:rPr>
              <a:t>. </a:t>
            </a:r>
            <a:r>
              <a:rPr lang="it-IT" altLang="es-ES" sz="1600" b="1" i="1" dirty="0" err="1">
                <a:solidFill>
                  <a:srgbClr val="002060"/>
                </a:solidFill>
              </a:rPr>
              <a:t>xulla</a:t>
            </a:r>
            <a:r>
              <a:rPr lang="it-IT" altLang="es-ES" sz="1600" b="1" dirty="0">
                <a:solidFill>
                  <a:srgbClr val="002060"/>
                </a:solidFill>
              </a:rPr>
              <a:t>, </a:t>
            </a:r>
            <a:r>
              <a:rPr lang="it-IT" altLang="es-ES" sz="1600" b="1" dirty="0" err="1">
                <a:solidFill>
                  <a:srgbClr val="002060"/>
                </a:solidFill>
              </a:rPr>
              <a:t>costilla</a:t>
            </a:r>
            <a:r>
              <a:rPr lang="it-IT" altLang="es-ES" sz="1600" b="1" dirty="0">
                <a:solidFill>
                  <a:srgbClr val="002060"/>
                </a:solidFill>
              </a:rPr>
              <a:t>); </a:t>
            </a:r>
            <a:r>
              <a:rPr lang="it-IT" altLang="es-ES" sz="1600" b="1" i="1" dirty="0" err="1">
                <a:solidFill>
                  <a:srgbClr val="990000"/>
                </a:solidFill>
              </a:rPr>
              <a:t>fideuá</a:t>
            </a:r>
            <a:r>
              <a:rPr lang="it-IT" altLang="es-ES" sz="1600" b="1" dirty="0">
                <a:solidFill>
                  <a:srgbClr val="002060"/>
                </a:solidFill>
              </a:rPr>
              <a:t>; </a:t>
            </a:r>
            <a:r>
              <a:rPr lang="it-IT" altLang="es-ES" sz="1600" b="1" i="1" dirty="0">
                <a:solidFill>
                  <a:srgbClr val="990000"/>
                </a:solidFill>
                <a:highlight>
                  <a:srgbClr val="FFFF00"/>
                </a:highlight>
              </a:rPr>
              <a:t>paella</a:t>
            </a:r>
            <a:r>
              <a:rPr lang="it-IT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; </a:t>
            </a:r>
            <a:r>
              <a:rPr lang="it-IT" altLang="es-ES" sz="1600" b="1" i="1" dirty="0" err="1">
                <a:solidFill>
                  <a:srgbClr val="990000"/>
                </a:solidFill>
                <a:highlight>
                  <a:srgbClr val="FFFF00"/>
                </a:highlight>
              </a:rPr>
              <a:t>panoli</a:t>
            </a:r>
            <a:r>
              <a:rPr lang="it-IT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(Del valenciano </a:t>
            </a:r>
            <a:r>
              <a:rPr lang="es-ES" altLang="es-ES" sz="16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pa</a:t>
            </a:r>
            <a:r>
              <a:rPr lang="es-ES" altLang="es-ES" sz="1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 en </a:t>
            </a:r>
            <a:r>
              <a:rPr lang="es-ES" altLang="es-ES" sz="1600" b="1" i="1" dirty="0" err="1">
                <a:solidFill>
                  <a:srgbClr val="002060"/>
                </a:solidFill>
                <a:highlight>
                  <a:srgbClr val="FFFF00"/>
                </a:highlight>
              </a:rPr>
              <a:t>oli</a:t>
            </a:r>
            <a:r>
              <a:rPr lang="es-ES" altLang="es-ES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, pan con aceite, una especie de bollo)…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93A0B9D3-AF29-D84B-AF72-8DF6BFB0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022600"/>
            <a:ext cx="1790073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2227C5A-2B13-5F4E-A3E1-A0689FC7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668713"/>
            <a:ext cx="179007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4 Marcador de número de diapositiva">
            <a:extLst>
              <a:ext uri="{FF2B5EF4-FFF2-40B4-BE49-F238E27FC236}">
                <a16:creationId xmlns:a16="http://schemas.microsoft.com/office/drawing/2014/main" id="{48348B46-6EF6-9E42-8487-93A60563D7BD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5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4636</Words>
  <Application>Microsoft Office PowerPoint</Application>
  <PresentationFormat>Presentación en pantalla (4:3)</PresentationFormat>
  <Paragraphs>553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Calligraphic</vt:lpstr>
      <vt:lpstr>Arial</vt:lpstr>
      <vt:lpstr>Book Antiqua</vt:lpstr>
      <vt:lpstr>Calibri</vt:lpstr>
      <vt:lpstr>Garamond</vt:lpstr>
      <vt:lpstr>Trebuchet MS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JUNTA DE CASTILLA Y LEÓN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Salamanaca</dc:title>
  <dc:creator>IESO DE VILLAMAYOR DE ARMUÑA</dc:creator>
  <cp:lastModifiedBy>JOSÉ LUIS HERRERO</cp:lastModifiedBy>
  <cp:revision>46</cp:revision>
  <cp:lastPrinted>2019-02-20T12:48:26Z</cp:lastPrinted>
  <dcterms:created xsi:type="dcterms:W3CDTF">2007-07-28T11:47:19Z</dcterms:created>
  <dcterms:modified xsi:type="dcterms:W3CDTF">2019-03-21T21:27:11Z</dcterms:modified>
</cp:coreProperties>
</file>