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7" r:id="rId2"/>
    <p:sldId id="384" r:id="rId3"/>
    <p:sldId id="328" r:id="rId4"/>
    <p:sldId id="344" r:id="rId5"/>
    <p:sldId id="346" r:id="rId6"/>
    <p:sldId id="371" r:id="rId7"/>
    <p:sldId id="332" r:id="rId8"/>
    <p:sldId id="354" r:id="rId9"/>
    <p:sldId id="387" r:id="rId10"/>
    <p:sldId id="388" r:id="rId11"/>
    <p:sldId id="385" r:id="rId12"/>
    <p:sldId id="386" r:id="rId13"/>
    <p:sldId id="389" r:id="rId14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C0"/>
    <a:srgbClr val="0021D6"/>
    <a:srgbClr val="E5A000"/>
    <a:srgbClr val="FBB843"/>
    <a:srgbClr val="000000"/>
    <a:srgbClr val="FB4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CBC8F-B770-604F-12AE-43FC3EDD389C}" v="8" dt="2019-03-20T21:11:44.685"/>
    <p1510:client id="{6B653868-AC8D-46CE-9336-AE88C00A17CC}" v="29" dt="2019-03-21T17:36:19.299"/>
    <p1510:client id="{1BA508D0-5085-45B5-B5D8-364A90435479}" v="47" dt="2019-03-21T20:31:3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6ADA024-3BCC-684E-9C2D-7D2AD5806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4ACDFFA-03F7-384B-BB74-533886877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45016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2C9A5D-E37C-480E-937E-00BC18561222}" type="datetimeFigureOut">
              <a:rPr lang="es-ES_tradnl"/>
              <a:pPr>
                <a:defRPr/>
              </a:pPr>
              <a:t>21/03/2019</a:t>
            </a:fld>
            <a:endParaRPr lang="es-ES_tradnl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1137078-8159-B045-8329-0EAD7B27D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105"/>
            <a:ext cx="2863835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9EB87B2-CB44-9A42-BBEF-99DB37AFD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45016" y="9410105"/>
            <a:ext cx="2863835" cy="49593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6B07B5-CED1-48F2-AE06-9D28BA46982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71A4D542-6FFA-244A-986A-26B49435E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51BAC97-5F26-DB4A-B4BA-B648819555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45016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C9D64A-3A54-4EA8-9B06-6CA4A1713640}" type="datetimeFigureOut">
              <a:rPr lang="es-ES"/>
              <a:pPr>
                <a:defRPr/>
              </a:pPr>
              <a:t>21/03/2019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96C3C73-23E5-F545-BF8C-A9D3E683A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08348B0-95B6-4D41-A9EF-01B8BB76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885" y="4707429"/>
            <a:ext cx="5288655" cy="4457084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8FFAF12-B94A-9245-842D-36F91B9F6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105"/>
            <a:ext cx="2863835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26845D-0CEA-5043-AB5B-14EE820E2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45016" y="9410105"/>
            <a:ext cx="2863835" cy="49593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1B90F4-2D9D-4CD5-8A4B-2D17E6ECF3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16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74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79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62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8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2BA21DD-9FEF-47BE-B130-5BA6BDFED5EC}" type="slidenum">
              <a:rPr lang="es-ES" smtClean="0"/>
              <a:pPr eaLnBrk="1" hangingPunct="1"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67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DBE15DB-5C39-4179-BB11-B6C60AD8ED78}" type="slidenum">
              <a:rPr lang="es-ES" smtClean="0"/>
              <a:pPr eaLnBrk="1" hangingPunct="1"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09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E5C3A63-549A-411F-AB88-415EEF8D55E7}" type="slidenum">
              <a:rPr lang="es-ES" smtClean="0"/>
              <a:pPr eaLnBrk="1" hangingPunct="1"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81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AE1A024-6E20-4319-B2CC-9806C2E5C5D6}" type="slidenum">
              <a:rPr lang="es-ES" smtClean="0"/>
              <a:pPr eaLnBrk="1" hangingPunct="1"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25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5094B1B-CCA0-4F13-B2B7-DA45ED77D1B6}" type="slidenum">
              <a:rPr lang="es-ES" smtClean="0"/>
              <a:pPr eaLnBrk="1" hangingPunct="1"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79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44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EE2A61F-DC28-448B-B372-F8398851CDA3}" type="slidenum">
              <a:rPr lang="es-ES" smtClean="0"/>
              <a:pPr eaLnBrk="1" hangingPunct="1"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6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C9D1B-694E-4682-928E-0528DE765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7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818A8-799E-4ECE-B092-AA4C44387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2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DAAB4-3695-4087-86A2-45AAC22A0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FE228-50C9-4A31-827D-44509834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C0937-54D2-4D04-9DEB-E927F02DC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267B2-4C70-4103-9D37-0ECCDF4C9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37B78-56F7-47FD-92E0-2D43D9B57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5C91CE-B3DC-4141-95ED-1A069D802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178D65-4F1F-4832-B43D-44689783F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6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B590D2-CE52-4E3A-8119-E1BED8894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6F710-CE52-40A0-BCC9-B94362827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B0804-088C-42FC-907F-52DCD141A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5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04E7EA-6A8F-4E6A-ADB7-8D56C78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210671-34E9-41B4-A808-8D6EBBB65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2CDAE-48AD-1546-A71E-D88523D3E4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8275"/>
            <a:ext cx="4475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00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al-e.es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edificio, cielo, carretera&#10;&#10;Descripción generada automáticamente">
            <a:extLst>
              <a:ext uri="{FF2B5EF4-FFF2-40B4-BE49-F238E27FC236}">
                <a16:creationId xmlns:a16="http://schemas.microsoft.com/office/drawing/2014/main" id="{B2AD2C55-FA9E-4262-AA82-26E608EF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3019424"/>
            <a:ext cx="5118100" cy="3838575"/>
          </a:xfrm>
          <a:prstGeom prst="rect">
            <a:avLst/>
          </a:prstGeom>
        </p:spPr>
      </p:pic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3">
            <a:extLst>
              <a:ext uri="{FF2B5EF4-FFF2-40B4-BE49-F238E27FC236}">
                <a16:creationId xmlns:a16="http://schemas.microsoft.com/office/drawing/2014/main" id="{FB61C6E3-369F-4D7D-B928-A6CF99ED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3019425"/>
            <a:ext cx="281654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6A9E5-C211-5643-AF27-38EC0A5AFD6C}"/>
              </a:ext>
            </a:extLst>
          </p:cNvPr>
          <p:cNvSpPr txBox="1"/>
          <p:nvPr/>
        </p:nvSpPr>
        <p:spPr>
          <a:xfrm>
            <a:off x="611560" y="1412776"/>
            <a:ext cx="7926015" cy="5139869"/>
          </a:xfrm>
          <a:prstGeom prst="rect">
            <a:avLst/>
          </a:prstGeom>
          <a:solidFill>
            <a:schemeClr val="bg1"/>
          </a:solidFill>
          <a:ln>
            <a:solidFill>
              <a:srgbClr val="0021D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LA COMPETENCIA LÉXICA</a:t>
            </a: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LA PROCEDENCIA DEL LÉXICO ESPAÑOL EN UNA CLASE ELE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</a:p>
          <a:p>
            <a:pPr algn="just"/>
            <a:r>
              <a:rPr lang="es-E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	1. Los diccionarios etimológicos y los </a:t>
            </a:r>
          </a:p>
          <a:p>
            <a:pPr algn="just"/>
            <a:r>
              <a:rPr lang="es-E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diccionarios históricos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	2. El árbol de las lenguas 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	3. El uso de la etimología en la clase de L2</a:t>
            </a:r>
          </a:p>
        </p:txBody>
      </p:sp>
      <p:pic>
        <p:nvPicPr>
          <p:cNvPr id="7" name="Picture 11" descr="MUsal">
            <a:hlinkClick r:id="rId6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>
            <a:extLst>
              <a:ext uri="{FF2B5EF4-FFF2-40B4-BE49-F238E27FC236}">
                <a16:creationId xmlns:a16="http://schemas.microsoft.com/office/drawing/2014/main" id="{4A3B6A02-666C-4185-B0F8-D6770DAB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0" y="7271"/>
            <a:ext cx="7751763" cy="117817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1.1. Los diccionarios etimológicos.</a:t>
            </a:r>
          </a:p>
          <a:p>
            <a:pPr algn="just"/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1.1.3. Corominas-Pascual: el DCECH, la referencia </a:t>
            </a:r>
          </a:p>
          <a:p>
            <a:pPr algn="just"/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y el prestigio.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	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				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AF8F0EE-0245-40F4-8D58-7FDD6DCE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14" y="114793"/>
            <a:ext cx="3752891" cy="65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C5BDEDC6-BF5F-4D6A-AF31-DDC2133A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815975"/>
            <a:ext cx="12160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10 Conector recto">
            <a:extLst>
              <a:ext uri="{FF2B5EF4-FFF2-40B4-BE49-F238E27FC236}">
                <a16:creationId xmlns:a16="http://schemas.microsoft.com/office/drawing/2014/main" id="{2D9C40B4-DB17-4AA3-926B-94B85E62D670}"/>
              </a:ext>
            </a:extLst>
          </p:cNvPr>
          <p:cNvCxnSpPr/>
          <p:nvPr/>
        </p:nvCxnSpPr>
        <p:spPr>
          <a:xfrm>
            <a:off x="4932363" y="1196975"/>
            <a:ext cx="1152525" cy="0"/>
          </a:xfrm>
          <a:prstGeom prst="line">
            <a:avLst/>
          </a:prstGeom>
          <a:ln w="53975" cap="sq" cmpd="sng">
            <a:solidFill>
              <a:schemeClr val="bg1">
                <a:alpha val="83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7 Conector recto">
            <a:extLst>
              <a:ext uri="{FF2B5EF4-FFF2-40B4-BE49-F238E27FC236}">
                <a16:creationId xmlns:a16="http://schemas.microsoft.com/office/drawing/2014/main" id="{AEA282AE-6AEB-43EF-9D24-947EE6DE6E97}"/>
              </a:ext>
            </a:extLst>
          </p:cNvPr>
          <p:cNvCxnSpPr/>
          <p:nvPr/>
        </p:nvCxnSpPr>
        <p:spPr>
          <a:xfrm>
            <a:off x="2627313" y="1052513"/>
            <a:ext cx="865187" cy="0"/>
          </a:xfrm>
          <a:prstGeom prst="line">
            <a:avLst/>
          </a:prstGeom>
          <a:ln w="53975" cap="sq" cmpd="sng">
            <a:solidFill>
              <a:srgbClr val="FFFF00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7 Elipse">
            <a:extLst>
              <a:ext uri="{FF2B5EF4-FFF2-40B4-BE49-F238E27FC236}">
                <a16:creationId xmlns:a16="http://schemas.microsoft.com/office/drawing/2014/main" id="{17D72CA4-461C-4255-919B-B6F796FC5F4A}"/>
              </a:ext>
            </a:extLst>
          </p:cNvPr>
          <p:cNvSpPr/>
          <p:nvPr/>
        </p:nvSpPr>
        <p:spPr>
          <a:xfrm>
            <a:off x="1101725" y="7938"/>
            <a:ext cx="4035425" cy="808037"/>
          </a:xfrm>
          <a:prstGeom prst="ellipse">
            <a:avLst/>
          </a:prstGeom>
          <a:solidFill>
            <a:srgbClr val="C0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969178AD-7158-445F-9A35-99178F6B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268413"/>
            <a:ext cx="44402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8 Rectángulo redondeado">
            <a:extLst>
              <a:ext uri="{FF2B5EF4-FFF2-40B4-BE49-F238E27FC236}">
                <a16:creationId xmlns:a16="http://schemas.microsoft.com/office/drawing/2014/main" id="{4EA3D82F-BA03-4542-AC0E-3F35F39EFA0A}"/>
              </a:ext>
            </a:extLst>
          </p:cNvPr>
          <p:cNvSpPr/>
          <p:nvPr/>
        </p:nvSpPr>
        <p:spPr>
          <a:xfrm>
            <a:off x="1384300" y="2349500"/>
            <a:ext cx="3798888" cy="3600450"/>
          </a:xfrm>
          <a:prstGeom prst="roundRect">
            <a:avLst>
              <a:gd name="adj" fmla="val 7032"/>
            </a:avLst>
          </a:prstGeom>
          <a:solidFill>
            <a:srgbClr val="33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5" name="Picture 176" descr="coromines">
            <a:extLst>
              <a:ext uri="{FF2B5EF4-FFF2-40B4-BE49-F238E27FC236}">
                <a16:creationId xmlns:a16="http://schemas.microsoft.com/office/drawing/2014/main" id="{70647492-44BB-4126-8883-AAFEFAF9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815975"/>
            <a:ext cx="289401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7A500B49-7F69-43A1-BAAC-4C3F93C0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2155"/>
            <a:ext cx="3593358" cy="20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5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10" descr="A picture containing indoor, bottle, table&#10;&#10;Description generated with very high confidence">
            <a:extLst>
              <a:ext uri="{FF2B5EF4-FFF2-40B4-BE49-F238E27FC236}">
                <a16:creationId xmlns:a16="http://schemas.microsoft.com/office/drawing/2014/main" id="{D3A81EB0-7195-4900-957F-004E5D938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6" y="994986"/>
            <a:ext cx="4498797" cy="4368374"/>
          </a:xfrm>
          <a:prstGeom prst="rect">
            <a:avLst/>
          </a:prstGeom>
        </p:spPr>
      </p:pic>
      <p:pic>
        <p:nvPicPr>
          <p:cNvPr id="12" name="Picture 12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77EDF59C-8EAB-47A1-9645-75B2BE60C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38" y="994986"/>
            <a:ext cx="4566862" cy="5669339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D9DA930-B71B-4B57-BBB7-B256FD39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4" y="5442"/>
            <a:ext cx="5289039" cy="677861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1.2. Los diccionarios históricos.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	1.2.1. El </a:t>
            </a:r>
            <a:r>
              <a:rPr lang="es-ES" b="1" i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 histórico 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de la RAE.</a:t>
            </a:r>
          </a:p>
          <a:p>
            <a:pPr algn="just"/>
            <a:r>
              <a:rPr lang="es-ES" b="1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es-ES" b="1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59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D9DA930-B71B-4B57-BBB7-B256FD39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4" y="5442"/>
            <a:ext cx="5289039" cy="677861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1.2. Los diccionarios históricos.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	1.2.1. El </a:t>
            </a:r>
            <a:r>
              <a:rPr lang="es-ES" b="1" i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 histórico 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de la RAE.</a:t>
            </a:r>
          </a:p>
          <a:p>
            <a:pPr algn="just"/>
            <a:r>
              <a:rPr lang="es-ES" b="1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es-ES" b="1" dirty="0">
                <a:latin typeface="Garamond" panose="02020404030301010803" pitchFamily="18" charset="0"/>
              </a:rPr>
              <a:t>	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B07D51-70B9-4674-AFD1-553BB15B7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1" y="760560"/>
            <a:ext cx="5400675" cy="5553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1D254F-A873-4A43-BC49-B74964BF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1" y="1302922"/>
            <a:ext cx="9144000" cy="22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D9DA930-B71B-4B57-BBB7-B256FD39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4" y="5442"/>
            <a:ext cx="7119401" cy="677861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1.2. Los diccionarios históricos.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	1.2.2. El Nuevo Diccionario Histórica de la Lengua Española.</a:t>
            </a:r>
            <a:endParaRPr lang="es-E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s-ES" b="1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748B8F-39BF-4F05-977C-E8C488EBFB1B}"/>
              </a:ext>
            </a:extLst>
          </p:cNvPr>
          <p:cNvSpPr/>
          <p:nvPr/>
        </p:nvSpPr>
        <p:spPr>
          <a:xfrm>
            <a:off x="4572000" y="879825"/>
            <a:ext cx="40191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/>
              <a:t>http://www.frl.es/Paginas/default.aspx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769131-B5AC-44B4-8494-9A79AD7EB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8" y="2236219"/>
            <a:ext cx="8847130" cy="46145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8227EB-3708-4ADA-8B50-4378946DD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23" y="1445679"/>
            <a:ext cx="79724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10516F2-066C-41A8-9750-5F991CF16499}"/>
              </a:ext>
            </a:extLst>
          </p:cNvPr>
          <p:cNvGrpSpPr/>
          <p:nvPr/>
        </p:nvGrpSpPr>
        <p:grpSpPr>
          <a:xfrm>
            <a:off x="1284" y="6333204"/>
            <a:ext cx="4864339" cy="467107"/>
            <a:chOff x="62892" y="6295652"/>
            <a:chExt cx="4864339" cy="46710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55D09E5-B8F3-4E70-B1A1-6DAF88D9AB59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1" name="Picture 5" descr="universitas">
              <a:extLst>
                <a:ext uri="{FF2B5EF4-FFF2-40B4-BE49-F238E27FC236}">
                  <a16:creationId xmlns:a16="http://schemas.microsoft.com/office/drawing/2014/main" id="{8313E78D-8D2B-4910-81F7-4580EFA8C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48EA297-C92D-4E42-872F-6196E6583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AF6A9E5-C211-5643-AF27-38EC0A5AFD6C}"/>
              </a:ext>
            </a:extLst>
          </p:cNvPr>
          <p:cNvSpPr txBox="1"/>
          <p:nvPr/>
        </p:nvSpPr>
        <p:spPr>
          <a:xfrm>
            <a:off x="111816" y="669925"/>
            <a:ext cx="8237705" cy="5693866"/>
          </a:xfrm>
          <a:prstGeom prst="rect">
            <a:avLst/>
          </a:prstGeom>
          <a:solidFill>
            <a:schemeClr val="bg1"/>
          </a:solidFill>
          <a:ln>
            <a:solidFill>
              <a:srgbClr val="0021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MATERIALES</a:t>
            </a:r>
          </a:p>
          <a:p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Enclave 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(RAE)</a:t>
            </a:r>
            <a:endParaRPr lang="es-ES" sz="28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b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Corominas-Pascual, 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 Crítico Etimológico Castellano e Hispánico (DCECH)</a:t>
            </a:r>
          </a:p>
          <a:p>
            <a:endParaRPr lang="es-ES" sz="28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s-ES" sz="2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Gaffiot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s-ES" sz="28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Dictionnaire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8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Illustré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8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Latin-Français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(1934)</a:t>
            </a:r>
          </a:p>
          <a:p>
            <a:endParaRPr lang="es-E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G. Colon, “Elementos constitutivos del léxico español”, 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Introducción a la lingüística española, 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Manuel Alvar López, 2000.</a:t>
            </a:r>
          </a:p>
          <a:p>
            <a:endParaRPr lang="es-E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Penny, 4. Léxico, 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Gramática histórica del español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9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9AF8AFA-CE39-47DF-99F5-61AB74A3EAB1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5EAC45-0396-435B-9FA0-286D43B4B6D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9" name="Picture 5" descr="universitas">
              <a:extLst>
                <a:ext uri="{FF2B5EF4-FFF2-40B4-BE49-F238E27FC236}">
                  <a16:creationId xmlns:a16="http://schemas.microsoft.com/office/drawing/2014/main" id="{AC32B164-C8AE-4981-95D3-2A0CA4771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1C2FDF7-FD73-4011-B1CF-797446E3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7848798" cy="473017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1.1. Los diccionarios etimológicos.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1. Covarrubias: un pionero.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2. García de Diego: un etimólogo poco conocido.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3. Corominas-Pascual: el DCECH, la referencia y el prestigio.</a:t>
            </a:r>
          </a:p>
          <a:p>
            <a:pPr algn="just"/>
            <a:endParaRPr lang="es-E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1.2. Los diccionarios históricos.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1. El 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 histórico 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de la RAE.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2. El </a:t>
            </a:r>
            <a:r>
              <a:rPr lang="es-ES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Nuevo diccionario histórico </a:t>
            </a: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de la RAE.</a:t>
            </a:r>
          </a:p>
          <a:p>
            <a:pPr algn="just"/>
            <a:endParaRPr lang="es-E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es-E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	</a:t>
            </a:r>
          </a:p>
          <a:p>
            <a:pPr algn="just">
              <a:defRPr/>
            </a:pP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					</a:t>
            </a:r>
          </a:p>
        </p:txBody>
      </p:sp>
      <p:sp>
        <p:nvSpPr>
          <p:cNvPr id="11" name="14 Marcador de número de diapositiva">
            <a:extLst>
              <a:ext uri="{FF2B5EF4-FFF2-40B4-BE49-F238E27FC236}">
                <a16:creationId xmlns:a16="http://schemas.microsoft.com/office/drawing/2014/main" id="{FAAD6592-3CA4-4C53-8C35-43DE3DB5D85C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7" y="931863"/>
            <a:ext cx="8247833" cy="5313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123156" y="1001997"/>
            <a:ext cx="6897688" cy="20313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cap="all" dirty="0">
                <a:solidFill>
                  <a:schemeClr val="tx1"/>
                </a:solidFill>
                <a:latin typeface="Garamond" panose="02020404030301010803" pitchFamily="18" charset="0"/>
              </a:rPr>
              <a:t>Covarrubias</a:t>
            </a:r>
            <a:r>
              <a:rPr lang="es-ES" sz="1400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es-E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1400" b="1" i="1" dirty="0">
                <a:solidFill>
                  <a:schemeClr val="tx1"/>
                </a:solidFill>
                <a:latin typeface="Garamond" panose="02020404030301010803" pitchFamily="18" charset="0"/>
              </a:rPr>
              <a:t>Tesoro de la lengua castellana o española</a:t>
            </a:r>
            <a:r>
              <a:rPr lang="es-E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(1611)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s-ES_tradnl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s-ES_tradnl" sz="1400" b="1" i="1" dirty="0">
                <a:solidFill>
                  <a:schemeClr val="tx1"/>
                </a:solidFill>
                <a:latin typeface="Garamond" panose="02020404030301010803" pitchFamily="18" charset="0"/>
              </a:rPr>
              <a:t>Suplemento</a:t>
            </a:r>
            <a:r>
              <a:rPr lang="es-ES_tradnl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manuscrito, conservado en la Biblioteca Nacional de Madrid (ms. 6159)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1400" b="1" i="1" dirty="0">
                <a:solidFill>
                  <a:schemeClr val="tx1"/>
                </a:solidFill>
                <a:latin typeface="Garamond" panose="02020404030301010803" pitchFamily="18" charset="0"/>
              </a:rPr>
              <a:t>Adiciones</a:t>
            </a:r>
            <a:r>
              <a:rPr lang="es-E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de </a:t>
            </a:r>
            <a:r>
              <a:rPr lang="es-ES" sz="14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Noydens</a:t>
            </a:r>
            <a:r>
              <a:rPr lang="es-E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(Madrid, 1674)</a:t>
            </a:r>
          </a:p>
          <a:p>
            <a:pPr algn="ctr">
              <a:defRPr/>
            </a:pPr>
            <a:endParaRPr lang="es-ES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Martín de Riquer, Barcelona (1943). </a:t>
            </a:r>
          </a:p>
          <a:p>
            <a:pPr>
              <a:buFont typeface="Wingdings" pitchFamily="2" charset="2"/>
              <a:buChar char="q"/>
              <a:defRPr/>
            </a:pPr>
            <a:endParaRPr lang="es-ES_tradnl" sz="1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 F. C. R. Maldonado, revisada por M. Camarero, Castalia (1994): «modernizar el texto de modo que llegase a manos de un público lo más amplio que fuera posible»</a:t>
            </a:r>
            <a:r>
              <a:rPr lang="es-E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es-ES" sz="1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9DA4BFB-A9D7-48DD-B56A-2698FEC426D3}"/>
              </a:ext>
            </a:extLst>
          </p:cNvPr>
          <p:cNvGrpSpPr/>
          <p:nvPr/>
        </p:nvGrpSpPr>
        <p:grpSpPr>
          <a:xfrm>
            <a:off x="931863" y="3436938"/>
            <a:ext cx="7691437" cy="2767012"/>
            <a:chOff x="931863" y="3436938"/>
            <a:chExt cx="7691437" cy="2767012"/>
          </a:xfrm>
        </p:grpSpPr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931863" y="3436938"/>
              <a:ext cx="7691437" cy="255454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600" b="1">
                  <a:solidFill>
                    <a:schemeClr val="tx1"/>
                  </a:solidFill>
                  <a:latin typeface="Garamond" panose="02020404030301010803" pitchFamily="18" charset="0"/>
                </a:rPr>
                <a:t>Covarrubias pensó en llamar a su diccionario </a:t>
              </a:r>
              <a:r>
                <a:rPr lang="es-ES_tradnl" sz="1600" b="1" i="1">
                  <a:solidFill>
                    <a:schemeClr val="tx1"/>
                  </a:solidFill>
                  <a:latin typeface="Garamond" panose="02020404030301010803" pitchFamily="18" charset="0"/>
                </a:rPr>
                <a:t>Etimologías</a:t>
              </a:r>
              <a:r>
                <a:rPr lang="es-ES_tradnl" sz="1600" b="1">
                  <a:solidFill>
                    <a:schemeClr val="tx1"/>
                  </a:solidFill>
                  <a:latin typeface="Garamond" panose="02020404030301010803" pitchFamily="18" charset="0"/>
                </a:rPr>
                <a:t> (San Isidoro), pero en la dedicatoria al rey:</a:t>
              </a:r>
            </a:p>
            <a:p>
              <a:pPr>
                <a:defRPr/>
              </a:pPr>
              <a:endParaRPr lang="es-ES_tradnl" sz="1600" b="1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 algn="just">
                <a:defRPr/>
              </a:pPr>
              <a:r>
                <a:rPr lang="es-ES_tradnl" sz="1600" b="1">
                  <a:solidFill>
                    <a:schemeClr val="tx1"/>
                  </a:solidFill>
                  <a:latin typeface="Garamond" panose="02020404030301010803" pitchFamily="18" charset="0"/>
                </a:rPr>
                <a:t>“Todo lo daré por bien empleado, con que V. M. reciba este mi pequeño servicio con grato ánimo, dándome licencia le ponga nombre de </a:t>
              </a:r>
              <a:r>
                <a:rPr lang="es-ES_tradnl" sz="1600" b="1" i="1">
                  <a:solidFill>
                    <a:schemeClr val="tx1"/>
                  </a:solidFill>
                  <a:latin typeface="Garamond" panose="02020404030301010803" pitchFamily="18" charset="0"/>
                </a:rPr>
                <a:t>Tesoro</a:t>
              </a:r>
              <a:r>
                <a:rPr lang="es-ES_tradnl" sz="1600" b="1">
                  <a:solidFill>
                    <a:schemeClr val="tx1"/>
                  </a:solidFill>
                  <a:latin typeface="Garamond" panose="02020404030301010803" pitchFamily="18" charset="0"/>
                </a:rPr>
                <a:t>, por conformarme con las demás naciones que han hecho diccionarios copiosos de sus lenguas, y de este no solo gozará la española, pero también todas las demás, que con tanta codicia procuran deprender nuestra lengua, pudiéndola </a:t>
              </a:r>
              <a:r>
                <a:rPr lang="es-ES_tradnl" sz="1600" b="1" err="1">
                  <a:solidFill>
                    <a:schemeClr val="tx1"/>
                  </a:solidFill>
                  <a:latin typeface="Garamond" panose="02020404030301010803" pitchFamily="18" charset="0"/>
                </a:rPr>
                <a:t>agora</a:t>
              </a:r>
              <a:r>
                <a:rPr lang="es-ES_tradnl" sz="1600" b="1">
                  <a:solidFill>
                    <a:schemeClr val="tx1"/>
                  </a:solidFill>
                  <a:latin typeface="Garamond" panose="02020404030301010803" pitchFamily="18" charset="0"/>
                </a:rPr>
                <a:t> saber de raíz, desengañados de que no se debe contar entre las bárbaras, sino igualarla con la latina y la griega, y confesar ser muy parecida ala hebrea en sus frasis y modos de hablar”.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311900" y="4697413"/>
              <a:ext cx="2206625" cy="27940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Garamond" panose="02020404030301010803" pitchFamily="18" charset="0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974725" y="5651500"/>
              <a:ext cx="7648575" cy="55245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Garamond" panose="02020404030301010803" pitchFamily="18" charset="0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43608" y="19339"/>
            <a:ext cx="3960440" cy="6953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b="1">
                <a:latin typeface="Garamond" panose="02020404030301010803" pitchFamily="18" charset="0"/>
              </a:rPr>
              <a:t>1. Los diccionarios etimológicos.</a:t>
            </a:r>
          </a:p>
          <a:p>
            <a:pPr algn="just"/>
            <a:r>
              <a:rPr lang="es-ES" b="1">
                <a:latin typeface="Garamond" panose="02020404030301010803" pitchFamily="18" charset="0"/>
              </a:rPr>
              <a:t>	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1.1. Covarrubias: un pionero.</a:t>
            </a:r>
          </a:p>
          <a:p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18" name="14 Marcador de número de diapositiva">
            <a:extLst>
              <a:ext uri="{FF2B5EF4-FFF2-40B4-BE49-F238E27FC236}">
                <a16:creationId xmlns:a16="http://schemas.microsoft.com/office/drawing/2014/main" id="{BF01465B-E784-4DDB-9716-F379AB81BAA7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BDF69F9-B285-4324-BDB6-6AB5A698DBD7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4B48F9A-6117-4C34-B5A7-D8C6BFA8DE6F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5" name="Picture 5" descr="universitas">
              <a:extLst>
                <a:ext uri="{FF2B5EF4-FFF2-40B4-BE49-F238E27FC236}">
                  <a16:creationId xmlns:a16="http://schemas.microsoft.com/office/drawing/2014/main" id="{959C6713-E7B8-4BA1-B280-CBFF7E21F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608E3C50-B150-4DB8-8D70-D0BBAA1D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03ABA67-E21F-4E32-8634-3F8C161133B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DDCCCC9-9C25-4014-841B-6BD12694335E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1" name="Picture 5" descr="universitas">
              <a:extLst>
                <a:ext uri="{FF2B5EF4-FFF2-40B4-BE49-F238E27FC236}">
                  <a16:creationId xmlns:a16="http://schemas.microsoft.com/office/drawing/2014/main" id="{83699F14-F8B1-464A-960E-EB0BF1A88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ACBD5C5-9A65-4294-AC22-BB343EEF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0450" y="738776"/>
            <a:ext cx="8926388" cy="403187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ctr">
              <a:defRPr/>
            </a:pPr>
            <a:r>
              <a:rPr lang="es-ES" b="1" cap="all">
                <a:solidFill>
                  <a:srgbClr val="C00000"/>
                </a:solidFill>
                <a:latin typeface="Garamond" panose="02020404030301010803" pitchFamily="18" charset="0"/>
              </a:rPr>
              <a:t>Covarrubias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es-ES_tradnl" b="1">
                <a:solidFill>
                  <a:srgbClr val="C00000"/>
                </a:solidFill>
                <a:latin typeface="Garamond" panose="02020404030301010803" pitchFamily="18" charset="0"/>
              </a:rPr>
              <a:t>11.000 entradas (17.000 incluidas en lemas)</a:t>
            </a:r>
          </a:p>
          <a:p>
            <a:pPr marL="177800" indent="-177800">
              <a:defRPr/>
            </a:pPr>
            <a:r>
              <a:rPr lang="es-ES_tradnl" sz="1400" b="1" err="1">
                <a:solidFill>
                  <a:srgbClr val="C00000"/>
                </a:solidFill>
                <a:latin typeface="Garamond" panose="02020404030301010803" pitchFamily="18" charset="0"/>
              </a:rPr>
              <a:t>Macroestructura</a:t>
            </a: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marL="177800" indent="-177800">
              <a:defRPr/>
            </a:pPr>
            <a:endParaRPr lang="es-ES_tradnl" sz="14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177800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Saltos e incongruencias en el orden alfabético. </a:t>
            </a:r>
          </a:p>
          <a:p>
            <a:pPr marL="177800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Concepción abarcadora del léxico: dialectalismos (sobre todo de Castilla la vieja, Toledo y Andalucía), vulgarismos, tecnicismos, arcaísmos, etc. </a:t>
            </a:r>
          </a:p>
          <a:p>
            <a:pPr marL="177800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Extensión de los artículos desigual (desde las pocas líneas a las ocho páginas; la mayoría se sitúan entre las diez o veinte líneas). </a:t>
            </a:r>
          </a:p>
          <a:p>
            <a:pPr marL="177800" indent="-177800"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Microestructura: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Gran heterogeneidad y una mezcla de datos lingüísticos y enciclopédicos. 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Definición.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Autoridades literarias.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Equivalencias en latín. 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Etimología.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Refranes u otras construcciones fraseológicas.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Simbología.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Textos variados que ilustren el tema -literarios, científicos, doctrinales, etc.-.</a:t>
            </a:r>
          </a:p>
          <a:p>
            <a:pPr marL="177800" lvl="1" indent="-177800">
              <a:buFont typeface="Wingdings" pitchFamily="2" charset="2"/>
              <a:buChar char="ü"/>
              <a:defRPr/>
            </a:pPr>
            <a:r>
              <a:rPr lang="es-ES_tradnl" sz="1400" b="1">
                <a:solidFill>
                  <a:schemeClr val="tx1"/>
                </a:solidFill>
                <a:latin typeface="Garamond" panose="02020404030301010803" pitchFamily="18" charset="0"/>
              </a:rPr>
              <a:t>Juicios morales, curiosidades</a:t>
            </a:r>
            <a:r>
              <a:rPr lang="es-ES_tradnl" sz="140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4761"/>
            <a:ext cx="5948838" cy="1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4 Marcador de número de diapositiva">
            <a:extLst>
              <a:ext uri="{FF2B5EF4-FFF2-40B4-BE49-F238E27FC236}">
                <a16:creationId xmlns:a16="http://schemas.microsoft.com/office/drawing/2014/main" id="{96CCD3AB-3965-48F8-9646-F6D86ECD8907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545AC86-11C7-4EA3-B549-BFD3AB7E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9339"/>
            <a:ext cx="3960440" cy="6953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b="1">
                <a:latin typeface="Garamond" panose="02020404030301010803" pitchFamily="18" charset="0"/>
              </a:rPr>
              <a:t>1. Los diccionarios etimológicos.</a:t>
            </a:r>
          </a:p>
          <a:p>
            <a:pPr algn="just"/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	1.1. Covarrubias: un pionero.</a:t>
            </a:r>
          </a:p>
          <a:p>
            <a:r>
              <a:rPr lang="es-ES" b="1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6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A327984-4F0A-4D61-8E69-714526244E2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6877DC7-E31D-4D59-BDC0-FD788DAFA35A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3" name="Picture 5" descr="universitas">
              <a:extLst>
                <a:ext uri="{FF2B5EF4-FFF2-40B4-BE49-F238E27FC236}">
                  <a16:creationId xmlns:a16="http://schemas.microsoft.com/office/drawing/2014/main" id="{AD20C235-AB66-4F2E-B01A-6E3D64450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A443904-2068-46B2-B73F-C8323F3CE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pic>
        <p:nvPicPr>
          <p:cNvPr id="20" name="19 Imagen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35" y="2659373"/>
            <a:ext cx="4105151" cy="37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/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185" y="1271193"/>
            <a:ext cx="4037005" cy="3266152"/>
          </a:xfrm>
          <a:prstGeom prst="rect">
            <a:avLst/>
          </a:prstGeom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121801" y="259406"/>
            <a:ext cx="4732985" cy="236988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err="1">
                <a:solidFill>
                  <a:schemeClr val="tx1"/>
                </a:solidFill>
                <a:latin typeface="Garamond" panose="02020404030301010803" pitchFamily="18" charset="0"/>
              </a:rPr>
              <a:t>filohebreísta</a:t>
            </a: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C00000"/>
                </a:solidFill>
                <a:latin typeface="Garamond" panose="02020404030301010803" pitchFamily="18" charset="0"/>
              </a:rPr>
              <a:t>toro, cofre, saco, tesoro, res </a:t>
            </a:r>
          </a:p>
          <a:p>
            <a:pPr algn="ctr">
              <a:defRPr/>
            </a:pPr>
            <a:r>
              <a:rPr lang="es-ES_tradnl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tor</a:t>
            </a:r>
            <a:r>
              <a:rPr lang="es-ES_tradnl" sz="1600" b="1" i="1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s-ES_tradnl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cafar</a:t>
            </a:r>
            <a:r>
              <a:rPr lang="es-ES_tradnl" sz="1600" b="1" i="1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s-ES_tradnl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saq</a:t>
            </a:r>
            <a:r>
              <a:rPr lang="es-ES_tradnl" sz="1600" b="1" i="1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s-ES_tradnl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tesurah</a:t>
            </a:r>
            <a:r>
              <a:rPr lang="es-ES_tradnl" sz="1600" b="1" i="1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s-ES_tradnl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rosh</a:t>
            </a:r>
            <a:endParaRPr lang="es-ES_tradnl" sz="16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s-ES_tradnl" sz="1600" b="1" cap="small" err="1">
                <a:solidFill>
                  <a:srgbClr val="C00000"/>
                </a:solidFill>
                <a:latin typeface="Garamond" panose="02020404030301010803" pitchFamily="18" charset="0"/>
              </a:rPr>
              <a:t>tauru</a:t>
            </a:r>
            <a:r>
              <a:rPr lang="es-ES_tradnl" sz="1600" b="1" cap="small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defRPr/>
            </a:pP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Del </a:t>
            </a:r>
            <a:r>
              <a:rPr lang="es-ES" sz="1600" b="1" err="1">
                <a:solidFill>
                  <a:schemeClr val="tx1"/>
                </a:solidFill>
                <a:latin typeface="Garamond" panose="02020404030301010803" pitchFamily="18" charset="0"/>
              </a:rPr>
              <a:t>fr.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s-ES" sz="1600" b="1" i="1" err="1">
                <a:solidFill>
                  <a:schemeClr val="tx1"/>
                </a:solidFill>
                <a:latin typeface="Garamond" panose="02020404030301010803" pitchFamily="18" charset="0"/>
              </a:rPr>
              <a:t>coffre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, este del lat. </a:t>
            </a:r>
            <a:r>
              <a:rPr lang="es-ES" sz="1600" b="1" cap="small" err="1">
                <a:solidFill>
                  <a:schemeClr val="tx1"/>
                </a:solidFill>
                <a:latin typeface="Garamond" panose="02020404030301010803" pitchFamily="18" charset="0"/>
              </a:rPr>
              <a:t>cophĭnus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, cesta, y este del gr. </a:t>
            </a:r>
            <a:r>
              <a:rPr lang="es-ES" sz="1600" b="1" err="1">
                <a:solidFill>
                  <a:schemeClr val="tx1"/>
                </a:solidFill>
                <a:latin typeface="Garamond" panose="02020404030301010803" pitchFamily="18" charset="0"/>
              </a:rPr>
              <a:t>κόφινος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defRPr/>
            </a:pPr>
            <a:r>
              <a:rPr lang="es-ES" sz="1600" b="1" cap="small" err="1">
                <a:solidFill>
                  <a:srgbClr val="C00000"/>
                </a:solidFill>
                <a:latin typeface="Garamond" panose="02020404030301010803" pitchFamily="18" charset="0"/>
              </a:rPr>
              <a:t>saccu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defRPr/>
            </a:pPr>
            <a:r>
              <a:rPr lang="es-ES" sz="1600" b="1" cap="small" err="1">
                <a:solidFill>
                  <a:srgbClr val="C00000"/>
                </a:solidFill>
                <a:latin typeface="Garamond" panose="02020404030301010803" pitchFamily="18" charset="0"/>
              </a:rPr>
              <a:t>thesaurus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, y este del gr. </a:t>
            </a:r>
            <a:r>
              <a:rPr lang="el-GR" sz="1600" b="1">
                <a:solidFill>
                  <a:schemeClr val="tx1"/>
                </a:solidFill>
                <a:latin typeface="Garamond" panose="02020404030301010803" pitchFamily="18" charset="0"/>
              </a:rPr>
              <a:t>Θ</a:t>
            </a:r>
            <a:r>
              <a:rPr lang="es-ES" sz="1600" b="1" err="1">
                <a:solidFill>
                  <a:schemeClr val="tx1"/>
                </a:solidFill>
                <a:latin typeface="Garamond" panose="02020404030301010803" pitchFamily="18" charset="0"/>
              </a:rPr>
              <a:t>ησ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αυρός.</a:t>
            </a:r>
            <a:endParaRPr lang="es-ES_tradnl" sz="16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s-ES" sz="1600" b="1" cap="small">
                <a:solidFill>
                  <a:srgbClr val="C00000"/>
                </a:solidFill>
                <a:latin typeface="Garamond" panose="02020404030301010803" pitchFamily="18" charset="0"/>
              </a:rPr>
              <a:t>res</a:t>
            </a: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, cosa, propiedad.</a:t>
            </a:r>
            <a:endParaRPr lang="es-ES" sz="16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8100" y="5889922"/>
            <a:ext cx="8134299" cy="1011238"/>
            <a:chOff x="38100" y="5889922"/>
            <a:chExt cx="8134299" cy="1011238"/>
          </a:xfrm>
        </p:grpSpPr>
        <p:pic>
          <p:nvPicPr>
            <p:cNvPr id="18" name="Picture 4" descr="universit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888" y="5949949"/>
              <a:ext cx="1004054" cy="871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 descr="Inauguración del edificio de la Real Academia Española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89922"/>
              <a:ext cx="1162051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2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5949950"/>
              <a:ext cx="1474788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n 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810" y="5977248"/>
              <a:ext cx="4598589" cy="53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61114" y="6455413"/>
            <a:ext cx="2333625" cy="3698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900" b="1">
                <a:solidFill>
                  <a:schemeClr val="tx1"/>
                </a:solidFill>
                <a:latin typeface="Garamond" panose="02020404030301010803" pitchFamily="18" charset="0"/>
              </a:rPr>
              <a:t>ETIMOLOGÍA Y DICCIONARIOS</a:t>
            </a:r>
          </a:p>
          <a:p>
            <a:pPr algn="ctr">
              <a:defRPr/>
            </a:pPr>
            <a:r>
              <a:rPr lang="es-ES" sz="900" b="1" i="1">
                <a:solidFill>
                  <a:schemeClr val="tx1"/>
                </a:solidFill>
                <a:latin typeface="Garamond" panose="02020404030301010803" pitchFamily="18" charset="0"/>
              </a:rPr>
              <a:t>José Luis Herrero Ingelmo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46840" y="5517232"/>
            <a:ext cx="8341510" cy="132343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HARPÍAS. Fingieron los poetas ser unas aves monstruosas, con el rostro de doncellas y lo demás de aves de rapiña, crueles, sucias y asquerosas. …</a:t>
            </a:r>
          </a:p>
          <a:p>
            <a:pPr>
              <a:defRPr/>
            </a:pPr>
            <a:r>
              <a:rPr lang="es-ES" sz="1600" b="1">
                <a:solidFill>
                  <a:schemeClr val="tx1"/>
                </a:solidFill>
                <a:latin typeface="Garamond" panose="02020404030301010803" pitchFamily="18" charset="0"/>
              </a:rPr>
              <a:t>Las harpías son símbolo de los usurpadores de haciendas ajenas, de los que las arruinan y maltratan, de las rameras que despedazan un hombre, glotoneándole su hacienda y robándosela.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B1EF5F2-4B43-4108-A631-7232CE08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34" y="-22280"/>
            <a:ext cx="3960440" cy="6953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b="1">
                <a:latin typeface="Garamond" panose="02020404030301010803" pitchFamily="18" charset="0"/>
              </a:rPr>
              <a:t>1. Los diccionarios etimológicos.</a:t>
            </a:r>
          </a:p>
          <a:p>
            <a:pPr algn="just"/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	1.1. Covarrubias: un pionero.</a:t>
            </a:r>
          </a:p>
          <a:p>
            <a:r>
              <a:rPr lang="es-ES" b="1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4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3DD1EE1-5086-451A-937B-E73EE98634F9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B48517C-6F98-423C-9BC0-FF524BBC77D0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0" name="Picture 5" descr="universitas">
              <a:extLst>
                <a:ext uri="{FF2B5EF4-FFF2-40B4-BE49-F238E27FC236}">
                  <a16:creationId xmlns:a16="http://schemas.microsoft.com/office/drawing/2014/main" id="{439DA368-1724-4D78-BFEA-C65E5D969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4C47FF8F-A116-431C-B646-219DA2E45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grpSp>
        <p:nvGrpSpPr>
          <p:cNvPr id="17" name="16 Grupo"/>
          <p:cNvGrpSpPr/>
          <p:nvPr/>
        </p:nvGrpSpPr>
        <p:grpSpPr>
          <a:xfrm>
            <a:off x="38100" y="5889922"/>
            <a:ext cx="8134299" cy="1011238"/>
            <a:chOff x="38100" y="5889922"/>
            <a:chExt cx="8134299" cy="1011238"/>
          </a:xfrm>
        </p:grpSpPr>
        <p:pic>
          <p:nvPicPr>
            <p:cNvPr id="18" name="Picture 4" descr="universit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888" y="5949949"/>
              <a:ext cx="1004054" cy="871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Inauguración del edificio de la Real Academia Española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889922"/>
              <a:ext cx="1162051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2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5949950"/>
              <a:ext cx="1474788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810" y="5977248"/>
              <a:ext cx="4598589" cy="53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20" y="892493"/>
            <a:ext cx="2668588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1 Imagen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" y="36512"/>
            <a:ext cx="2992437" cy="54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44008" y="2716914"/>
            <a:ext cx="4121947" cy="1424172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1600" b="1" i="1">
                <a:solidFill>
                  <a:srgbClr val="990000"/>
                </a:solidFill>
                <a:latin typeface="Garamond" panose="02020404030301010803" pitchFamily="18" charset="0"/>
              </a:rPr>
              <a:t>Etimologías españolas </a:t>
            </a:r>
            <a:r>
              <a:rPr lang="es-ES" sz="1600" b="1">
                <a:latin typeface="Garamond" panose="02020404030301010803" pitchFamily="18" charset="0"/>
              </a:rPr>
              <a:t>(p.426)</a:t>
            </a:r>
          </a:p>
          <a:p>
            <a:pPr algn="just">
              <a:defRPr/>
            </a:pPr>
            <a:r>
              <a:rPr lang="es-ES" sz="1600" b="1" cap="small" err="1">
                <a:latin typeface="Garamond" panose="02020404030301010803" pitchFamily="18" charset="0"/>
              </a:rPr>
              <a:t>circius</a:t>
            </a:r>
            <a:endParaRPr lang="es-ES" sz="1600" b="1" cap="small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1600" b="1" i="1">
                <a:solidFill>
                  <a:srgbClr val="990000"/>
                </a:solidFill>
                <a:latin typeface="Garamond" panose="02020404030301010803" pitchFamily="18" charset="0"/>
              </a:rPr>
              <a:t>cierzo, sieso </a:t>
            </a:r>
            <a:r>
              <a:rPr lang="es-ES" sz="1600" b="1">
                <a:latin typeface="Garamond" panose="02020404030301010803" pitchFamily="18" charset="0"/>
              </a:rPr>
              <a:t>(Mérida), </a:t>
            </a:r>
            <a:r>
              <a:rPr lang="es-ES" sz="1600" b="1" i="1">
                <a:solidFill>
                  <a:srgbClr val="990000"/>
                </a:solidFill>
                <a:latin typeface="Garamond" panose="02020404030301010803" pitchFamily="18" charset="0"/>
              </a:rPr>
              <a:t>zarzo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1600" b="1">
                <a:latin typeface="Garamond" panose="02020404030301010803" pitchFamily="18" charset="0"/>
              </a:rPr>
              <a:t>(</a:t>
            </a:r>
            <a:r>
              <a:rPr lang="es-ES" sz="1600" b="1" err="1">
                <a:latin typeface="Garamond" panose="02020404030301010803" pitchFamily="18" charset="0"/>
              </a:rPr>
              <a:t>gall</a:t>
            </a:r>
            <a:r>
              <a:rPr lang="es-ES" sz="1600" b="1">
                <a:latin typeface="Garamond" panose="02020404030301010803" pitchFamily="18" charset="0"/>
              </a:rPr>
              <a:t>., ‘llovizna’);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1600" b="1" i="1">
                <a:solidFill>
                  <a:srgbClr val="990000"/>
                </a:solidFill>
                <a:latin typeface="Garamond" panose="02020404030301010803" pitchFamily="18" charset="0"/>
              </a:rPr>
              <a:t>cercear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1600" b="1">
                <a:latin typeface="Garamond" panose="02020404030301010803" pitchFamily="18" charset="0"/>
              </a:rPr>
              <a:t>(‘soplar el viento’); </a:t>
            </a:r>
            <a:r>
              <a:rPr lang="es-ES" sz="1600" b="1" i="1" err="1">
                <a:solidFill>
                  <a:srgbClr val="990000"/>
                </a:solidFill>
                <a:latin typeface="Garamond" panose="02020404030301010803" pitchFamily="18" charset="0"/>
              </a:rPr>
              <a:t>zarzallar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1600" b="1">
                <a:latin typeface="Garamond" panose="02020404030301010803" pitchFamily="18" charset="0"/>
              </a:rPr>
              <a:t>(</a:t>
            </a:r>
            <a:r>
              <a:rPr lang="es-ES" sz="1600" b="1" err="1">
                <a:latin typeface="Garamond" panose="02020404030301010803" pitchFamily="18" charset="0"/>
              </a:rPr>
              <a:t>gall</a:t>
            </a:r>
            <a:r>
              <a:rPr lang="es-ES" sz="1600" b="1">
                <a:latin typeface="Garamond" panose="02020404030301010803" pitchFamily="18" charset="0"/>
              </a:rPr>
              <a:t>. ‘llover’)…</a:t>
            </a:r>
          </a:p>
          <a:p>
            <a:pPr algn="just">
              <a:defRPr/>
            </a:pPr>
            <a:endParaRPr lang="es-ES" sz="1600" b="1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 eaLnBrk="1" hangingPunct="1">
              <a:defRPr/>
            </a:pPr>
            <a:endParaRPr lang="es-ES" sz="1600" b="1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961114" y="6455413"/>
            <a:ext cx="2333625" cy="3698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900" b="1">
                <a:solidFill>
                  <a:schemeClr val="tx1"/>
                </a:solidFill>
                <a:latin typeface="Garamond" panose="02020404030301010803" pitchFamily="18" charset="0"/>
              </a:rPr>
              <a:t>ETIMOLOGÍA Y DICCIONARIOS</a:t>
            </a:r>
          </a:p>
          <a:p>
            <a:pPr algn="ctr">
              <a:defRPr/>
            </a:pPr>
            <a:r>
              <a:rPr lang="es-ES" sz="900" b="1" i="1">
                <a:solidFill>
                  <a:schemeClr val="tx1"/>
                </a:solidFill>
                <a:latin typeface="Garamond" panose="02020404030301010803" pitchFamily="18" charset="0"/>
              </a:rPr>
              <a:t>José Luis Herrero Ingelmo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7164" y="4625025"/>
            <a:ext cx="7454900" cy="209645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1600" b="1" i="1">
                <a:latin typeface="Garamond" panose="02020404030301010803" pitchFamily="18" charset="0"/>
              </a:rPr>
              <a:t>Diccionario de voces naturales </a:t>
            </a:r>
            <a:r>
              <a:rPr lang="es-ES" sz="1600" b="1">
                <a:latin typeface="Garamond" panose="02020404030301010803" pitchFamily="18" charset="0"/>
              </a:rPr>
              <a:t>(1968). Madrid: Aguilar.</a:t>
            </a:r>
          </a:p>
          <a:p>
            <a:r>
              <a:rPr lang="es-ES" sz="1600" b="1" i="1">
                <a:latin typeface="Garamond" panose="02020404030301010803" pitchFamily="18" charset="0"/>
              </a:rPr>
              <a:t>Contribución al diccionario hispánico etimológico</a:t>
            </a:r>
            <a:r>
              <a:rPr lang="es-ES" sz="1600" b="1">
                <a:latin typeface="Garamond" panose="02020404030301010803" pitchFamily="18" charset="0"/>
              </a:rPr>
              <a:t> (1943). Madrid: Consejo Superior de Investigaciones Científicas, Patronato </a:t>
            </a:r>
            <a:r>
              <a:rPr lang="es-ES" sz="1600" b="1" err="1">
                <a:latin typeface="Garamond" panose="02020404030301010803" pitchFamily="18" charset="0"/>
              </a:rPr>
              <a:t>Menendez</a:t>
            </a:r>
            <a:r>
              <a:rPr lang="es-ES" sz="1600" b="1">
                <a:latin typeface="Garamond" panose="02020404030301010803" pitchFamily="18" charset="0"/>
              </a:rPr>
              <a:t> Pelayo. </a:t>
            </a:r>
          </a:p>
          <a:p>
            <a:r>
              <a:rPr lang="es-ES" sz="1600" b="1" i="1">
                <a:latin typeface="Garamond" panose="02020404030301010803" pitchFamily="18" charset="0"/>
              </a:rPr>
              <a:t>Diccionario Etimológico Español e Hispánico </a:t>
            </a:r>
            <a:r>
              <a:rPr lang="es-ES" sz="1600" b="1">
                <a:latin typeface="Garamond" panose="02020404030301010803" pitchFamily="18" charset="0"/>
              </a:rPr>
              <a:t>(1956). Madrid: Editorial S.A.E.T.A. (2ª ed., 1985, considerablemente </a:t>
            </a:r>
            <a:r>
              <a:rPr lang="es-ES" sz="1600" b="1" err="1">
                <a:latin typeface="Garamond" panose="02020404030301010803" pitchFamily="18" charset="0"/>
              </a:rPr>
              <a:t>aum</a:t>
            </a:r>
            <a:r>
              <a:rPr lang="es-ES" sz="1600" b="1">
                <a:latin typeface="Garamond" panose="02020404030301010803" pitchFamily="18" charset="0"/>
              </a:rPr>
              <a:t>. con materiales inéditos a cargo de su hija Carmen García de Diego López; con una introducción de Rafael Lapesa. ­ Madrid: Espasa-Calpe). </a:t>
            </a:r>
          </a:p>
          <a:p>
            <a:r>
              <a:rPr lang="es-ES" sz="1600" b="1" i="1">
                <a:latin typeface="Garamond" panose="02020404030301010803" pitchFamily="18" charset="0"/>
              </a:rPr>
              <a:t>Etimologías Españolas </a:t>
            </a:r>
            <a:r>
              <a:rPr lang="es-ES" sz="1600" b="1">
                <a:latin typeface="Garamond" panose="02020404030301010803" pitchFamily="18" charset="0"/>
              </a:rPr>
              <a:t>(1964). Madrid: Aguilar. </a:t>
            </a:r>
          </a:p>
          <a:p>
            <a:r>
              <a:rPr lang="es-ES" sz="1600" b="1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48064" y="824565"/>
            <a:ext cx="37138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err="1">
                <a:latin typeface="Garamond" panose="02020404030301010803" pitchFamily="18" charset="0"/>
              </a:rPr>
              <a:t>Lodares</a:t>
            </a:r>
            <a:r>
              <a:rPr lang="es-ES" sz="1600">
                <a:latin typeface="Garamond" panose="02020404030301010803" pitchFamily="18" charset="0"/>
              </a:rPr>
              <a:t>, J.R., «Vicente García de Diego y su contribución a la filología románica e hispánica», BRAE, 1990, XX, 591-625.</a:t>
            </a:r>
          </a:p>
        </p:txBody>
      </p:sp>
      <p:sp>
        <p:nvSpPr>
          <p:cNvPr id="15" name="14 Marcador de número de diapositiva">
            <a:extLst>
              <a:ext uri="{FF2B5EF4-FFF2-40B4-BE49-F238E27FC236}">
                <a16:creationId xmlns:a16="http://schemas.microsoft.com/office/drawing/2014/main" id="{6C385BE5-4AA3-4BD5-B985-49E9F8FE827C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2987824" y="18591"/>
            <a:ext cx="5289039" cy="677861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b="1">
                <a:latin typeface="Garamond" panose="02020404030301010803" pitchFamily="18" charset="0"/>
              </a:rPr>
              <a:t>1.1. Los diccionarios etimológicos.</a:t>
            </a:r>
          </a:p>
          <a:p>
            <a:pPr algn="just"/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1.1.2. García de Diego: un etimólogo poco conocido.</a:t>
            </a:r>
          </a:p>
          <a:p>
            <a:r>
              <a:rPr lang="es-ES" b="1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81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F9E6530-5E9A-4C18-8435-4ED781E7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4" y="5442"/>
            <a:ext cx="5289039" cy="677861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b="1">
                <a:latin typeface="Garamond" panose="02020404030301010803" pitchFamily="18" charset="0"/>
              </a:rPr>
              <a:t>1.1. Los diccionarios etimológicos.</a:t>
            </a:r>
          </a:p>
          <a:p>
            <a:pPr algn="just"/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</a:rPr>
              <a:t>1.1.2. García de Diego: un etimólogo poco conocido.</a:t>
            </a:r>
          </a:p>
          <a:p>
            <a:r>
              <a:rPr lang="es-ES" b="1">
                <a:latin typeface="Garamond" panose="02020404030301010803" pitchFamily="18" charset="0"/>
              </a:rPr>
              <a:t>	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AFC48F-CD20-4920-84B1-65B2583DA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764705"/>
            <a:ext cx="4051045" cy="24482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E0621A-326F-4C28-A2CC-AAAAB09AA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3162" y="1063278"/>
            <a:ext cx="4926870" cy="57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35051F6-FB7C-46B8-9AA1-04D7D15DB4A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4C1E609-6DEC-4B6A-952D-1864860358B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C842D7C0-1282-46F3-B49F-70A0BFC9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6471BA-3ACD-4BE2-B305-EF6C09A7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5" name="14 Marcador de número de diapositiva">
            <a:extLst>
              <a:ext uri="{FF2B5EF4-FFF2-40B4-BE49-F238E27FC236}">
                <a16:creationId xmlns:a16="http://schemas.microsoft.com/office/drawing/2014/main" id="{A4A74494-ACCE-4F95-AC09-41D3A9299B77}"/>
              </a:ext>
            </a:extLst>
          </p:cNvPr>
          <p:cNvSpPr txBox="1">
            <a:spLocks/>
          </p:cNvSpPr>
          <p:nvPr/>
        </p:nvSpPr>
        <p:spPr bwMode="auto">
          <a:xfrm>
            <a:off x="8100391" y="193675"/>
            <a:ext cx="88644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4B3792E5-57C6-445C-ACA6-C0DFB03E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77" y="1454659"/>
            <a:ext cx="2865437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A9B146E8-58D9-4FC9-898F-632223727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95" y="4631906"/>
            <a:ext cx="8147050" cy="14049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ES" sz="1600" b="1">
                <a:solidFill>
                  <a:srgbClr val="002060"/>
                </a:solidFill>
              </a:rPr>
              <a:t>«No es posible fundamentar una etimología con el rigor indispensable hoy en día, después de cien años de lingüística científica, sin conocer a fondo la historia de la palabra, y ésta no se puede reconstruir sin un conocimiento global de la vida del vocablo a través de los siglos y a través de todo el espacio abarcado por la lengua castellana y aun por los idiomas hermanos y afines» (Prefacio, XIII).</a:t>
            </a:r>
          </a:p>
        </p:txBody>
      </p:sp>
      <p:grpSp>
        <p:nvGrpSpPr>
          <p:cNvPr id="14" name="177 Grupo">
            <a:extLst>
              <a:ext uri="{FF2B5EF4-FFF2-40B4-BE49-F238E27FC236}">
                <a16:creationId xmlns:a16="http://schemas.microsoft.com/office/drawing/2014/main" id="{C1500D82-36E3-4DC9-8050-E177B6D96A67}"/>
              </a:ext>
            </a:extLst>
          </p:cNvPr>
          <p:cNvGrpSpPr>
            <a:grpSpLocks/>
          </p:cNvGrpSpPr>
          <p:nvPr/>
        </p:nvGrpSpPr>
        <p:grpSpPr bwMode="auto">
          <a:xfrm>
            <a:off x="28051" y="1157797"/>
            <a:ext cx="5591176" cy="2292350"/>
            <a:chOff x="142844" y="3214686"/>
            <a:chExt cx="5214974" cy="2374294"/>
          </a:xfrm>
        </p:grpSpPr>
        <p:pic>
          <p:nvPicPr>
            <p:cNvPr id="15" name="Picture 176" descr="coromines">
              <a:extLst>
                <a:ext uri="{FF2B5EF4-FFF2-40B4-BE49-F238E27FC236}">
                  <a16:creationId xmlns:a16="http://schemas.microsoft.com/office/drawing/2014/main" id="{400359B2-A74C-442F-8FA0-F6AC99E2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3214686"/>
              <a:ext cx="1571636" cy="237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7" descr="corominas">
              <a:extLst>
                <a:ext uri="{FF2B5EF4-FFF2-40B4-BE49-F238E27FC236}">
                  <a16:creationId xmlns:a16="http://schemas.microsoft.com/office/drawing/2014/main" id="{D1FD325A-7E69-438C-99C0-57B3854F0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844" y="3214686"/>
              <a:ext cx="1802659" cy="23669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14 Imagen" descr="Jose_Pascual.jpg">
              <a:extLst>
                <a:ext uri="{FF2B5EF4-FFF2-40B4-BE49-F238E27FC236}">
                  <a16:creationId xmlns:a16="http://schemas.microsoft.com/office/drawing/2014/main" id="{DC035850-8F6A-4094-9D8A-A7D7482E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3306" y="3500438"/>
              <a:ext cx="1714512" cy="17145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4CF2E291-6A20-43EC-8219-52724A74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83" y="3405429"/>
            <a:ext cx="7751762" cy="95726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rgbClr val="990000"/>
                </a:solidFill>
              </a:rPr>
              <a:t>DCEC</a:t>
            </a:r>
            <a:r>
              <a:rPr lang="es-ES" sz="2000" b="1" dirty="0">
                <a:solidFill>
                  <a:srgbClr val="002060"/>
                </a:solidFill>
              </a:rPr>
              <a:t> (1954-57): </a:t>
            </a:r>
            <a:r>
              <a:rPr lang="es-ES" sz="2000" b="1" i="1" dirty="0">
                <a:solidFill>
                  <a:srgbClr val="002060"/>
                </a:solidFill>
              </a:rPr>
              <a:t>Diccionario Crítico Etimológico Castellano</a:t>
            </a:r>
            <a:r>
              <a:rPr lang="es-ES" sz="2000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es-ES" sz="2000" b="1" dirty="0">
                <a:solidFill>
                  <a:srgbClr val="990000"/>
                </a:solidFill>
              </a:rPr>
              <a:t>DCECH</a:t>
            </a:r>
            <a:r>
              <a:rPr lang="es-ES" sz="2000" b="1" dirty="0">
                <a:solidFill>
                  <a:srgbClr val="002060"/>
                </a:solidFill>
              </a:rPr>
              <a:t> (1980-91): </a:t>
            </a:r>
            <a:r>
              <a:rPr lang="es-ES" sz="2000" b="1" i="1" dirty="0">
                <a:solidFill>
                  <a:srgbClr val="002060"/>
                </a:solidFill>
              </a:rPr>
              <a:t>Diccionario Crítico Etimológico Castellano e Hispánico.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E1F6FD3-18E5-4AA4-815C-4F0AF5E7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0" y="7271"/>
            <a:ext cx="7751763" cy="117817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1.1. Los diccionarios etimológicos.</a:t>
            </a:r>
          </a:p>
          <a:p>
            <a:pPr algn="just"/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1.1.3. Corominas-Pascual: el DCECH, la referencia </a:t>
            </a:r>
          </a:p>
          <a:p>
            <a:pPr algn="just"/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y el prestigio.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	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7567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971</Words>
  <Application>Microsoft Office PowerPoint</Application>
  <PresentationFormat>Presentación en pantalla (4:3)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Trebuchet MS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JUNTA DE CASTILLA Y LEÓN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Salamanaca</dc:title>
  <dc:creator>IESO DE VILLAMAYOR DE ARMUÑA</dc:creator>
  <cp:lastModifiedBy>JOSÉ LUIS HERRERO</cp:lastModifiedBy>
  <cp:revision>1</cp:revision>
  <cp:lastPrinted>2019-02-20T12:48:26Z</cp:lastPrinted>
  <dcterms:created xsi:type="dcterms:W3CDTF">2007-07-28T11:47:19Z</dcterms:created>
  <dcterms:modified xsi:type="dcterms:W3CDTF">2019-03-21T20:33:03Z</dcterms:modified>
</cp:coreProperties>
</file>