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00" r:id="rId2"/>
    <p:sldId id="291" r:id="rId3"/>
    <p:sldId id="292" r:id="rId4"/>
    <p:sldId id="293" r:id="rId5"/>
    <p:sldId id="301" r:id="rId6"/>
    <p:sldId id="302" r:id="rId7"/>
    <p:sldId id="295" r:id="rId8"/>
    <p:sldId id="296" r:id="rId9"/>
    <p:sldId id="297" r:id="rId10"/>
    <p:sldId id="298" r:id="rId11"/>
    <p:sldId id="303" r:id="rId12"/>
  </p:sldIdLst>
  <p:sldSz cx="9144000" cy="6858000" type="screen4x3"/>
  <p:notesSz cx="6669088" cy="9926638"/>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00"/>
    <a:srgbClr val="FF8A15"/>
    <a:srgbClr val="FF964F"/>
    <a:srgbClr val="FFD757"/>
    <a:srgbClr val="FFB061"/>
    <a:srgbClr val="CC6600"/>
    <a:srgbClr val="800000"/>
    <a:srgbClr val="FF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71" autoAdjust="0"/>
    <p:restoredTop sz="93161" autoAdjust="0"/>
  </p:normalViewPr>
  <p:slideViewPr>
    <p:cSldViewPr>
      <p:cViewPr varScale="1">
        <p:scale>
          <a:sx n="67" d="100"/>
          <a:sy n="67" d="100"/>
        </p:scale>
        <p:origin x="136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890838"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ES"/>
          </a:p>
        </p:txBody>
      </p:sp>
      <p:sp>
        <p:nvSpPr>
          <p:cNvPr id="3" name="2 Marcador de fecha"/>
          <p:cNvSpPr>
            <a:spLocks noGrp="1"/>
          </p:cNvSpPr>
          <p:nvPr>
            <p:ph type="dt" sz="quarter" idx="1"/>
          </p:nvPr>
        </p:nvSpPr>
        <p:spPr>
          <a:xfrm>
            <a:off x="3776663" y="0"/>
            <a:ext cx="2890837"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0012C02B-D764-4D0D-84B4-C48675B2BD9A}" type="datetimeFigureOut">
              <a:rPr lang="es-ES"/>
              <a:pPr>
                <a:defRPr/>
              </a:pPr>
              <a:t>07/01/2017</a:t>
            </a:fld>
            <a:endParaRPr lang="es-ES"/>
          </a:p>
        </p:txBody>
      </p:sp>
      <p:sp>
        <p:nvSpPr>
          <p:cNvPr id="4" name="3 Marcador de pie de página"/>
          <p:cNvSpPr>
            <a:spLocks noGrp="1"/>
          </p:cNvSpPr>
          <p:nvPr>
            <p:ph type="ftr" sz="quarter" idx="2"/>
          </p:nvPr>
        </p:nvSpPr>
        <p:spPr>
          <a:xfrm>
            <a:off x="0" y="9428163"/>
            <a:ext cx="2890838"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ES"/>
          </a:p>
        </p:txBody>
      </p:sp>
      <p:sp>
        <p:nvSpPr>
          <p:cNvPr id="5" name="4 Marcador de número de diapositiva"/>
          <p:cNvSpPr>
            <a:spLocks noGrp="1"/>
          </p:cNvSpPr>
          <p:nvPr>
            <p:ph type="sldNum" sz="quarter" idx="3"/>
          </p:nvPr>
        </p:nvSpPr>
        <p:spPr>
          <a:xfrm>
            <a:off x="3776663" y="9428163"/>
            <a:ext cx="2890837"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7E5BC40-25A3-4E8C-B9FB-684441B075B5}" type="slidenum">
              <a:rPr lang="es-ES"/>
              <a:pPr/>
              <a:t>‹Nº›</a:t>
            </a:fld>
            <a:endParaRPr lang="es-ES"/>
          </a:p>
        </p:txBody>
      </p:sp>
    </p:spTree>
    <p:extLst>
      <p:ext uri="{BB962C8B-B14F-4D97-AF65-F5344CB8AC3E}">
        <p14:creationId xmlns:p14="http://schemas.microsoft.com/office/powerpoint/2010/main" val="3799116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s-ES"/>
          </a:p>
        </p:txBody>
      </p:sp>
      <p:sp>
        <p:nvSpPr>
          <p:cNvPr id="31747" name="Rectangle 3"/>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s-ES"/>
          </a:p>
        </p:txBody>
      </p:sp>
      <p:sp>
        <p:nvSpPr>
          <p:cNvPr id="2253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31750" name="Rectangle 6"/>
          <p:cNvSpPr>
            <a:spLocks noGrp="1" noChangeArrowheads="1"/>
          </p:cNvSpPr>
          <p:nvPr>
            <p:ph type="ftr" sz="quarter" idx="4"/>
          </p:nvPr>
        </p:nvSpPr>
        <p:spPr bwMode="auto">
          <a:xfrm>
            <a:off x="0" y="9428163"/>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s-ES"/>
          </a:p>
        </p:txBody>
      </p:sp>
      <p:sp>
        <p:nvSpPr>
          <p:cNvPr id="31751" name="Rectangle 7"/>
          <p:cNvSpPr>
            <a:spLocks noGrp="1" noChangeArrowheads="1"/>
          </p:cNvSpPr>
          <p:nvPr>
            <p:ph type="sldNum" sz="quarter" idx="5"/>
          </p:nvPr>
        </p:nvSpPr>
        <p:spPr bwMode="auto">
          <a:xfrm>
            <a:off x="3776663" y="9428163"/>
            <a:ext cx="28908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4076FA0-166B-4AAD-BBE1-DF7BA762ED32}" type="slidenum">
              <a:rPr lang="es-ES"/>
              <a:pPr/>
              <a:t>‹Nº›</a:t>
            </a:fld>
            <a:endParaRPr lang="es-ES"/>
          </a:p>
        </p:txBody>
      </p:sp>
    </p:spTree>
    <p:extLst>
      <p:ext uri="{BB962C8B-B14F-4D97-AF65-F5344CB8AC3E}">
        <p14:creationId xmlns:p14="http://schemas.microsoft.com/office/powerpoint/2010/main" val="4248520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4261B7-B91C-4CD6-B562-7703822B3AF7}" type="slidenum">
              <a:rPr lang="es-MX" smtClean="0"/>
              <a:pPr eaLnBrk="1" hangingPunct="1"/>
              <a:t>1</a:t>
            </a:fld>
            <a:endParaRPr lang="es-MX"/>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p>
        </p:txBody>
      </p:sp>
    </p:spTree>
    <p:extLst>
      <p:ext uri="{BB962C8B-B14F-4D97-AF65-F5344CB8AC3E}">
        <p14:creationId xmlns:p14="http://schemas.microsoft.com/office/powerpoint/2010/main" val="4113896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4261B7-B91C-4CD6-B562-7703822B3AF7}" type="slidenum">
              <a:rPr lang="es-MX" smtClean="0"/>
              <a:pPr eaLnBrk="1" hangingPunct="1"/>
              <a:t>10</a:t>
            </a:fld>
            <a:endParaRPr lang="es-MX"/>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p>
        </p:txBody>
      </p:sp>
    </p:spTree>
    <p:extLst>
      <p:ext uri="{BB962C8B-B14F-4D97-AF65-F5344CB8AC3E}">
        <p14:creationId xmlns:p14="http://schemas.microsoft.com/office/powerpoint/2010/main" val="732234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4261B7-B91C-4CD6-B562-7703822B3AF7}" type="slidenum">
              <a:rPr lang="es-MX" smtClean="0"/>
              <a:pPr eaLnBrk="1" hangingPunct="1"/>
              <a:t>11</a:t>
            </a:fld>
            <a:endParaRPr lang="es-MX"/>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p>
        </p:txBody>
      </p:sp>
    </p:spTree>
    <p:extLst>
      <p:ext uri="{BB962C8B-B14F-4D97-AF65-F5344CB8AC3E}">
        <p14:creationId xmlns:p14="http://schemas.microsoft.com/office/powerpoint/2010/main" val="157429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4261B7-B91C-4CD6-B562-7703822B3AF7}" type="slidenum">
              <a:rPr lang="es-MX" smtClean="0"/>
              <a:pPr eaLnBrk="1" hangingPunct="1"/>
              <a:t>2</a:t>
            </a:fld>
            <a:endParaRPr lang="es-MX"/>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p>
        </p:txBody>
      </p:sp>
    </p:spTree>
    <p:extLst>
      <p:ext uri="{BB962C8B-B14F-4D97-AF65-F5344CB8AC3E}">
        <p14:creationId xmlns:p14="http://schemas.microsoft.com/office/powerpoint/2010/main" val="348824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4261B7-B91C-4CD6-B562-7703822B3AF7}" type="slidenum">
              <a:rPr lang="es-MX" smtClean="0"/>
              <a:pPr eaLnBrk="1" hangingPunct="1"/>
              <a:t>3</a:t>
            </a:fld>
            <a:endParaRPr lang="es-MX"/>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p>
        </p:txBody>
      </p:sp>
    </p:spTree>
    <p:extLst>
      <p:ext uri="{BB962C8B-B14F-4D97-AF65-F5344CB8AC3E}">
        <p14:creationId xmlns:p14="http://schemas.microsoft.com/office/powerpoint/2010/main" val="257452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4261B7-B91C-4CD6-B562-7703822B3AF7}" type="slidenum">
              <a:rPr lang="es-MX" smtClean="0"/>
              <a:pPr eaLnBrk="1" hangingPunct="1"/>
              <a:t>4</a:t>
            </a:fld>
            <a:endParaRPr lang="es-MX"/>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p>
        </p:txBody>
      </p:sp>
    </p:spTree>
    <p:extLst>
      <p:ext uri="{BB962C8B-B14F-4D97-AF65-F5344CB8AC3E}">
        <p14:creationId xmlns:p14="http://schemas.microsoft.com/office/powerpoint/2010/main" val="111412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4261B7-B91C-4CD6-B562-7703822B3AF7}" type="slidenum">
              <a:rPr lang="es-MX" smtClean="0"/>
              <a:pPr eaLnBrk="1" hangingPunct="1"/>
              <a:t>5</a:t>
            </a:fld>
            <a:endParaRPr lang="es-MX"/>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p>
        </p:txBody>
      </p:sp>
    </p:spTree>
    <p:extLst>
      <p:ext uri="{BB962C8B-B14F-4D97-AF65-F5344CB8AC3E}">
        <p14:creationId xmlns:p14="http://schemas.microsoft.com/office/powerpoint/2010/main" val="12866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4261B7-B91C-4CD6-B562-7703822B3AF7}" type="slidenum">
              <a:rPr lang="es-MX" smtClean="0"/>
              <a:pPr eaLnBrk="1" hangingPunct="1"/>
              <a:t>6</a:t>
            </a:fld>
            <a:endParaRPr lang="es-MX"/>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p>
        </p:txBody>
      </p:sp>
    </p:spTree>
    <p:extLst>
      <p:ext uri="{BB962C8B-B14F-4D97-AF65-F5344CB8AC3E}">
        <p14:creationId xmlns:p14="http://schemas.microsoft.com/office/powerpoint/2010/main" val="232776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4261B7-B91C-4CD6-B562-7703822B3AF7}" type="slidenum">
              <a:rPr lang="es-MX" smtClean="0"/>
              <a:pPr eaLnBrk="1" hangingPunct="1"/>
              <a:t>7</a:t>
            </a:fld>
            <a:endParaRPr lang="es-MX"/>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p>
        </p:txBody>
      </p:sp>
    </p:spTree>
    <p:extLst>
      <p:ext uri="{BB962C8B-B14F-4D97-AF65-F5344CB8AC3E}">
        <p14:creationId xmlns:p14="http://schemas.microsoft.com/office/powerpoint/2010/main" val="2275973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4261B7-B91C-4CD6-B562-7703822B3AF7}" type="slidenum">
              <a:rPr lang="es-MX" smtClean="0"/>
              <a:pPr eaLnBrk="1" hangingPunct="1"/>
              <a:t>8</a:t>
            </a:fld>
            <a:endParaRPr lang="es-MX"/>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p>
        </p:txBody>
      </p:sp>
    </p:spTree>
    <p:extLst>
      <p:ext uri="{BB962C8B-B14F-4D97-AF65-F5344CB8AC3E}">
        <p14:creationId xmlns:p14="http://schemas.microsoft.com/office/powerpoint/2010/main" val="2912558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4261B7-B91C-4CD6-B562-7703822B3AF7}" type="slidenum">
              <a:rPr lang="es-MX" smtClean="0"/>
              <a:pPr eaLnBrk="1" hangingPunct="1"/>
              <a:t>9</a:t>
            </a:fld>
            <a:endParaRPr lang="es-MX"/>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p>
        </p:txBody>
      </p:sp>
    </p:spTree>
    <p:extLst>
      <p:ext uri="{BB962C8B-B14F-4D97-AF65-F5344CB8AC3E}">
        <p14:creationId xmlns:p14="http://schemas.microsoft.com/office/powerpoint/2010/main" val="381745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4D97F254-BE05-4A8C-869B-2C500F4E1003}" type="slidenum">
              <a:rPr lang="es-ES"/>
              <a:pPr/>
              <a:t>‹Nº›</a:t>
            </a:fld>
            <a:endParaRPr lang="es-ES"/>
          </a:p>
        </p:txBody>
      </p:sp>
    </p:spTree>
    <p:extLst>
      <p:ext uri="{BB962C8B-B14F-4D97-AF65-F5344CB8AC3E}">
        <p14:creationId xmlns:p14="http://schemas.microsoft.com/office/powerpoint/2010/main" val="2731523377"/>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A0FEB625-9ED4-4C1B-AF24-8D39AC9B280B}" type="slidenum">
              <a:rPr lang="es-ES"/>
              <a:pPr/>
              <a:t>‹Nº›</a:t>
            </a:fld>
            <a:endParaRPr lang="es-ES"/>
          </a:p>
        </p:txBody>
      </p:sp>
    </p:spTree>
    <p:extLst>
      <p:ext uri="{BB962C8B-B14F-4D97-AF65-F5344CB8AC3E}">
        <p14:creationId xmlns:p14="http://schemas.microsoft.com/office/powerpoint/2010/main" val="2539834621"/>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D7DC0D95-1ACE-4404-BDAE-7B00498BD66D}" type="slidenum">
              <a:rPr lang="es-ES"/>
              <a:pPr/>
              <a:t>‹Nº›</a:t>
            </a:fld>
            <a:endParaRPr lang="es-ES"/>
          </a:p>
        </p:txBody>
      </p:sp>
    </p:spTree>
    <p:extLst>
      <p:ext uri="{BB962C8B-B14F-4D97-AF65-F5344CB8AC3E}">
        <p14:creationId xmlns:p14="http://schemas.microsoft.com/office/powerpoint/2010/main" val="2848454747"/>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734F7E69-451F-4893-9CCA-FE54C3EFFBA1}" type="slidenum">
              <a:rPr lang="es-ES"/>
              <a:pPr/>
              <a:t>‹Nº›</a:t>
            </a:fld>
            <a:endParaRPr lang="es-ES"/>
          </a:p>
        </p:txBody>
      </p:sp>
    </p:spTree>
    <p:extLst>
      <p:ext uri="{BB962C8B-B14F-4D97-AF65-F5344CB8AC3E}">
        <p14:creationId xmlns:p14="http://schemas.microsoft.com/office/powerpoint/2010/main" val="1527121110"/>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AA3968CE-948A-4162-9F44-FE89DB10AEE9}" type="slidenum">
              <a:rPr lang="es-ES"/>
              <a:pPr/>
              <a:t>‹Nº›</a:t>
            </a:fld>
            <a:endParaRPr lang="es-ES"/>
          </a:p>
        </p:txBody>
      </p:sp>
    </p:spTree>
    <p:extLst>
      <p:ext uri="{BB962C8B-B14F-4D97-AF65-F5344CB8AC3E}">
        <p14:creationId xmlns:p14="http://schemas.microsoft.com/office/powerpoint/2010/main" val="1110475725"/>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8110F3AF-2718-4D5E-8017-9BE9CC432E66}" type="slidenum">
              <a:rPr lang="es-ES"/>
              <a:pPr/>
              <a:t>‹Nº›</a:t>
            </a:fld>
            <a:endParaRPr lang="es-ES"/>
          </a:p>
        </p:txBody>
      </p:sp>
    </p:spTree>
    <p:extLst>
      <p:ext uri="{BB962C8B-B14F-4D97-AF65-F5344CB8AC3E}">
        <p14:creationId xmlns:p14="http://schemas.microsoft.com/office/powerpoint/2010/main" val="2395152111"/>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fld id="{C45294AA-E530-4834-9242-D6364A9AEA01}" type="slidenum">
              <a:rPr lang="es-ES"/>
              <a:pPr/>
              <a:t>‹Nº›</a:t>
            </a:fld>
            <a:endParaRPr lang="es-ES"/>
          </a:p>
        </p:txBody>
      </p:sp>
    </p:spTree>
    <p:extLst>
      <p:ext uri="{BB962C8B-B14F-4D97-AF65-F5344CB8AC3E}">
        <p14:creationId xmlns:p14="http://schemas.microsoft.com/office/powerpoint/2010/main" val="524215192"/>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B774C2C0-E922-48AE-8204-13564EA5113C}" type="slidenum">
              <a:rPr lang="es-ES"/>
              <a:pPr/>
              <a:t>‹Nº›</a:t>
            </a:fld>
            <a:endParaRPr lang="es-ES"/>
          </a:p>
        </p:txBody>
      </p:sp>
    </p:spTree>
    <p:extLst>
      <p:ext uri="{BB962C8B-B14F-4D97-AF65-F5344CB8AC3E}">
        <p14:creationId xmlns:p14="http://schemas.microsoft.com/office/powerpoint/2010/main" val="565117698"/>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fld id="{BFE3E57A-9753-4AE9-9ED5-51A96BD1C30A}" type="slidenum">
              <a:rPr lang="es-ES"/>
              <a:pPr/>
              <a:t>‹Nº›</a:t>
            </a:fld>
            <a:endParaRPr lang="es-ES"/>
          </a:p>
        </p:txBody>
      </p:sp>
    </p:spTree>
    <p:extLst>
      <p:ext uri="{BB962C8B-B14F-4D97-AF65-F5344CB8AC3E}">
        <p14:creationId xmlns:p14="http://schemas.microsoft.com/office/powerpoint/2010/main" val="3357113687"/>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BF832D20-B485-4D5F-8D1C-5C91EBFC7F13}" type="slidenum">
              <a:rPr lang="es-ES"/>
              <a:pPr/>
              <a:t>‹Nº›</a:t>
            </a:fld>
            <a:endParaRPr lang="es-ES"/>
          </a:p>
        </p:txBody>
      </p:sp>
    </p:spTree>
    <p:extLst>
      <p:ext uri="{BB962C8B-B14F-4D97-AF65-F5344CB8AC3E}">
        <p14:creationId xmlns:p14="http://schemas.microsoft.com/office/powerpoint/2010/main" val="1510030766"/>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37B5086E-F98B-4BEC-B3F2-98E712B501D1}" type="slidenum">
              <a:rPr lang="es-ES"/>
              <a:pPr/>
              <a:t>‹Nº›</a:t>
            </a:fld>
            <a:endParaRPr lang="es-ES"/>
          </a:p>
        </p:txBody>
      </p:sp>
    </p:spTree>
    <p:extLst>
      <p:ext uri="{BB962C8B-B14F-4D97-AF65-F5344CB8AC3E}">
        <p14:creationId xmlns:p14="http://schemas.microsoft.com/office/powerpoint/2010/main" val="2250483859"/>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26000">
              <a:srgbClr val="FF7A00"/>
            </a:gs>
            <a:gs pos="50000">
              <a:srgbClr val="FF0300"/>
            </a:gs>
            <a:gs pos="100000">
              <a:srgbClr val="4D0808"/>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BF4F1CE-489F-4904-B91E-6C1BDDD52EC3}"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ircl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gif"/><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1.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10" Type="http://schemas.microsoft.com/office/2007/relationships/hdphoto" Target="../media/hdphoto2.wdp"/><Relationship Id="rId4" Type="http://schemas.openxmlformats.org/officeDocument/2006/relationships/image" Target="../media/image11.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pn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Text Box 23"/>
          <p:cNvSpPr txBox="1">
            <a:spLocks noChangeArrowheads="1"/>
          </p:cNvSpPr>
          <p:nvPr/>
        </p:nvSpPr>
        <p:spPr bwMode="auto">
          <a:xfrm>
            <a:off x="1042988" y="908050"/>
            <a:ext cx="25923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endParaRPr lang="es-ES_tradnl" dirty="0">
              <a:latin typeface="Garamond" panose="02020404030301010803" pitchFamily="18" charset="0"/>
            </a:endParaRPr>
          </a:p>
        </p:txBody>
      </p:sp>
      <p:sp>
        <p:nvSpPr>
          <p:cNvPr id="2054" name="Rectangle 27"/>
          <p:cNvSpPr>
            <a:spLocks noChangeArrowheads="1"/>
          </p:cNvSpPr>
          <p:nvPr/>
        </p:nvSpPr>
        <p:spPr bwMode="auto">
          <a:xfrm>
            <a:off x="0" y="2592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6" name="Rectangle 30"/>
          <p:cNvSpPr>
            <a:spLocks noChangeArrowheads="1"/>
          </p:cNvSpPr>
          <p:nvPr/>
        </p:nvSpPr>
        <p:spPr bwMode="auto">
          <a:xfrm>
            <a:off x="0" y="2682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7" name="Rectangle 33"/>
          <p:cNvSpPr>
            <a:spLocks noChangeArrowheads="1"/>
          </p:cNvSpPr>
          <p:nvPr/>
        </p:nvSpPr>
        <p:spPr bwMode="auto">
          <a:xfrm>
            <a:off x="0" y="278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8" name="Rectangle 36"/>
          <p:cNvSpPr>
            <a:spLocks noChangeArrowheads="1"/>
          </p:cNvSpPr>
          <p:nvPr/>
        </p:nvSpPr>
        <p:spPr bwMode="auto">
          <a:xfrm>
            <a:off x="0" y="2484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60" name="Rectangle 39"/>
          <p:cNvSpPr>
            <a:spLocks noChangeArrowheads="1"/>
          </p:cNvSpPr>
          <p:nvPr/>
        </p:nvSpPr>
        <p:spPr bwMode="auto">
          <a:xfrm>
            <a:off x="0" y="2620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 name="17 Marcador de número de diapositiva"/>
          <p:cNvSpPr>
            <a:spLocks noGrp="1"/>
          </p:cNvSpPr>
          <p:nvPr>
            <p:ph type="sldNum" sz="quarter" idx="12"/>
          </p:nvPr>
        </p:nvSpPr>
        <p:spPr>
          <a:xfrm>
            <a:off x="8803620" y="6381750"/>
            <a:ext cx="333375"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sz="2800" dirty="0">
                <a:solidFill>
                  <a:schemeClr val="bg1"/>
                </a:solidFill>
                <a:latin typeface="Garamond" panose="02020404030301010803" pitchFamily="18" charset="0"/>
              </a:rPr>
              <a:t>1</a:t>
            </a:r>
          </a:p>
        </p:txBody>
      </p:sp>
      <p:pic>
        <p:nvPicPr>
          <p:cNvPr id="4" name="Imagen 3"/>
          <p:cNvPicPr>
            <a:picLocks noChangeAspect="1"/>
          </p:cNvPicPr>
          <p:nvPr/>
        </p:nvPicPr>
        <p:blipFill>
          <a:blip r:embed="rId4"/>
          <a:stretch>
            <a:fillRect/>
          </a:stretch>
        </p:blipFill>
        <p:spPr>
          <a:xfrm>
            <a:off x="1002164" y="828053"/>
            <a:ext cx="1651620" cy="1651620"/>
          </a:xfrm>
          <a:prstGeom prst="rect">
            <a:avLst/>
          </a:prstGeom>
        </p:spPr>
      </p:pic>
      <p:pic>
        <p:nvPicPr>
          <p:cNvPr id="6" name="Imagen 5"/>
          <p:cNvPicPr>
            <a:picLocks noChangeAspect="1"/>
          </p:cNvPicPr>
          <p:nvPr/>
        </p:nvPicPr>
        <p:blipFill>
          <a:blip r:embed="rId5"/>
          <a:stretch>
            <a:fillRect/>
          </a:stretch>
        </p:blipFill>
        <p:spPr>
          <a:xfrm>
            <a:off x="3646799" y="1174092"/>
            <a:ext cx="3341911" cy="3112424"/>
          </a:xfrm>
          <a:prstGeom prst="rect">
            <a:avLst/>
          </a:prstGeom>
        </p:spPr>
      </p:pic>
      <p:pic>
        <p:nvPicPr>
          <p:cNvPr id="7" name="Imagen 6"/>
          <p:cNvPicPr>
            <a:picLocks noChangeAspect="1"/>
          </p:cNvPicPr>
          <p:nvPr/>
        </p:nvPicPr>
        <p:blipFill>
          <a:blip r:embed="rId6"/>
          <a:stretch>
            <a:fillRect/>
          </a:stretch>
        </p:blipFill>
        <p:spPr>
          <a:xfrm>
            <a:off x="0" y="2494244"/>
            <a:ext cx="3474323" cy="2318212"/>
          </a:xfrm>
          <a:prstGeom prst="rect">
            <a:avLst/>
          </a:prstGeom>
        </p:spPr>
      </p:pic>
      <p:pic>
        <p:nvPicPr>
          <p:cNvPr id="1030" name="Picture 6" descr="https://encrypted-tbn1.gstatic.com/images?q=tbn:ANd9GcRLtg-OSsP-rWJAKUBao31SeUFfMaaXVtc1DvXKHPgXt4RVRAJky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443" y="4879089"/>
            <a:ext cx="1325562" cy="19068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casadellibro.com/a/l/t0/64/978846703426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3206" y="3298466"/>
            <a:ext cx="1466607" cy="223909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9"/>
          <a:stretch>
            <a:fillRect/>
          </a:stretch>
        </p:blipFill>
        <p:spPr>
          <a:xfrm>
            <a:off x="1802918" y="5972443"/>
            <a:ext cx="1770787" cy="791413"/>
          </a:xfrm>
          <a:prstGeom prst="rect">
            <a:avLst/>
          </a:prstGeom>
        </p:spPr>
      </p:pic>
      <p:pic>
        <p:nvPicPr>
          <p:cNvPr id="1036" name="Picture 12" descr="http://i1.wp.com/informaria.com/wp-content/uploads/asaleprep2.gif?resize=350%2C2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9620" y="4412208"/>
            <a:ext cx="2750914" cy="157195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11"/>
          <a:stretch>
            <a:fillRect/>
          </a:stretch>
        </p:blipFill>
        <p:spPr>
          <a:xfrm>
            <a:off x="6254229" y="4805536"/>
            <a:ext cx="1414115" cy="2049760"/>
          </a:xfrm>
          <a:prstGeom prst="rect">
            <a:avLst/>
          </a:prstGeom>
        </p:spPr>
      </p:pic>
      <p:sp>
        <p:nvSpPr>
          <p:cNvPr id="2053" name="Text Box 25"/>
          <p:cNvSpPr txBox="1">
            <a:spLocks noChangeArrowheads="1"/>
          </p:cNvSpPr>
          <p:nvPr/>
        </p:nvSpPr>
        <p:spPr bwMode="auto">
          <a:xfrm>
            <a:off x="2014974" y="75982"/>
            <a:ext cx="5365906" cy="1015663"/>
          </a:xfrm>
          <a:prstGeom prst="rect">
            <a:avLst/>
          </a:prstGeom>
          <a:solidFill>
            <a:srgbClr val="FF0000"/>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400" b="1" dirty="0">
                <a:solidFill>
                  <a:schemeClr val="bg1"/>
                </a:solidFill>
                <a:latin typeface="Garamond" panose="02020404030301010803" pitchFamily="18" charset="0"/>
                <a:cs typeface="Times New Roman" pitchFamily="18" charset="0"/>
              </a:rPr>
              <a:t>SEMINARIO I. </a:t>
            </a:r>
          </a:p>
          <a:p>
            <a:pPr algn="ctr" eaLnBrk="1" hangingPunct="1">
              <a:spcBef>
                <a:spcPct val="50000"/>
              </a:spcBef>
              <a:defRPr/>
            </a:pPr>
            <a:r>
              <a:rPr lang="es-ES" sz="2400" b="1" dirty="0">
                <a:solidFill>
                  <a:schemeClr val="bg1"/>
                </a:solidFill>
                <a:latin typeface="Garamond" panose="02020404030301010803" pitchFamily="18" charset="0"/>
                <a:cs typeface="Times New Roman" pitchFamily="18" charset="0"/>
              </a:rPr>
              <a:t>EL ESPAÑOL EN EL MUNDO HOY</a:t>
            </a:r>
            <a:endParaRPr lang="es-ES" b="1" dirty="0">
              <a:solidFill>
                <a:schemeClr val="bg1"/>
              </a:solidFill>
              <a:latin typeface="Garamond" panose="02020404030301010803" pitchFamily="18" charset="0"/>
              <a:cs typeface="Times New Roman" pitchFamily="18" charset="0"/>
            </a:endParaRPr>
          </a:p>
        </p:txBody>
      </p:sp>
      <p:pic>
        <p:nvPicPr>
          <p:cNvPr id="1038" name="Picture 14" descr="http://3.bp.blogspot.com/-y7jYaA1gNCw/UmOkYOGb9fI/AAAAAAAAMF8/7SJ1iKov0s4/s1600/Diccionario-americanismo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76947" y="656887"/>
            <a:ext cx="1620683" cy="2333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458920"/>
      </p:ext>
    </p:extLst>
  </p:cSld>
  <p:clrMapOvr>
    <a:masterClrMapping/>
  </p:clrMapOvr>
  <mc:AlternateContent xmlns:mc="http://schemas.openxmlformats.org/markup-compatibility/2006" xmlns:p14="http://schemas.microsoft.com/office/powerpoint/2010/main">
    <mc:Choice Requires="p14">
      <p:transition spd="slow" p14:dur="2750">
        <p14:doors dir="vert"/>
        <p:sndAc>
          <p:stSnd>
            <p:snd r:embed="rId3" name="suction.wav"/>
          </p:stSnd>
        </p:sndAc>
      </p:transition>
    </mc:Choice>
    <mc:Fallback xmlns="">
      <p:transition spd="slow">
        <p:fade/>
        <p:sndAc>
          <p:stSnd>
            <p:snd r:embed="rId1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nodePh="1">
                                  <p:stCondLst>
                                    <p:cond delay="0"/>
                                  </p:stCondLst>
                                  <p:endCondLst>
                                    <p:cond evt="begin" delay="0">
                                      <p:tn val="5"/>
                                    </p:cond>
                                  </p:endCondLst>
                                  <p:childTnLst>
                                    <p:set>
                                      <p:cBhvr>
                                        <p:cTn id="6" dur="1" fill="hold">
                                          <p:stCondLst>
                                            <p:cond delay="0"/>
                                          </p:stCondLst>
                                        </p:cTn>
                                        <p:tgtEl>
                                          <p:spTgt spid="2051"/>
                                        </p:tgtEl>
                                        <p:attrNameLst>
                                          <p:attrName>style.visibility</p:attrName>
                                        </p:attrNameLst>
                                      </p:cBhvr>
                                      <p:to>
                                        <p:strVal val="visible"/>
                                      </p:to>
                                    </p:set>
                                    <p:animEffect transition="in" filter="circle(out)">
                                      <p:cBhvr>
                                        <p:cTn id="7" dur="2000"/>
                                        <p:tgtEl>
                                          <p:spTgt spid="2051"/>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par>
                                <p:cTn id="11" presetID="6"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2000"/>
                                        <p:tgtEl>
                                          <p:spTgt spid="6"/>
                                        </p:tgtEl>
                                      </p:cBhvr>
                                    </p:animEffect>
                                  </p:childTnLst>
                                </p:cTn>
                              </p:par>
                              <p:par>
                                <p:cTn id="14" presetID="6" presetClass="entr" presetSubtype="3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out)">
                                      <p:cBhvr>
                                        <p:cTn id="16" dur="2000"/>
                                        <p:tgtEl>
                                          <p:spTgt spid="7"/>
                                        </p:tgtEl>
                                      </p:cBhvr>
                                    </p:animEffect>
                                  </p:childTnLst>
                                </p:cTn>
                              </p:par>
                              <p:par>
                                <p:cTn id="17" presetID="6" presetClass="entr" presetSubtype="32"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out)">
                                      <p:cBhvr>
                                        <p:cTn id="19" dur="2000"/>
                                        <p:tgtEl>
                                          <p:spTgt spid="1030"/>
                                        </p:tgtEl>
                                      </p:cBhvr>
                                    </p:animEffect>
                                  </p:childTnLst>
                                </p:cTn>
                              </p:par>
                              <p:par>
                                <p:cTn id="20" presetID="6" presetClass="entr" presetSubtype="32"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circle(out)">
                                      <p:cBhvr>
                                        <p:cTn id="22" dur="2000"/>
                                        <p:tgtEl>
                                          <p:spTgt spid="1032"/>
                                        </p:tgtEl>
                                      </p:cBhvr>
                                    </p:animEffect>
                                  </p:childTnLst>
                                </p:cTn>
                              </p:par>
                              <p:par>
                                <p:cTn id="23" presetID="6" presetClass="entr" presetSubtype="3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2000"/>
                                        <p:tgtEl>
                                          <p:spTgt spid="9"/>
                                        </p:tgtEl>
                                      </p:cBhvr>
                                    </p:animEffect>
                                  </p:childTnLst>
                                </p:cTn>
                              </p:par>
                              <p:par>
                                <p:cTn id="26" presetID="6" presetClass="entr" presetSubtype="32" fill="hold" nodeType="with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circle(out)">
                                      <p:cBhvr>
                                        <p:cTn id="28" dur="2000"/>
                                        <p:tgtEl>
                                          <p:spTgt spid="1036"/>
                                        </p:tgtEl>
                                      </p:cBhvr>
                                    </p:animEffect>
                                  </p:childTnLst>
                                </p:cTn>
                              </p:par>
                              <p:par>
                                <p:cTn id="29" presetID="6" presetClass="entr" presetSubtype="32" fill="hold" nodeType="withEffect">
                                  <p:stCondLst>
                                    <p:cond delay="0"/>
                                  </p:stCondLst>
                                  <p:childTnLst>
                                    <p:set>
                                      <p:cBhvr>
                                        <p:cTn id="30" dur="1" fill="hold">
                                          <p:stCondLst>
                                            <p:cond delay="0"/>
                                          </p:stCondLst>
                                        </p:cTn>
                                        <p:tgtEl>
                                          <p:spTgt spid="1038"/>
                                        </p:tgtEl>
                                        <p:attrNameLst>
                                          <p:attrName>style.visibility</p:attrName>
                                        </p:attrNameLst>
                                      </p:cBhvr>
                                      <p:to>
                                        <p:strVal val="visible"/>
                                      </p:to>
                                    </p:set>
                                    <p:animEffect transition="in" filter="circle(out)">
                                      <p:cBhvr>
                                        <p:cTn id="31" dur="2000"/>
                                        <p:tgtEl>
                                          <p:spTgt spid="1038"/>
                                        </p:tgtEl>
                                      </p:cBhvr>
                                    </p:animEffect>
                                  </p:childTnLst>
                                </p:cTn>
                              </p:par>
                              <p:par>
                                <p:cTn id="32" presetID="6" presetClass="entr" presetSubtype="32"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out)">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2" name="Grupo 21"/>
          <p:cNvGrpSpPr/>
          <p:nvPr/>
        </p:nvGrpSpPr>
        <p:grpSpPr>
          <a:xfrm>
            <a:off x="114503" y="5955276"/>
            <a:ext cx="6113681" cy="948750"/>
            <a:chOff x="114503" y="5958250"/>
            <a:chExt cx="6034837" cy="945775"/>
          </a:xfrm>
        </p:grpSpPr>
        <p:pic>
          <p:nvPicPr>
            <p:cNvPr id="23" name="Picture 4" descr="universitas"/>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4925137" y="5958250"/>
              <a:ext cx="1224203" cy="921931"/>
            </a:xfrm>
            <a:prstGeom prst="rect">
              <a:avLst/>
            </a:prstGeom>
            <a:solidFill>
              <a:schemeClr val="bg1"/>
            </a:solidFill>
            <a:ln w="9525">
              <a:noFill/>
              <a:miter lim="800000"/>
              <a:headEnd/>
              <a:tailEnd/>
            </a:ln>
          </p:spPr>
        </p:pic>
        <p:pic>
          <p:nvPicPr>
            <p:cNvPr id="31" name="11 Imagen" descr="anayaniev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5494" y="5961037"/>
              <a:ext cx="1296332" cy="90676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 name="Rectangle 6"/>
            <p:cNvSpPr>
              <a:spLocks noChangeArrowheads="1"/>
            </p:cNvSpPr>
            <p:nvPr/>
          </p:nvSpPr>
          <p:spPr bwMode="auto">
            <a:xfrm>
              <a:off x="3000371" y="5961037"/>
              <a:ext cx="1299896" cy="942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s-ES" sz="900" b="1" dirty="0">
                  <a:solidFill>
                    <a:srgbClr val="002060"/>
                  </a:solidFill>
                </a:rPr>
                <a:t>GRAMÁTICA</a:t>
              </a:r>
            </a:p>
            <a:p>
              <a:pPr algn="ctr"/>
              <a:r>
                <a:rPr lang="es-ES" sz="900" b="1" dirty="0">
                  <a:solidFill>
                    <a:srgbClr val="002060"/>
                  </a:solidFill>
                </a:rPr>
                <a:t> Y PRAGMATICA DEL ESPAÑOL.</a:t>
              </a:r>
            </a:p>
            <a:p>
              <a:pPr algn="ctr"/>
              <a:r>
                <a:rPr lang="es-ES" sz="900" b="1" dirty="0">
                  <a:solidFill>
                    <a:srgbClr val="002060"/>
                  </a:solidFill>
                </a:rPr>
                <a:t>BLOQUE I.</a:t>
              </a:r>
            </a:p>
            <a:p>
              <a:pPr algn="ctr"/>
              <a:endParaRPr lang="es-ES" sz="900" b="1" i="1" dirty="0">
                <a:solidFill>
                  <a:srgbClr val="820000"/>
                </a:solidFill>
              </a:endParaRPr>
            </a:p>
            <a:p>
              <a:pPr algn="ctr"/>
              <a:r>
                <a:rPr lang="es-ES" sz="900" b="1" i="1" dirty="0">
                  <a:solidFill>
                    <a:srgbClr val="820000"/>
                  </a:solidFill>
                </a:rPr>
                <a:t>José Luis Herrero</a:t>
              </a:r>
            </a:p>
          </p:txBody>
        </p:sp>
        <p:pic>
          <p:nvPicPr>
            <p:cNvPr id="33" name="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5961225"/>
              <a:ext cx="738369" cy="9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03" y="6102344"/>
              <a:ext cx="1433161" cy="588412"/>
            </a:xfrm>
            <a:prstGeom prst="rect">
              <a:avLst/>
            </a:prstGeom>
          </p:spPr>
        </p:pic>
      </p:grpSp>
      <p:pic>
        <p:nvPicPr>
          <p:cNvPr id="3" name="Imagen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67544" y="975483"/>
            <a:ext cx="6120680" cy="5896871"/>
          </a:xfrm>
          <a:prstGeom prst="rect">
            <a:avLst/>
          </a:prstGeom>
        </p:spPr>
      </p:pic>
      <p:sp>
        <p:nvSpPr>
          <p:cNvPr id="2052" name="Text Box 24"/>
          <p:cNvSpPr txBox="1">
            <a:spLocks noChangeArrowheads="1"/>
          </p:cNvSpPr>
          <p:nvPr/>
        </p:nvSpPr>
        <p:spPr bwMode="auto">
          <a:xfrm>
            <a:off x="1042988" y="1125538"/>
            <a:ext cx="3024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s-ES_tradnl"/>
          </a:p>
        </p:txBody>
      </p:sp>
      <p:sp>
        <p:nvSpPr>
          <p:cNvPr id="2054" name="Rectangle 27"/>
          <p:cNvSpPr>
            <a:spLocks noChangeArrowheads="1"/>
          </p:cNvSpPr>
          <p:nvPr/>
        </p:nvSpPr>
        <p:spPr bwMode="auto">
          <a:xfrm>
            <a:off x="0" y="2592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6" name="Rectangle 30"/>
          <p:cNvSpPr>
            <a:spLocks noChangeArrowheads="1"/>
          </p:cNvSpPr>
          <p:nvPr/>
        </p:nvSpPr>
        <p:spPr bwMode="auto">
          <a:xfrm>
            <a:off x="0" y="2682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7" name="Rectangle 33"/>
          <p:cNvSpPr>
            <a:spLocks noChangeArrowheads="1"/>
          </p:cNvSpPr>
          <p:nvPr/>
        </p:nvSpPr>
        <p:spPr bwMode="auto">
          <a:xfrm>
            <a:off x="0" y="278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8" name="Rectangle 36"/>
          <p:cNvSpPr>
            <a:spLocks noChangeArrowheads="1"/>
          </p:cNvSpPr>
          <p:nvPr/>
        </p:nvSpPr>
        <p:spPr bwMode="auto">
          <a:xfrm>
            <a:off x="0" y="2484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 name="Text Box 25"/>
          <p:cNvSpPr txBox="1">
            <a:spLocks noChangeArrowheads="1"/>
          </p:cNvSpPr>
          <p:nvPr/>
        </p:nvSpPr>
        <p:spPr bwMode="auto">
          <a:xfrm>
            <a:off x="4553098" y="503326"/>
            <a:ext cx="4320480" cy="400110"/>
          </a:xfrm>
          <a:prstGeom prst="rect">
            <a:avLst/>
          </a:prstGeom>
          <a:solidFill>
            <a:schemeClr val="bg1"/>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000" b="1" dirty="0">
                <a:latin typeface="Garamond" panose="02020404030301010803" pitchFamily="18" charset="0"/>
                <a:cs typeface="Times New Roman" pitchFamily="18" charset="0"/>
              </a:rPr>
              <a:t>EL ESPAÑOL EN INTERNET</a:t>
            </a:r>
            <a:endParaRPr lang="es-ES" sz="1600" b="1" dirty="0">
              <a:latin typeface="Garamond" panose="02020404030301010803" pitchFamily="18" charset="0"/>
              <a:cs typeface="Times New Roman" pitchFamily="18" charset="0"/>
            </a:endParaRPr>
          </a:p>
        </p:txBody>
      </p:sp>
      <p:sp>
        <p:nvSpPr>
          <p:cNvPr id="21" name="17 Marcador de número de diapositiva"/>
          <p:cNvSpPr>
            <a:spLocks noGrp="1"/>
          </p:cNvSpPr>
          <p:nvPr>
            <p:ph type="sldNum" sz="quarter" idx="12"/>
          </p:nvPr>
        </p:nvSpPr>
        <p:spPr>
          <a:xfrm>
            <a:off x="8532441" y="6325167"/>
            <a:ext cx="579932"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sz="2800" b="1" dirty="0">
                <a:solidFill>
                  <a:schemeClr val="bg1"/>
                </a:solidFill>
                <a:latin typeface="Garamond" panose="02020404030301010803" pitchFamily="18" charset="0"/>
              </a:rPr>
              <a:t>10</a:t>
            </a:r>
          </a:p>
        </p:txBody>
      </p:sp>
      <p:sp>
        <p:nvSpPr>
          <p:cNvPr id="24" name="Text Box 25"/>
          <p:cNvSpPr txBox="1">
            <a:spLocks noChangeArrowheads="1"/>
          </p:cNvSpPr>
          <p:nvPr/>
        </p:nvSpPr>
        <p:spPr bwMode="auto">
          <a:xfrm>
            <a:off x="2332" y="13087"/>
            <a:ext cx="5589593" cy="461665"/>
          </a:xfrm>
          <a:prstGeom prst="rect">
            <a:avLst/>
          </a:prstGeom>
          <a:solidFill>
            <a:srgbClr val="FF0000"/>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400" b="1" dirty="0">
                <a:solidFill>
                  <a:schemeClr val="bg1"/>
                </a:solidFill>
                <a:latin typeface="Garamond" panose="02020404030301010803" pitchFamily="18" charset="0"/>
                <a:cs typeface="Times New Roman" pitchFamily="18" charset="0"/>
              </a:rPr>
              <a:t>EL ESPAÑOL EN EL MUNDO HOY</a:t>
            </a:r>
            <a:endParaRPr lang="es-ES" b="1" dirty="0">
              <a:solidFill>
                <a:schemeClr val="bg1"/>
              </a:solidFill>
              <a:latin typeface="Garamond" panose="02020404030301010803" pitchFamily="18" charset="0"/>
              <a:cs typeface="Times New Roman" pitchFamily="18" charset="0"/>
            </a:endParaRPr>
          </a:p>
        </p:txBody>
      </p:sp>
    </p:spTree>
    <p:extLst>
      <p:ext uri="{BB962C8B-B14F-4D97-AF65-F5344CB8AC3E}">
        <p14:creationId xmlns:p14="http://schemas.microsoft.com/office/powerpoint/2010/main" val="329774229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Text Box 24"/>
          <p:cNvSpPr txBox="1">
            <a:spLocks noChangeArrowheads="1"/>
          </p:cNvSpPr>
          <p:nvPr/>
        </p:nvSpPr>
        <p:spPr bwMode="auto">
          <a:xfrm>
            <a:off x="1042988" y="1125538"/>
            <a:ext cx="3024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s-ES_tradnl"/>
          </a:p>
        </p:txBody>
      </p:sp>
      <p:sp>
        <p:nvSpPr>
          <p:cNvPr id="2054" name="Rectangle 27"/>
          <p:cNvSpPr>
            <a:spLocks noChangeArrowheads="1"/>
          </p:cNvSpPr>
          <p:nvPr/>
        </p:nvSpPr>
        <p:spPr bwMode="auto">
          <a:xfrm>
            <a:off x="0" y="2592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6" name="Rectangle 30"/>
          <p:cNvSpPr>
            <a:spLocks noChangeArrowheads="1"/>
          </p:cNvSpPr>
          <p:nvPr/>
        </p:nvSpPr>
        <p:spPr bwMode="auto">
          <a:xfrm>
            <a:off x="0" y="2682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7" name="Rectangle 33"/>
          <p:cNvSpPr>
            <a:spLocks noChangeArrowheads="1"/>
          </p:cNvSpPr>
          <p:nvPr/>
        </p:nvSpPr>
        <p:spPr bwMode="auto">
          <a:xfrm>
            <a:off x="0" y="278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8" name="Rectangle 36"/>
          <p:cNvSpPr>
            <a:spLocks noChangeArrowheads="1"/>
          </p:cNvSpPr>
          <p:nvPr/>
        </p:nvSpPr>
        <p:spPr bwMode="auto">
          <a:xfrm>
            <a:off x="0" y="2484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 name="Text Box 25"/>
          <p:cNvSpPr txBox="1">
            <a:spLocks noChangeArrowheads="1"/>
          </p:cNvSpPr>
          <p:nvPr/>
        </p:nvSpPr>
        <p:spPr bwMode="auto">
          <a:xfrm>
            <a:off x="4553098" y="503326"/>
            <a:ext cx="4320480" cy="400110"/>
          </a:xfrm>
          <a:prstGeom prst="rect">
            <a:avLst/>
          </a:prstGeom>
          <a:solidFill>
            <a:schemeClr val="bg1"/>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000" b="1" dirty="0">
                <a:latin typeface="Garamond" panose="02020404030301010803" pitchFamily="18" charset="0"/>
                <a:cs typeface="Times New Roman" pitchFamily="18" charset="0"/>
              </a:rPr>
              <a:t>EL ESPAÑOL EN INTERNET</a:t>
            </a:r>
            <a:endParaRPr lang="es-ES" sz="1600" b="1" dirty="0">
              <a:latin typeface="Garamond" panose="02020404030301010803" pitchFamily="18" charset="0"/>
              <a:cs typeface="Times New Roman" pitchFamily="18" charset="0"/>
            </a:endParaRPr>
          </a:p>
        </p:txBody>
      </p:sp>
      <p:sp>
        <p:nvSpPr>
          <p:cNvPr id="21" name="17 Marcador de número de diapositiva"/>
          <p:cNvSpPr>
            <a:spLocks noGrp="1"/>
          </p:cNvSpPr>
          <p:nvPr>
            <p:ph type="sldNum" sz="quarter" idx="12"/>
          </p:nvPr>
        </p:nvSpPr>
        <p:spPr>
          <a:xfrm>
            <a:off x="8604449" y="6325167"/>
            <a:ext cx="507924"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sz="2800" b="1" dirty="0">
                <a:solidFill>
                  <a:schemeClr val="bg1"/>
                </a:solidFill>
                <a:latin typeface="Garamond" panose="02020404030301010803" pitchFamily="18" charset="0"/>
              </a:rPr>
              <a:t>11</a:t>
            </a:r>
          </a:p>
        </p:txBody>
      </p:sp>
      <p:sp>
        <p:nvSpPr>
          <p:cNvPr id="24" name="Text Box 25"/>
          <p:cNvSpPr txBox="1">
            <a:spLocks noChangeArrowheads="1"/>
          </p:cNvSpPr>
          <p:nvPr/>
        </p:nvSpPr>
        <p:spPr bwMode="auto">
          <a:xfrm>
            <a:off x="2332" y="13087"/>
            <a:ext cx="5589593" cy="461665"/>
          </a:xfrm>
          <a:prstGeom prst="rect">
            <a:avLst/>
          </a:prstGeom>
          <a:solidFill>
            <a:srgbClr val="FF0000"/>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400" b="1" dirty="0">
                <a:solidFill>
                  <a:schemeClr val="bg1"/>
                </a:solidFill>
                <a:latin typeface="Garamond" panose="02020404030301010803" pitchFamily="18" charset="0"/>
                <a:cs typeface="Times New Roman" pitchFamily="18" charset="0"/>
              </a:rPr>
              <a:t>EL ESPAÑOL EN EL MUNDO HOY</a:t>
            </a:r>
            <a:endParaRPr lang="es-ES" b="1" dirty="0">
              <a:solidFill>
                <a:schemeClr val="bg1"/>
              </a:solidFill>
              <a:latin typeface="Garamond" panose="02020404030301010803" pitchFamily="18" charset="0"/>
              <a:cs typeface="Times New Roman" pitchFamily="18" charset="0"/>
            </a:endParaRPr>
          </a:p>
        </p:txBody>
      </p:sp>
      <p:pic>
        <p:nvPicPr>
          <p:cNvPr id="2" name="Imagen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9120" y="1336786"/>
            <a:ext cx="9086468" cy="3892413"/>
          </a:xfrm>
          <a:prstGeom prst="rect">
            <a:avLst/>
          </a:prstGeom>
        </p:spPr>
      </p:pic>
      <p:grpSp>
        <p:nvGrpSpPr>
          <p:cNvPr id="22" name="Grupo 21"/>
          <p:cNvGrpSpPr/>
          <p:nvPr/>
        </p:nvGrpSpPr>
        <p:grpSpPr>
          <a:xfrm>
            <a:off x="114503" y="5955276"/>
            <a:ext cx="6113681" cy="948750"/>
            <a:chOff x="114503" y="5958250"/>
            <a:chExt cx="6034837" cy="945775"/>
          </a:xfrm>
        </p:grpSpPr>
        <p:pic>
          <p:nvPicPr>
            <p:cNvPr id="23" name="Picture 4" descr="universitas"/>
            <p:cNvPicPr>
              <a:picLocks noChangeAspect="1" noChangeArrowheads="1"/>
            </p:cNvPicPr>
            <p:nvPr/>
          </p:nvPicPr>
          <p:blipFill>
            <a:blip r:embed="rId5">
              <a:duotone>
                <a:schemeClr val="accent2">
                  <a:shade val="45000"/>
                  <a:satMod val="135000"/>
                </a:schemeClr>
                <a:prstClr val="white"/>
              </a:duotone>
            </a:blip>
            <a:srcRect/>
            <a:stretch>
              <a:fillRect/>
            </a:stretch>
          </p:blipFill>
          <p:spPr bwMode="auto">
            <a:xfrm>
              <a:off x="4925137" y="5958250"/>
              <a:ext cx="1224203" cy="921931"/>
            </a:xfrm>
            <a:prstGeom prst="rect">
              <a:avLst/>
            </a:prstGeom>
            <a:solidFill>
              <a:schemeClr val="bg1"/>
            </a:solidFill>
            <a:ln w="9525">
              <a:noFill/>
              <a:miter lim="800000"/>
              <a:headEnd/>
              <a:tailEnd/>
            </a:ln>
          </p:spPr>
        </p:pic>
        <p:pic>
          <p:nvPicPr>
            <p:cNvPr id="31" name="11 Imagen" descr="anayaniev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05494" y="5961037"/>
              <a:ext cx="1296332" cy="90676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 name="Rectangle 6"/>
            <p:cNvSpPr>
              <a:spLocks noChangeArrowheads="1"/>
            </p:cNvSpPr>
            <p:nvPr/>
          </p:nvSpPr>
          <p:spPr bwMode="auto">
            <a:xfrm>
              <a:off x="3000371" y="5961037"/>
              <a:ext cx="1299896" cy="942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s-ES" sz="900" b="1" dirty="0">
                  <a:solidFill>
                    <a:srgbClr val="002060"/>
                  </a:solidFill>
                </a:rPr>
                <a:t>GRAMÁTICA</a:t>
              </a:r>
            </a:p>
            <a:p>
              <a:pPr algn="ctr"/>
              <a:r>
                <a:rPr lang="es-ES" sz="900" b="1" dirty="0">
                  <a:solidFill>
                    <a:srgbClr val="002060"/>
                  </a:solidFill>
                </a:rPr>
                <a:t> Y PRAGMATICA DEL ESPAÑOL.</a:t>
              </a:r>
            </a:p>
            <a:p>
              <a:pPr algn="ctr"/>
              <a:r>
                <a:rPr lang="es-ES" sz="900" b="1" dirty="0">
                  <a:solidFill>
                    <a:srgbClr val="002060"/>
                  </a:solidFill>
                </a:rPr>
                <a:t>BLOQUE I.</a:t>
              </a:r>
            </a:p>
            <a:p>
              <a:pPr algn="ctr"/>
              <a:endParaRPr lang="es-ES" sz="900" b="1" i="1" dirty="0">
                <a:solidFill>
                  <a:srgbClr val="820000"/>
                </a:solidFill>
              </a:endParaRPr>
            </a:p>
            <a:p>
              <a:pPr algn="ctr"/>
              <a:r>
                <a:rPr lang="es-ES" sz="900" b="1" i="1" dirty="0">
                  <a:solidFill>
                    <a:srgbClr val="820000"/>
                  </a:solidFill>
                </a:rPr>
                <a:t>José Luis Herrero</a:t>
              </a:r>
            </a:p>
          </p:txBody>
        </p:sp>
        <p:pic>
          <p:nvPicPr>
            <p:cNvPr id="33" name="2 Imagen"/>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1960" y="5961225"/>
              <a:ext cx="738369" cy="9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503" y="6102344"/>
              <a:ext cx="1433161" cy="588412"/>
            </a:xfrm>
            <a:prstGeom prst="rect">
              <a:avLst/>
            </a:prstGeom>
          </p:spPr>
        </p:pic>
      </p:grpSp>
    </p:spTree>
    <p:extLst>
      <p:ext uri="{BB962C8B-B14F-4D97-AF65-F5344CB8AC3E}">
        <p14:creationId xmlns:p14="http://schemas.microsoft.com/office/powerpoint/2010/main" val="112367075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8" name="Grupo 37"/>
          <p:cNvGrpSpPr/>
          <p:nvPr/>
        </p:nvGrpSpPr>
        <p:grpSpPr>
          <a:xfrm>
            <a:off x="114503" y="5955276"/>
            <a:ext cx="6113681" cy="948750"/>
            <a:chOff x="114503" y="5958250"/>
            <a:chExt cx="6034837" cy="945775"/>
          </a:xfrm>
        </p:grpSpPr>
        <p:pic>
          <p:nvPicPr>
            <p:cNvPr id="39" name="Picture 4" descr="universitas"/>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4925137" y="5958250"/>
              <a:ext cx="1224203" cy="921931"/>
            </a:xfrm>
            <a:prstGeom prst="rect">
              <a:avLst/>
            </a:prstGeom>
            <a:solidFill>
              <a:schemeClr val="bg1"/>
            </a:solidFill>
            <a:ln w="9525">
              <a:noFill/>
              <a:miter lim="800000"/>
              <a:headEnd/>
              <a:tailEnd/>
            </a:ln>
          </p:spPr>
        </p:pic>
        <p:pic>
          <p:nvPicPr>
            <p:cNvPr id="40" name="11 Imagen" descr="anayaniev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5494" y="5961037"/>
              <a:ext cx="1296332" cy="90676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 name="Rectangle 6"/>
            <p:cNvSpPr>
              <a:spLocks noChangeArrowheads="1"/>
            </p:cNvSpPr>
            <p:nvPr/>
          </p:nvSpPr>
          <p:spPr bwMode="auto">
            <a:xfrm>
              <a:off x="3000371" y="5961037"/>
              <a:ext cx="1299896" cy="942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s-ES" sz="900" b="1" dirty="0">
                  <a:solidFill>
                    <a:srgbClr val="002060"/>
                  </a:solidFill>
                </a:rPr>
                <a:t>GRAMÁTICA</a:t>
              </a:r>
            </a:p>
            <a:p>
              <a:pPr algn="ctr"/>
              <a:r>
                <a:rPr lang="es-ES" sz="900" b="1" dirty="0">
                  <a:solidFill>
                    <a:srgbClr val="002060"/>
                  </a:solidFill>
                </a:rPr>
                <a:t> Y PRAGMATICA DEL ESPAÑOL.</a:t>
              </a:r>
            </a:p>
            <a:p>
              <a:pPr algn="ctr"/>
              <a:r>
                <a:rPr lang="es-ES" sz="900" b="1" dirty="0">
                  <a:solidFill>
                    <a:srgbClr val="002060"/>
                  </a:solidFill>
                </a:rPr>
                <a:t>BLOQUE I.</a:t>
              </a:r>
            </a:p>
            <a:p>
              <a:pPr algn="ctr"/>
              <a:endParaRPr lang="es-ES" sz="900" b="1" i="1" dirty="0">
                <a:solidFill>
                  <a:srgbClr val="820000"/>
                </a:solidFill>
              </a:endParaRPr>
            </a:p>
            <a:p>
              <a:pPr algn="ctr"/>
              <a:r>
                <a:rPr lang="es-ES" sz="900" b="1" i="1" dirty="0">
                  <a:solidFill>
                    <a:srgbClr val="820000"/>
                  </a:solidFill>
                </a:rPr>
                <a:t>José Luis Herrero</a:t>
              </a:r>
            </a:p>
          </p:txBody>
        </p:sp>
        <p:pic>
          <p:nvPicPr>
            <p:cNvPr id="42" name="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5961225"/>
              <a:ext cx="738369" cy="9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Imagen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03" y="6102344"/>
              <a:ext cx="1433161" cy="588412"/>
            </a:xfrm>
            <a:prstGeom prst="rect">
              <a:avLst/>
            </a:prstGeom>
          </p:spPr>
        </p:pic>
      </p:grpSp>
      <p:sp>
        <p:nvSpPr>
          <p:cNvPr id="2051" name="Text Box 23"/>
          <p:cNvSpPr txBox="1">
            <a:spLocks noChangeArrowheads="1"/>
          </p:cNvSpPr>
          <p:nvPr/>
        </p:nvSpPr>
        <p:spPr bwMode="auto">
          <a:xfrm>
            <a:off x="1042988" y="908050"/>
            <a:ext cx="25923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endParaRPr lang="es-ES_tradnl" dirty="0">
              <a:latin typeface="Garamond" panose="02020404030301010803" pitchFamily="18" charset="0"/>
            </a:endParaRPr>
          </a:p>
        </p:txBody>
      </p:sp>
      <p:sp>
        <p:nvSpPr>
          <p:cNvPr id="2052" name="Text Box 24"/>
          <p:cNvSpPr txBox="1">
            <a:spLocks noChangeArrowheads="1"/>
          </p:cNvSpPr>
          <p:nvPr/>
        </p:nvSpPr>
        <p:spPr bwMode="auto">
          <a:xfrm>
            <a:off x="1042988" y="1125538"/>
            <a:ext cx="3024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s-ES_tradnl"/>
          </a:p>
        </p:txBody>
      </p:sp>
      <p:sp>
        <p:nvSpPr>
          <p:cNvPr id="2054" name="Rectangle 27"/>
          <p:cNvSpPr>
            <a:spLocks noChangeArrowheads="1"/>
          </p:cNvSpPr>
          <p:nvPr/>
        </p:nvSpPr>
        <p:spPr bwMode="auto">
          <a:xfrm>
            <a:off x="0" y="2592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6" name="Rectangle 30"/>
          <p:cNvSpPr>
            <a:spLocks noChangeArrowheads="1"/>
          </p:cNvSpPr>
          <p:nvPr/>
        </p:nvSpPr>
        <p:spPr bwMode="auto">
          <a:xfrm>
            <a:off x="0" y="2682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7" name="Rectangle 33"/>
          <p:cNvSpPr>
            <a:spLocks noChangeArrowheads="1"/>
          </p:cNvSpPr>
          <p:nvPr/>
        </p:nvSpPr>
        <p:spPr bwMode="auto">
          <a:xfrm>
            <a:off x="0" y="278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8" name="Rectangle 36"/>
          <p:cNvSpPr>
            <a:spLocks noChangeArrowheads="1"/>
          </p:cNvSpPr>
          <p:nvPr/>
        </p:nvSpPr>
        <p:spPr bwMode="auto">
          <a:xfrm>
            <a:off x="0" y="2484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60" name="Rectangle 39"/>
          <p:cNvSpPr>
            <a:spLocks noChangeArrowheads="1"/>
          </p:cNvSpPr>
          <p:nvPr/>
        </p:nvSpPr>
        <p:spPr bwMode="auto">
          <a:xfrm>
            <a:off x="0" y="2620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33" name="Text Box 25"/>
          <p:cNvSpPr txBox="1">
            <a:spLocks noChangeArrowheads="1"/>
          </p:cNvSpPr>
          <p:nvPr/>
        </p:nvSpPr>
        <p:spPr bwMode="auto">
          <a:xfrm>
            <a:off x="7788456" y="111094"/>
            <a:ext cx="1299522" cy="400110"/>
          </a:xfrm>
          <a:prstGeom prst="rect">
            <a:avLst/>
          </a:prstGeom>
          <a:solidFill>
            <a:schemeClr val="bg1"/>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000" b="1" dirty="0">
                <a:latin typeface="Garamond" panose="02020404030301010803" pitchFamily="18" charset="0"/>
                <a:cs typeface="Times New Roman" pitchFamily="18" charset="0"/>
              </a:rPr>
              <a:t>CIFRAS</a:t>
            </a:r>
            <a:endParaRPr lang="es-ES" sz="1600" b="1" dirty="0">
              <a:latin typeface="Garamond" panose="02020404030301010803" pitchFamily="18" charset="0"/>
              <a:cs typeface="Times New Roman" pitchFamily="18" charset="0"/>
            </a:endParaRPr>
          </a:p>
        </p:txBody>
      </p:sp>
      <p:sp>
        <p:nvSpPr>
          <p:cNvPr id="20" name="17 Marcador de número de diapositiva"/>
          <p:cNvSpPr>
            <a:spLocks noGrp="1"/>
          </p:cNvSpPr>
          <p:nvPr>
            <p:ph type="sldNum" sz="quarter" idx="12"/>
          </p:nvPr>
        </p:nvSpPr>
        <p:spPr>
          <a:xfrm>
            <a:off x="8806959" y="6324540"/>
            <a:ext cx="333375"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sz="2800" b="1" dirty="0">
                <a:solidFill>
                  <a:schemeClr val="bg1"/>
                </a:solidFill>
                <a:latin typeface="Garamond" panose="02020404030301010803" pitchFamily="18" charset="0"/>
              </a:rPr>
              <a:t>2</a:t>
            </a:r>
          </a:p>
        </p:txBody>
      </p:sp>
      <p:sp>
        <p:nvSpPr>
          <p:cNvPr id="27" name="Rectángulo 26"/>
          <p:cNvSpPr/>
          <p:nvPr/>
        </p:nvSpPr>
        <p:spPr>
          <a:xfrm>
            <a:off x="165803" y="690517"/>
            <a:ext cx="8798685" cy="5324535"/>
          </a:xfrm>
          <a:prstGeom prst="rect">
            <a:avLst/>
          </a:prstGeom>
          <a:solidFill>
            <a:srgbClr val="FFFF00"/>
          </a:solidFill>
        </p:spPr>
        <p:txBody>
          <a:bodyPr wrap="square">
            <a:spAutoFit/>
          </a:bodyPr>
          <a:lstStyle/>
          <a:p>
            <a:pPr marL="285750" indent="-285750" algn="just">
              <a:buFont typeface="Wingdings" panose="05000000000000000000" pitchFamily="2" charset="2"/>
              <a:buChar char="ü"/>
            </a:pPr>
            <a:r>
              <a:rPr lang="es-ES" sz="2000" dirty="0">
                <a:latin typeface="Garamond" panose="02020404030301010803" pitchFamily="18" charset="0"/>
              </a:rPr>
              <a:t>En </a:t>
            </a:r>
            <a:r>
              <a:rPr lang="es-ES" sz="2000" dirty="0">
                <a:highlight>
                  <a:srgbClr val="00FFFF"/>
                </a:highlight>
                <a:latin typeface="Garamond" panose="02020404030301010803" pitchFamily="18" charset="0"/>
              </a:rPr>
              <a:t>2016</a:t>
            </a:r>
            <a:r>
              <a:rPr lang="es-ES" sz="2000" dirty="0">
                <a:latin typeface="Garamond" panose="02020404030301010803" pitchFamily="18" charset="0"/>
              </a:rPr>
              <a:t>, más de </a:t>
            </a:r>
            <a:r>
              <a:rPr lang="es-ES" sz="2000" dirty="0">
                <a:highlight>
                  <a:srgbClr val="00FFFF"/>
                </a:highlight>
                <a:latin typeface="Garamond" panose="02020404030301010803" pitchFamily="18" charset="0"/>
              </a:rPr>
              <a:t>472</a:t>
            </a:r>
            <a:r>
              <a:rPr lang="es-ES" sz="2000" dirty="0">
                <a:latin typeface="Garamond" panose="02020404030301010803" pitchFamily="18" charset="0"/>
              </a:rPr>
              <a:t> millones de personas tienen el español como lengua materna. A su vez, el grupo </a:t>
            </a:r>
            <a:r>
              <a:rPr lang="es-ES" sz="2000" dirty="0">
                <a:highlight>
                  <a:srgbClr val="00FFFF"/>
                </a:highlight>
                <a:latin typeface="Garamond" panose="02020404030301010803" pitchFamily="18" charset="0"/>
              </a:rPr>
              <a:t>de usuarios potenciales d</a:t>
            </a:r>
            <a:r>
              <a:rPr lang="es-ES" sz="2000" dirty="0">
                <a:latin typeface="Garamond" panose="02020404030301010803" pitchFamily="18" charset="0"/>
              </a:rPr>
              <a:t>e español en el mundo (cifra que aglutina al grupo de dominio nativo, al grupo de competencia limitada y al grupo de aprendices de lengua extranjera) alcanza casi </a:t>
            </a:r>
            <a:r>
              <a:rPr lang="es-ES" sz="2000" dirty="0">
                <a:highlight>
                  <a:srgbClr val="00FFFF"/>
                </a:highlight>
                <a:latin typeface="Garamond" panose="02020404030301010803" pitchFamily="18" charset="0"/>
              </a:rPr>
              <a:t>567</a:t>
            </a:r>
            <a:r>
              <a:rPr lang="es-ES" sz="2000" dirty="0">
                <a:latin typeface="Garamond" panose="02020404030301010803" pitchFamily="18" charset="0"/>
              </a:rPr>
              <a:t> millones. </a:t>
            </a:r>
          </a:p>
          <a:p>
            <a:pPr marL="285750" indent="-285750" algn="just">
              <a:buFont typeface="Wingdings" panose="05000000000000000000" pitchFamily="2" charset="2"/>
              <a:buChar char="ü"/>
            </a:pPr>
            <a:r>
              <a:rPr lang="es-ES" sz="2000" dirty="0">
                <a:latin typeface="Garamond" panose="02020404030301010803" pitchFamily="18" charset="0"/>
              </a:rPr>
              <a:t>El español es </a:t>
            </a:r>
            <a:r>
              <a:rPr lang="es-ES" sz="2000" dirty="0">
                <a:highlight>
                  <a:srgbClr val="00FFFF"/>
                </a:highlight>
                <a:latin typeface="Garamond" panose="02020404030301010803" pitchFamily="18" charset="0"/>
              </a:rPr>
              <a:t>la segunda lengua materna del mundo </a:t>
            </a:r>
            <a:r>
              <a:rPr lang="es-ES" sz="2000" dirty="0">
                <a:latin typeface="Garamond" panose="02020404030301010803" pitchFamily="18" charset="0"/>
              </a:rPr>
              <a:t>por número de hablantes, tras el chino mandarín, y también la segunda lengua en un cómputo global de hablantes (dominio nativo + competencia limitada + estudiantes de español). </a:t>
            </a:r>
          </a:p>
          <a:p>
            <a:pPr marL="285750" indent="-285750" algn="just">
              <a:buFont typeface="Wingdings" panose="05000000000000000000" pitchFamily="2" charset="2"/>
              <a:buChar char="ü"/>
            </a:pPr>
            <a:r>
              <a:rPr lang="es-ES" sz="2000" dirty="0">
                <a:latin typeface="Garamond" panose="02020404030301010803" pitchFamily="18" charset="0"/>
              </a:rPr>
              <a:t>Por razones demográficas, el porcentaje de población mundial que habla español como lengua nativa está aumentando, mientras que la proporción de hablantes de chino e inglés desciende.</a:t>
            </a:r>
          </a:p>
          <a:p>
            <a:pPr marL="285750" indent="-285750" algn="just">
              <a:buFont typeface="Wingdings" panose="05000000000000000000" pitchFamily="2" charset="2"/>
              <a:buChar char="ü"/>
            </a:pPr>
            <a:r>
              <a:rPr lang="es-ES" sz="2000" dirty="0">
                <a:latin typeface="Garamond" panose="02020404030301010803" pitchFamily="18" charset="0"/>
              </a:rPr>
              <a:t>En 2016, </a:t>
            </a:r>
            <a:r>
              <a:rPr lang="es-ES" sz="2000" dirty="0">
                <a:highlight>
                  <a:srgbClr val="00FFFF"/>
                </a:highlight>
                <a:latin typeface="Garamond" panose="02020404030301010803" pitchFamily="18" charset="0"/>
              </a:rPr>
              <a:t>el 7,8 % de la población mundial es hispanohablante </a:t>
            </a:r>
            <a:r>
              <a:rPr lang="es-ES" sz="2000" dirty="0">
                <a:latin typeface="Garamond" panose="02020404030301010803" pitchFamily="18" charset="0"/>
              </a:rPr>
              <a:t>(esos casi 567 millones de usuarios potenciales de español mencionados en la primera línea). Las previsiones estiman que en 2050 los hispanohablantes seguirán siendo el 7,8 % de la población mundial. Sin embargo, dichas previsiones también pronostican que, en 2100, este porcentaje se situará en el 6,6 %, debido fundamentalmente al descenso de la población de los países hispanohablantes. </a:t>
            </a:r>
          </a:p>
          <a:p>
            <a:pPr marL="285750" indent="-285750" algn="just">
              <a:buFont typeface="Wingdings" panose="05000000000000000000" pitchFamily="2" charset="2"/>
              <a:buChar char="ü"/>
            </a:pPr>
            <a:r>
              <a:rPr lang="es-ES" sz="2000" dirty="0">
                <a:latin typeface="Garamond" panose="02020404030301010803" pitchFamily="18" charset="0"/>
              </a:rPr>
              <a:t>Más de </a:t>
            </a:r>
            <a:r>
              <a:rPr lang="es-ES" sz="2000" dirty="0">
                <a:highlight>
                  <a:srgbClr val="00FFFF"/>
                </a:highlight>
                <a:latin typeface="Garamond" panose="02020404030301010803" pitchFamily="18" charset="0"/>
              </a:rPr>
              <a:t>21 millones de alumnos </a:t>
            </a:r>
            <a:r>
              <a:rPr lang="es-ES" sz="2000" dirty="0">
                <a:latin typeface="Garamond" panose="02020404030301010803" pitchFamily="18" charset="0"/>
              </a:rPr>
              <a:t>estudian español como lengua extranjera. </a:t>
            </a:r>
          </a:p>
        </p:txBody>
      </p:sp>
      <p:sp>
        <p:nvSpPr>
          <p:cNvPr id="28" name="Text Box 25"/>
          <p:cNvSpPr txBox="1">
            <a:spLocks noChangeArrowheads="1"/>
          </p:cNvSpPr>
          <p:nvPr/>
        </p:nvSpPr>
        <p:spPr bwMode="auto">
          <a:xfrm>
            <a:off x="1862726" y="80316"/>
            <a:ext cx="5589593" cy="461665"/>
          </a:xfrm>
          <a:prstGeom prst="rect">
            <a:avLst/>
          </a:prstGeom>
          <a:solidFill>
            <a:srgbClr val="FF0000"/>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400" b="1" dirty="0">
                <a:solidFill>
                  <a:schemeClr val="bg1"/>
                </a:solidFill>
                <a:latin typeface="Garamond" panose="02020404030301010803" pitchFamily="18" charset="0"/>
                <a:cs typeface="Times New Roman" pitchFamily="18" charset="0"/>
              </a:rPr>
              <a:t>EL ESPAÑOL EN EL MUNDO HOY</a:t>
            </a:r>
            <a:endParaRPr lang="es-ES" b="1" dirty="0">
              <a:solidFill>
                <a:schemeClr val="bg1"/>
              </a:solidFill>
              <a:latin typeface="Garamond" panose="02020404030301010803" pitchFamily="18" charset="0"/>
              <a:cs typeface="Times New Roman" pitchFamily="18" charset="0"/>
            </a:endParaRPr>
          </a:p>
        </p:txBody>
      </p:sp>
    </p:spTree>
    <p:extLst>
      <p:ext uri="{BB962C8B-B14F-4D97-AF65-F5344CB8AC3E}">
        <p14:creationId xmlns:p14="http://schemas.microsoft.com/office/powerpoint/2010/main" val="427719416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diamond(out)">
                                      <p:cBhvr>
                                        <p:cTn id="7" dur="2000"/>
                                        <p:tgtEl>
                                          <p:spTgt spid="27">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diamond(out)">
                                      <p:cBhvr>
                                        <p:cTn id="12" dur="20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diamond(out)">
                                      <p:cBhvr>
                                        <p:cTn id="17" dur="20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diamond(out)">
                                      <p:cBhvr>
                                        <p:cTn id="22" dur="2000"/>
                                        <p:tgtEl>
                                          <p:spTgt spid="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diamond(out)">
                                      <p:cBhvr>
                                        <p:cTn id="27" dur="2000"/>
                                        <p:tgtEl>
                                          <p:spTgt spid="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32" fill="hold" grpId="0" nodeType="clickEffect">
                                  <p:stCondLst>
                                    <p:cond delay="0"/>
                                  </p:stCondLst>
                                  <p:childTnLst>
                                    <p:set>
                                      <p:cBhvr>
                                        <p:cTn id="31" dur="1" fill="hold">
                                          <p:stCondLst>
                                            <p:cond delay="0"/>
                                          </p:stCondLst>
                                        </p:cTn>
                                        <p:tgtEl>
                                          <p:spTgt spid="27">
                                            <p:txEl>
                                              <p:pRg st="4" end="4"/>
                                            </p:txEl>
                                          </p:spTgt>
                                        </p:tgtEl>
                                        <p:attrNameLst>
                                          <p:attrName>style.visibility</p:attrName>
                                        </p:attrNameLst>
                                      </p:cBhvr>
                                      <p:to>
                                        <p:strVal val="visible"/>
                                      </p:to>
                                    </p:set>
                                    <p:animEffect transition="in" filter="diamond(out)">
                                      <p:cBhvr>
                                        <p:cTn id="32" dur="20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1" name="Grupo 20"/>
          <p:cNvGrpSpPr/>
          <p:nvPr/>
        </p:nvGrpSpPr>
        <p:grpSpPr>
          <a:xfrm>
            <a:off x="114503" y="5955276"/>
            <a:ext cx="6113681" cy="948750"/>
            <a:chOff x="114503" y="5958250"/>
            <a:chExt cx="6034837" cy="945775"/>
          </a:xfrm>
        </p:grpSpPr>
        <p:pic>
          <p:nvPicPr>
            <p:cNvPr id="22" name="Picture 4" descr="universitas"/>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4925137" y="5958250"/>
              <a:ext cx="1224203" cy="921931"/>
            </a:xfrm>
            <a:prstGeom prst="rect">
              <a:avLst/>
            </a:prstGeom>
            <a:solidFill>
              <a:schemeClr val="bg1"/>
            </a:solidFill>
            <a:ln w="9525">
              <a:noFill/>
              <a:miter lim="800000"/>
              <a:headEnd/>
              <a:tailEnd/>
            </a:ln>
          </p:spPr>
        </p:pic>
        <p:pic>
          <p:nvPicPr>
            <p:cNvPr id="31" name="11 Imagen" descr="anayaniev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5494" y="5961037"/>
              <a:ext cx="1296332" cy="90676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 name="Rectangle 6"/>
            <p:cNvSpPr>
              <a:spLocks noChangeArrowheads="1"/>
            </p:cNvSpPr>
            <p:nvPr/>
          </p:nvSpPr>
          <p:spPr bwMode="auto">
            <a:xfrm>
              <a:off x="3000371" y="5961037"/>
              <a:ext cx="1299896" cy="942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s-ES" sz="900" b="1" dirty="0">
                  <a:solidFill>
                    <a:srgbClr val="002060"/>
                  </a:solidFill>
                </a:rPr>
                <a:t>GRAMÁTICA</a:t>
              </a:r>
            </a:p>
            <a:p>
              <a:pPr algn="ctr"/>
              <a:r>
                <a:rPr lang="es-ES" sz="900" b="1" dirty="0">
                  <a:solidFill>
                    <a:srgbClr val="002060"/>
                  </a:solidFill>
                </a:rPr>
                <a:t> Y PRAGMATICA DEL ESPAÑOL.</a:t>
              </a:r>
            </a:p>
            <a:p>
              <a:pPr algn="ctr"/>
              <a:r>
                <a:rPr lang="es-ES" sz="900" b="1" dirty="0">
                  <a:solidFill>
                    <a:srgbClr val="002060"/>
                  </a:solidFill>
                </a:rPr>
                <a:t>BLOQUE I.</a:t>
              </a:r>
            </a:p>
            <a:p>
              <a:pPr algn="ctr"/>
              <a:endParaRPr lang="es-ES" sz="900" b="1" i="1" dirty="0">
                <a:solidFill>
                  <a:srgbClr val="820000"/>
                </a:solidFill>
              </a:endParaRPr>
            </a:p>
            <a:p>
              <a:pPr algn="ctr"/>
              <a:r>
                <a:rPr lang="es-ES" sz="900" b="1" i="1" dirty="0">
                  <a:solidFill>
                    <a:srgbClr val="820000"/>
                  </a:solidFill>
                </a:rPr>
                <a:t>José Luis Herrero</a:t>
              </a:r>
            </a:p>
          </p:txBody>
        </p:sp>
        <p:pic>
          <p:nvPicPr>
            <p:cNvPr id="33" name="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5961225"/>
              <a:ext cx="738369" cy="9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03" y="6102344"/>
              <a:ext cx="1433161" cy="588412"/>
            </a:xfrm>
            <a:prstGeom prst="rect">
              <a:avLst/>
            </a:prstGeom>
          </p:spPr>
        </p:pic>
      </p:grpSp>
      <p:sp>
        <p:nvSpPr>
          <p:cNvPr id="2051" name="Text Box 23"/>
          <p:cNvSpPr txBox="1">
            <a:spLocks noChangeArrowheads="1"/>
          </p:cNvSpPr>
          <p:nvPr/>
        </p:nvSpPr>
        <p:spPr bwMode="auto">
          <a:xfrm>
            <a:off x="1042988" y="908050"/>
            <a:ext cx="25923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endParaRPr lang="es-ES_tradnl" dirty="0">
              <a:latin typeface="Garamond" panose="02020404030301010803" pitchFamily="18" charset="0"/>
            </a:endParaRPr>
          </a:p>
        </p:txBody>
      </p:sp>
      <p:sp>
        <p:nvSpPr>
          <p:cNvPr id="2054" name="Rectangle 27"/>
          <p:cNvSpPr>
            <a:spLocks noChangeArrowheads="1"/>
          </p:cNvSpPr>
          <p:nvPr/>
        </p:nvSpPr>
        <p:spPr bwMode="auto">
          <a:xfrm>
            <a:off x="0" y="2592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6" name="Rectangle 30"/>
          <p:cNvSpPr>
            <a:spLocks noChangeArrowheads="1"/>
          </p:cNvSpPr>
          <p:nvPr/>
        </p:nvSpPr>
        <p:spPr bwMode="auto">
          <a:xfrm>
            <a:off x="0" y="2682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7" name="Rectangle 33"/>
          <p:cNvSpPr>
            <a:spLocks noChangeArrowheads="1"/>
          </p:cNvSpPr>
          <p:nvPr/>
        </p:nvSpPr>
        <p:spPr bwMode="auto">
          <a:xfrm>
            <a:off x="0" y="278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8" name="Rectangle 36"/>
          <p:cNvSpPr>
            <a:spLocks noChangeArrowheads="1"/>
          </p:cNvSpPr>
          <p:nvPr/>
        </p:nvSpPr>
        <p:spPr bwMode="auto">
          <a:xfrm>
            <a:off x="0" y="2484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60" name="Rectangle 39"/>
          <p:cNvSpPr>
            <a:spLocks noChangeArrowheads="1"/>
          </p:cNvSpPr>
          <p:nvPr/>
        </p:nvSpPr>
        <p:spPr bwMode="auto">
          <a:xfrm>
            <a:off x="0" y="2620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 name="17 Marcador de número de diapositiva"/>
          <p:cNvSpPr>
            <a:spLocks noGrp="1"/>
          </p:cNvSpPr>
          <p:nvPr>
            <p:ph type="sldNum" sz="quarter" idx="12"/>
          </p:nvPr>
        </p:nvSpPr>
        <p:spPr>
          <a:xfrm>
            <a:off x="8783731" y="6282678"/>
            <a:ext cx="333375"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sz="2800" b="1" dirty="0">
                <a:solidFill>
                  <a:schemeClr val="bg1"/>
                </a:solidFill>
                <a:latin typeface="Garamond" panose="02020404030301010803" pitchFamily="18" charset="0"/>
              </a:rPr>
              <a:t>3</a:t>
            </a:r>
          </a:p>
        </p:txBody>
      </p:sp>
      <p:sp>
        <p:nvSpPr>
          <p:cNvPr id="23" name="Text Box 25"/>
          <p:cNvSpPr txBox="1">
            <a:spLocks noChangeArrowheads="1"/>
          </p:cNvSpPr>
          <p:nvPr/>
        </p:nvSpPr>
        <p:spPr bwMode="auto">
          <a:xfrm>
            <a:off x="0" y="-33238"/>
            <a:ext cx="5589593" cy="461665"/>
          </a:xfrm>
          <a:prstGeom prst="rect">
            <a:avLst/>
          </a:prstGeom>
          <a:solidFill>
            <a:srgbClr val="FF0000"/>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400" b="1" dirty="0">
                <a:solidFill>
                  <a:schemeClr val="bg1"/>
                </a:solidFill>
                <a:latin typeface="Garamond" panose="02020404030301010803" pitchFamily="18" charset="0"/>
                <a:cs typeface="Times New Roman" pitchFamily="18" charset="0"/>
              </a:rPr>
              <a:t>EL ESPAÑOL EN EL MUNDO HOY</a:t>
            </a:r>
            <a:endParaRPr lang="es-ES" b="1" dirty="0">
              <a:solidFill>
                <a:schemeClr val="bg1"/>
              </a:solidFill>
              <a:latin typeface="Garamond" panose="02020404030301010803" pitchFamily="18" charset="0"/>
              <a:cs typeface="Times New Roman" pitchFamily="18" charset="0"/>
            </a:endParaRPr>
          </a:p>
        </p:txBody>
      </p:sp>
      <p:pic>
        <p:nvPicPr>
          <p:cNvPr id="2" name="Imagen 1"/>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l="2776" t="-2371" r="-2401" b="1055"/>
          <a:stretch/>
        </p:blipFill>
        <p:spPr>
          <a:xfrm>
            <a:off x="1763688" y="276577"/>
            <a:ext cx="6336704" cy="2968379"/>
          </a:xfrm>
          <a:prstGeom prst="rect">
            <a:avLst/>
          </a:prstGeom>
        </p:spPr>
      </p:pic>
      <p:pic>
        <p:nvPicPr>
          <p:cNvPr id="3" name="Imagen 2"/>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1763688" y="3210784"/>
            <a:ext cx="6192688" cy="3786612"/>
          </a:xfrm>
          <a:prstGeom prst="rect">
            <a:avLst/>
          </a:prstGeom>
        </p:spPr>
      </p:pic>
    </p:spTree>
    <p:extLst>
      <p:ext uri="{BB962C8B-B14F-4D97-AF65-F5344CB8AC3E}">
        <p14:creationId xmlns:p14="http://schemas.microsoft.com/office/powerpoint/2010/main" val="187176091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500" fill="hold"/>
                                        <p:tgtEl>
                                          <p:spTgt spid="2"/>
                                        </p:tgtEl>
                                        <p:attrNameLst>
                                          <p:attrName>ppt_w</p:attrName>
                                        </p:attrNameLst>
                                      </p:cBhvr>
                                      <p:tavLst>
                                        <p:tav tm="0">
                                          <p:val>
                                            <p:fltVal val="0"/>
                                          </p:val>
                                        </p:tav>
                                        <p:tav tm="100000">
                                          <p:val>
                                            <p:strVal val="#ppt_w"/>
                                          </p:val>
                                        </p:tav>
                                      </p:tavLst>
                                    </p:anim>
                                    <p:anim calcmode="lin" valueType="num">
                                      <p:cBhvr>
                                        <p:cTn id="8" dur="3500" fill="hold"/>
                                        <p:tgtEl>
                                          <p:spTgt spid="2"/>
                                        </p:tgtEl>
                                        <p:attrNameLst>
                                          <p:attrName>ppt_h</p:attrName>
                                        </p:attrNameLst>
                                      </p:cBhvr>
                                      <p:tavLst>
                                        <p:tav tm="0">
                                          <p:val>
                                            <p:fltVal val="0"/>
                                          </p:val>
                                        </p:tav>
                                        <p:tav tm="100000">
                                          <p:val>
                                            <p:strVal val="#ppt_h"/>
                                          </p:val>
                                        </p:tav>
                                      </p:tavLst>
                                    </p:anim>
                                    <p:animEffect transition="in" filter="fade">
                                      <p:cBhvr>
                                        <p:cTn id="9" dur="3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500" fill="hold"/>
                                        <p:tgtEl>
                                          <p:spTgt spid="3"/>
                                        </p:tgtEl>
                                        <p:attrNameLst>
                                          <p:attrName>ppt_w</p:attrName>
                                        </p:attrNameLst>
                                      </p:cBhvr>
                                      <p:tavLst>
                                        <p:tav tm="0">
                                          <p:val>
                                            <p:fltVal val="0"/>
                                          </p:val>
                                        </p:tav>
                                        <p:tav tm="100000">
                                          <p:val>
                                            <p:strVal val="#ppt_w"/>
                                          </p:val>
                                        </p:tav>
                                      </p:tavLst>
                                    </p:anim>
                                    <p:anim calcmode="lin" valueType="num">
                                      <p:cBhvr>
                                        <p:cTn id="13" dur="3500" fill="hold"/>
                                        <p:tgtEl>
                                          <p:spTgt spid="3"/>
                                        </p:tgtEl>
                                        <p:attrNameLst>
                                          <p:attrName>ppt_h</p:attrName>
                                        </p:attrNameLst>
                                      </p:cBhvr>
                                      <p:tavLst>
                                        <p:tav tm="0">
                                          <p:val>
                                            <p:fltVal val="0"/>
                                          </p:val>
                                        </p:tav>
                                        <p:tav tm="100000">
                                          <p:val>
                                            <p:strVal val="#ppt_h"/>
                                          </p:val>
                                        </p:tav>
                                      </p:tavLst>
                                    </p:anim>
                                    <p:animEffect transition="in" filter="fade">
                                      <p:cBhvr>
                                        <p:cTn id="14" dur="3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9" name="Grupo 28"/>
          <p:cNvGrpSpPr/>
          <p:nvPr/>
        </p:nvGrpSpPr>
        <p:grpSpPr>
          <a:xfrm>
            <a:off x="114503" y="5955276"/>
            <a:ext cx="6113681" cy="948750"/>
            <a:chOff x="114503" y="5958250"/>
            <a:chExt cx="6034837" cy="945775"/>
          </a:xfrm>
        </p:grpSpPr>
        <p:pic>
          <p:nvPicPr>
            <p:cNvPr id="30" name="Picture 4" descr="universitas"/>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4925137" y="5958250"/>
              <a:ext cx="1224203" cy="921931"/>
            </a:xfrm>
            <a:prstGeom prst="rect">
              <a:avLst/>
            </a:prstGeom>
            <a:solidFill>
              <a:schemeClr val="bg1"/>
            </a:solidFill>
            <a:ln w="9525">
              <a:noFill/>
              <a:miter lim="800000"/>
              <a:headEnd/>
              <a:tailEnd/>
            </a:ln>
          </p:spPr>
        </p:pic>
        <p:pic>
          <p:nvPicPr>
            <p:cNvPr id="31" name="11 Imagen" descr="anayaniev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5494" y="5961037"/>
              <a:ext cx="1296332" cy="90676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 name="Rectangle 6"/>
            <p:cNvSpPr>
              <a:spLocks noChangeArrowheads="1"/>
            </p:cNvSpPr>
            <p:nvPr/>
          </p:nvSpPr>
          <p:spPr bwMode="auto">
            <a:xfrm>
              <a:off x="3000371" y="5961037"/>
              <a:ext cx="1299896" cy="942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s-ES" sz="900" b="1" dirty="0">
                  <a:solidFill>
                    <a:srgbClr val="002060"/>
                  </a:solidFill>
                </a:rPr>
                <a:t>GRAMÁTICA</a:t>
              </a:r>
            </a:p>
            <a:p>
              <a:pPr algn="ctr"/>
              <a:r>
                <a:rPr lang="es-ES" sz="900" b="1" dirty="0">
                  <a:solidFill>
                    <a:srgbClr val="002060"/>
                  </a:solidFill>
                </a:rPr>
                <a:t> Y PRAGMATICA DEL ESPAÑOL.</a:t>
              </a:r>
            </a:p>
            <a:p>
              <a:pPr algn="ctr"/>
              <a:r>
                <a:rPr lang="es-ES" sz="900" b="1" dirty="0">
                  <a:solidFill>
                    <a:srgbClr val="002060"/>
                  </a:solidFill>
                </a:rPr>
                <a:t>BLOQUE I.</a:t>
              </a:r>
            </a:p>
            <a:p>
              <a:pPr algn="ctr"/>
              <a:endParaRPr lang="es-ES" sz="900" b="1" i="1" dirty="0">
                <a:solidFill>
                  <a:srgbClr val="820000"/>
                </a:solidFill>
              </a:endParaRPr>
            </a:p>
            <a:p>
              <a:pPr algn="ctr"/>
              <a:r>
                <a:rPr lang="es-ES" sz="900" b="1" i="1" dirty="0">
                  <a:solidFill>
                    <a:srgbClr val="820000"/>
                  </a:solidFill>
                </a:rPr>
                <a:t>José Luis Herrero</a:t>
              </a:r>
            </a:p>
          </p:txBody>
        </p:sp>
        <p:pic>
          <p:nvPicPr>
            <p:cNvPr id="33" name="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5961225"/>
              <a:ext cx="738369" cy="9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03" y="6102344"/>
              <a:ext cx="1433161" cy="588412"/>
            </a:xfrm>
            <a:prstGeom prst="rect">
              <a:avLst/>
            </a:prstGeom>
          </p:spPr>
        </p:pic>
      </p:grpSp>
      <p:sp>
        <p:nvSpPr>
          <p:cNvPr id="2054" name="Rectangle 27"/>
          <p:cNvSpPr>
            <a:spLocks noChangeArrowheads="1"/>
          </p:cNvSpPr>
          <p:nvPr/>
        </p:nvSpPr>
        <p:spPr bwMode="auto">
          <a:xfrm>
            <a:off x="0" y="2592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6" name="Rectangle 30"/>
          <p:cNvSpPr>
            <a:spLocks noChangeArrowheads="1"/>
          </p:cNvSpPr>
          <p:nvPr/>
        </p:nvSpPr>
        <p:spPr bwMode="auto">
          <a:xfrm>
            <a:off x="0" y="2682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7" name="Rectangle 33"/>
          <p:cNvSpPr>
            <a:spLocks noChangeArrowheads="1"/>
          </p:cNvSpPr>
          <p:nvPr/>
        </p:nvSpPr>
        <p:spPr bwMode="auto">
          <a:xfrm>
            <a:off x="0" y="278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8" name="Rectangle 36"/>
          <p:cNvSpPr>
            <a:spLocks noChangeArrowheads="1"/>
          </p:cNvSpPr>
          <p:nvPr/>
        </p:nvSpPr>
        <p:spPr bwMode="auto">
          <a:xfrm>
            <a:off x="0" y="2484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60" name="Rectangle 39"/>
          <p:cNvSpPr>
            <a:spLocks noChangeArrowheads="1"/>
          </p:cNvSpPr>
          <p:nvPr/>
        </p:nvSpPr>
        <p:spPr bwMode="auto">
          <a:xfrm>
            <a:off x="0" y="2620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 name="Rectángulo 1"/>
          <p:cNvSpPr/>
          <p:nvPr/>
        </p:nvSpPr>
        <p:spPr>
          <a:xfrm>
            <a:off x="92820" y="497151"/>
            <a:ext cx="8948582" cy="2677656"/>
          </a:xfrm>
          <a:prstGeom prst="rect">
            <a:avLst/>
          </a:prstGeom>
          <a:solidFill>
            <a:srgbClr val="FFFF00"/>
          </a:solidFill>
        </p:spPr>
        <p:txBody>
          <a:bodyPr wrap="square">
            <a:spAutoFit/>
          </a:bodyPr>
          <a:lstStyle/>
          <a:p>
            <a:pPr marL="285750" indent="-285750" algn="just">
              <a:buFont typeface="Wingdings" panose="05000000000000000000" pitchFamily="2" charset="2"/>
              <a:buChar char="ü"/>
            </a:pPr>
            <a:r>
              <a:rPr lang="es-ES" sz="2400" dirty="0">
                <a:latin typeface="Garamond" panose="02020404030301010803" pitchFamily="18" charset="0"/>
              </a:rPr>
              <a:t>El análisis de la evolución demográfica de las cinco lenguas más habladas del mundo –chino, inglés, español, hindi y árabe– entre 1950 y 2050 refleja que, en términos relativos, la proporción de hablantes de chino e inglés desciende por razones de demografía mundial. Por el contrario, tanto el español como el hindi están conociendo un aumento moderado, pero continuo, de su número de hablantes. El árabe, aunque muestra un nivel menor de uso, presenta un mayor crecimiento relativo. </a:t>
            </a:r>
          </a:p>
        </p:txBody>
      </p:sp>
      <p:sp>
        <p:nvSpPr>
          <p:cNvPr id="18" name="Text Box 25"/>
          <p:cNvSpPr txBox="1">
            <a:spLocks noChangeArrowheads="1"/>
          </p:cNvSpPr>
          <p:nvPr/>
        </p:nvSpPr>
        <p:spPr bwMode="auto">
          <a:xfrm>
            <a:off x="5598153" y="74898"/>
            <a:ext cx="3373929" cy="338554"/>
          </a:xfrm>
          <a:prstGeom prst="rect">
            <a:avLst/>
          </a:prstGeom>
          <a:solidFill>
            <a:schemeClr val="bg1"/>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1600" b="1" dirty="0">
                <a:latin typeface="Garamond" panose="02020404030301010803" pitchFamily="18" charset="0"/>
                <a:cs typeface="Times New Roman" pitchFamily="18" charset="0"/>
              </a:rPr>
              <a:t>PREVISIÓN DE CRECIMIENTO</a:t>
            </a:r>
            <a:endParaRPr lang="es-ES" sz="1200" b="1" dirty="0">
              <a:latin typeface="Garamond" panose="02020404030301010803" pitchFamily="18" charset="0"/>
              <a:cs typeface="Times New Roman" pitchFamily="18" charset="0"/>
            </a:endParaRPr>
          </a:p>
        </p:txBody>
      </p:sp>
      <p:sp>
        <p:nvSpPr>
          <p:cNvPr id="20" name="17 Marcador de número de diapositiva"/>
          <p:cNvSpPr>
            <a:spLocks noGrp="1"/>
          </p:cNvSpPr>
          <p:nvPr>
            <p:ph type="sldNum" sz="quarter" idx="12"/>
          </p:nvPr>
        </p:nvSpPr>
        <p:spPr>
          <a:xfrm>
            <a:off x="8708027" y="6329311"/>
            <a:ext cx="333375"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sz="2800" b="1" dirty="0">
                <a:solidFill>
                  <a:schemeClr val="bg1"/>
                </a:solidFill>
                <a:latin typeface="Garamond" panose="02020404030301010803" pitchFamily="18" charset="0"/>
              </a:rPr>
              <a:t>4</a:t>
            </a:r>
          </a:p>
        </p:txBody>
      </p:sp>
      <p:sp>
        <p:nvSpPr>
          <p:cNvPr id="19" name="Text Box 25"/>
          <p:cNvSpPr txBox="1">
            <a:spLocks noChangeArrowheads="1"/>
          </p:cNvSpPr>
          <p:nvPr/>
        </p:nvSpPr>
        <p:spPr bwMode="auto">
          <a:xfrm>
            <a:off x="-49381" y="13343"/>
            <a:ext cx="5589593" cy="461665"/>
          </a:xfrm>
          <a:prstGeom prst="rect">
            <a:avLst/>
          </a:prstGeom>
          <a:solidFill>
            <a:srgbClr val="FF0000"/>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400" b="1" dirty="0">
                <a:solidFill>
                  <a:schemeClr val="bg1"/>
                </a:solidFill>
                <a:latin typeface="Garamond" panose="02020404030301010803" pitchFamily="18" charset="0"/>
                <a:cs typeface="Times New Roman" pitchFamily="18" charset="0"/>
              </a:rPr>
              <a:t>EL ESPAÑOL EN EL MUNDO HOY</a:t>
            </a:r>
            <a:endParaRPr lang="es-ES" b="1" dirty="0">
              <a:solidFill>
                <a:schemeClr val="bg1"/>
              </a:solidFill>
              <a:latin typeface="Garamond" panose="02020404030301010803" pitchFamily="18" charset="0"/>
              <a:cs typeface="Times New Roman" pitchFamily="18" charset="0"/>
            </a:endParaRPr>
          </a:p>
        </p:txBody>
      </p:sp>
      <p:sp>
        <p:nvSpPr>
          <p:cNvPr id="4" name="Rectángulo 3"/>
          <p:cNvSpPr/>
          <p:nvPr/>
        </p:nvSpPr>
        <p:spPr>
          <a:xfrm>
            <a:off x="126790" y="3258506"/>
            <a:ext cx="8405650" cy="3416320"/>
          </a:xfrm>
          <a:prstGeom prst="rect">
            <a:avLst/>
          </a:prstGeom>
          <a:solidFill>
            <a:srgbClr val="FFFF00"/>
          </a:solidFill>
        </p:spPr>
        <p:txBody>
          <a:bodyPr wrap="square">
            <a:spAutoFit/>
          </a:bodyPr>
          <a:lstStyle/>
          <a:p>
            <a:pPr marL="342900" indent="-342900" algn="just">
              <a:buFont typeface="Wingdings" panose="05000000000000000000" pitchFamily="2" charset="2"/>
              <a:buChar char="ü"/>
            </a:pPr>
            <a:r>
              <a:rPr lang="es-ES" sz="2400" dirty="0">
                <a:latin typeface="Garamond" panose="02020404030301010803" pitchFamily="18" charset="0"/>
              </a:rPr>
              <a:t>Conviene añadir que el aumento de la población hispanohablante en 2050 no estará sustentado únicamente en el crecimiento demográfico de los países en los que el español es la lengua oficial. En 2060, Estados Unidos será el segundo país hispanohablante del mundo, después de México. Las estimaciones realizadas por la Oficina del Censo de los Estados Unidos hablan de que los hispanos serán 119 millones en 2060. Eso supondrá que el 28,6 % de la población estadounidense, casi uno de cada tres residentes en Estados Unidos, será hispano. </a:t>
            </a:r>
          </a:p>
        </p:txBody>
      </p:sp>
    </p:spTree>
    <p:extLst>
      <p:ext uri="{BB962C8B-B14F-4D97-AF65-F5344CB8AC3E}">
        <p14:creationId xmlns:p14="http://schemas.microsoft.com/office/powerpoint/2010/main" val="230718896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1" name="Grupo 20"/>
          <p:cNvGrpSpPr/>
          <p:nvPr/>
        </p:nvGrpSpPr>
        <p:grpSpPr>
          <a:xfrm>
            <a:off x="114503" y="5955276"/>
            <a:ext cx="6113681" cy="948750"/>
            <a:chOff x="114503" y="5958250"/>
            <a:chExt cx="6034837" cy="945775"/>
          </a:xfrm>
        </p:grpSpPr>
        <p:pic>
          <p:nvPicPr>
            <p:cNvPr id="22" name="Picture 4" descr="universitas"/>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4925137" y="5958250"/>
              <a:ext cx="1224203" cy="921931"/>
            </a:xfrm>
            <a:prstGeom prst="rect">
              <a:avLst/>
            </a:prstGeom>
            <a:solidFill>
              <a:schemeClr val="bg1"/>
            </a:solidFill>
            <a:ln w="9525">
              <a:noFill/>
              <a:miter lim="800000"/>
              <a:headEnd/>
              <a:tailEnd/>
            </a:ln>
          </p:spPr>
        </p:pic>
        <p:pic>
          <p:nvPicPr>
            <p:cNvPr id="23" name="11 Imagen" descr="anayaniev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5494" y="5961037"/>
              <a:ext cx="1296332" cy="90676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 name="Rectangle 6"/>
            <p:cNvSpPr>
              <a:spLocks noChangeArrowheads="1"/>
            </p:cNvSpPr>
            <p:nvPr/>
          </p:nvSpPr>
          <p:spPr bwMode="auto">
            <a:xfrm>
              <a:off x="3000371" y="5961037"/>
              <a:ext cx="1299896" cy="942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s-ES" sz="900" b="1" dirty="0">
                  <a:solidFill>
                    <a:srgbClr val="002060"/>
                  </a:solidFill>
                </a:rPr>
                <a:t>GRAMÁTICA</a:t>
              </a:r>
            </a:p>
            <a:p>
              <a:pPr algn="ctr"/>
              <a:r>
                <a:rPr lang="es-ES" sz="900" b="1" dirty="0">
                  <a:solidFill>
                    <a:srgbClr val="002060"/>
                  </a:solidFill>
                </a:rPr>
                <a:t> Y PRAGMATICA DEL ESPAÑOL.</a:t>
              </a:r>
            </a:p>
            <a:p>
              <a:pPr algn="ctr"/>
              <a:r>
                <a:rPr lang="es-ES" sz="900" b="1" dirty="0">
                  <a:solidFill>
                    <a:srgbClr val="002060"/>
                  </a:solidFill>
                </a:rPr>
                <a:t>BLOQUE I.</a:t>
              </a:r>
            </a:p>
            <a:p>
              <a:pPr algn="ctr"/>
              <a:endParaRPr lang="es-ES" sz="900" b="1" i="1" dirty="0">
                <a:solidFill>
                  <a:srgbClr val="820000"/>
                </a:solidFill>
              </a:endParaRPr>
            </a:p>
            <a:p>
              <a:pPr algn="ctr"/>
              <a:r>
                <a:rPr lang="es-ES" sz="900" b="1" i="1" dirty="0">
                  <a:solidFill>
                    <a:srgbClr val="820000"/>
                  </a:solidFill>
                </a:rPr>
                <a:t>José Luis Herrero</a:t>
              </a:r>
            </a:p>
          </p:txBody>
        </p:sp>
        <p:pic>
          <p:nvPicPr>
            <p:cNvPr id="25" name="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5961225"/>
              <a:ext cx="738369" cy="9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n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03" y="6102344"/>
              <a:ext cx="1433161" cy="588412"/>
            </a:xfrm>
            <a:prstGeom prst="rect">
              <a:avLst/>
            </a:prstGeom>
          </p:spPr>
        </p:pic>
      </p:grpSp>
      <p:sp>
        <p:nvSpPr>
          <p:cNvPr id="2054" name="Rectangle 27"/>
          <p:cNvSpPr>
            <a:spLocks noChangeArrowheads="1"/>
          </p:cNvSpPr>
          <p:nvPr/>
        </p:nvSpPr>
        <p:spPr bwMode="auto">
          <a:xfrm>
            <a:off x="0" y="2592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6" name="Rectangle 30"/>
          <p:cNvSpPr>
            <a:spLocks noChangeArrowheads="1"/>
          </p:cNvSpPr>
          <p:nvPr/>
        </p:nvSpPr>
        <p:spPr bwMode="auto">
          <a:xfrm>
            <a:off x="0" y="2682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7" name="Rectangle 33"/>
          <p:cNvSpPr>
            <a:spLocks noChangeArrowheads="1"/>
          </p:cNvSpPr>
          <p:nvPr/>
        </p:nvSpPr>
        <p:spPr bwMode="auto">
          <a:xfrm>
            <a:off x="0" y="278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8" name="Rectangle 36"/>
          <p:cNvSpPr>
            <a:spLocks noChangeArrowheads="1"/>
          </p:cNvSpPr>
          <p:nvPr/>
        </p:nvSpPr>
        <p:spPr bwMode="auto">
          <a:xfrm>
            <a:off x="0" y="2484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60" name="Rectangle 39"/>
          <p:cNvSpPr>
            <a:spLocks noChangeArrowheads="1"/>
          </p:cNvSpPr>
          <p:nvPr/>
        </p:nvSpPr>
        <p:spPr bwMode="auto">
          <a:xfrm>
            <a:off x="0" y="2620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18" name="Text Box 25"/>
          <p:cNvSpPr txBox="1">
            <a:spLocks noChangeArrowheads="1"/>
          </p:cNvSpPr>
          <p:nvPr/>
        </p:nvSpPr>
        <p:spPr bwMode="auto">
          <a:xfrm>
            <a:off x="5598153" y="74898"/>
            <a:ext cx="3373929" cy="338554"/>
          </a:xfrm>
          <a:prstGeom prst="rect">
            <a:avLst/>
          </a:prstGeom>
          <a:solidFill>
            <a:schemeClr val="bg1"/>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1600" b="1" dirty="0">
                <a:latin typeface="Garamond" panose="02020404030301010803" pitchFamily="18" charset="0"/>
                <a:cs typeface="Times New Roman" pitchFamily="18" charset="0"/>
              </a:rPr>
              <a:t>PREVISIÓN DE CRECIMIENTO</a:t>
            </a:r>
            <a:endParaRPr lang="es-ES" sz="1200" b="1" dirty="0">
              <a:latin typeface="Garamond" panose="02020404030301010803" pitchFamily="18" charset="0"/>
              <a:cs typeface="Times New Roman" pitchFamily="18" charset="0"/>
            </a:endParaRPr>
          </a:p>
        </p:txBody>
      </p:sp>
      <p:sp>
        <p:nvSpPr>
          <p:cNvPr id="20" name="17 Marcador de número de diapositiva"/>
          <p:cNvSpPr>
            <a:spLocks noGrp="1"/>
          </p:cNvSpPr>
          <p:nvPr>
            <p:ph type="sldNum" sz="quarter" idx="12"/>
          </p:nvPr>
        </p:nvSpPr>
        <p:spPr>
          <a:xfrm>
            <a:off x="8708027" y="6329311"/>
            <a:ext cx="333375"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sz="2800" b="1" dirty="0">
                <a:solidFill>
                  <a:schemeClr val="bg1"/>
                </a:solidFill>
                <a:latin typeface="Garamond" panose="02020404030301010803" pitchFamily="18" charset="0"/>
              </a:rPr>
              <a:t>5</a:t>
            </a:r>
          </a:p>
        </p:txBody>
      </p:sp>
      <p:sp>
        <p:nvSpPr>
          <p:cNvPr id="19" name="Text Box 25"/>
          <p:cNvSpPr txBox="1">
            <a:spLocks noChangeArrowheads="1"/>
          </p:cNvSpPr>
          <p:nvPr/>
        </p:nvSpPr>
        <p:spPr bwMode="auto">
          <a:xfrm>
            <a:off x="-49381" y="13343"/>
            <a:ext cx="5589593" cy="461665"/>
          </a:xfrm>
          <a:prstGeom prst="rect">
            <a:avLst/>
          </a:prstGeom>
          <a:solidFill>
            <a:srgbClr val="FF0000"/>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400" b="1" dirty="0">
                <a:solidFill>
                  <a:schemeClr val="bg1"/>
                </a:solidFill>
                <a:latin typeface="Garamond" panose="02020404030301010803" pitchFamily="18" charset="0"/>
                <a:cs typeface="Times New Roman" pitchFamily="18" charset="0"/>
              </a:rPr>
              <a:t>EL ESPAÑOL EN EL MUNDO HOY</a:t>
            </a:r>
            <a:endParaRPr lang="es-ES" b="1" dirty="0">
              <a:solidFill>
                <a:schemeClr val="bg1"/>
              </a:solidFill>
              <a:latin typeface="Garamond" panose="02020404030301010803" pitchFamily="18" charset="0"/>
              <a:cs typeface="Times New Roman" pitchFamily="18" charset="0"/>
            </a:endParaRPr>
          </a:p>
        </p:txBody>
      </p:sp>
      <p:pic>
        <p:nvPicPr>
          <p:cNvPr id="3" name="Imagen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636307" y="3308552"/>
            <a:ext cx="5871385" cy="3474688"/>
          </a:xfrm>
          <a:prstGeom prst="rect">
            <a:avLst/>
          </a:prstGeom>
        </p:spPr>
      </p:pic>
      <p:sp>
        <p:nvSpPr>
          <p:cNvPr id="4" name="Rectángulo 3"/>
          <p:cNvSpPr/>
          <p:nvPr/>
        </p:nvSpPr>
        <p:spPr>
          <a:xfrm>
            <a:off x="175715" y="526122"/>
            <a:ext cx="8792570" cy="2677656"/>
          </a:xfrm>
          <a:prstGeom prst="rect">
            <a:avLst/>
          </a:prstGeom>
          <a:solidFill>
            <a:srgbClr val="FFFF00"/>
          </a:solidFill>
        </p:spPr>
        <p:txBody>
          <a:bodyPr wrap="square">
            <a:spAutoFit/>
          </a:bodyPr>
          <a:lstStyle/>
          <a:p>
            <a:pPr marL="285750" indent="-285750" algn="just">
              <a:buFont typeface="Wingdings" panose="05000000000000000000" pitchFamily="2" charset="2"/>
              <a:buChar char="ü"/>
            </a:pPr>
            <a:r>
              <a:rPr lang="es-ES" sz="2400" dirty="0">
                <a:latin typeface="Garamond" panose="02020404030301010803" pitchFamily="18" charset="0"/>
              </a:rPr>
              <a:t>Hoy habla español el 7,8 % de la población mundial6 . Además, las proyecciones indican que el peso de la comunidad hispanohablante en 2050 permanecerá inalterado. No así en 2100, que disminuirá de manera significativa, debido fundamentalmente al descenso de la población de los países hispanohablantes, que cederán definitivamente el testigo a la India y a buena parte de los países del África Subsahariana como motores del crecimiento de la población mundial.</a:t>
            </a:r>
          </a:p>
        </p:txBody>
      </p:sp>
    </p:spTree>
    <p:extLst>
      <p:ext uri="{BB962C8B-B14F-4D97-AF65-F5344CB8AC3E}">
        <p14:creationId xmlns:p14="http://schemas.microsoft.com/office/powerpoint/2010/main" val="394119329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9" name="Grupo 28"/>
          <p:cNvGrpSpPr/>
          <p:nvPr/>
        </p:nvGrpSpPr>
        <p:grpSpPr>
          <a:xfrm>
            <a:off x="114503" y="5955276"/>
            <a:ext cx="6113681" cy="948750"/>
            <a:chOff x="114503" y="5958250"/>
            <a:chExt cx="6034837" cy="945775"/>
          </a:xfrm>
        </p:grpSpPr>
        <p:pic>
          <p:nvPicPr>
            <p:cNvPr id="30" name="Picture 4" descr="universitas"/>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4925137" y="5958250"/>
              <a:ext cx="1224203" cy="921931"/>
            </a:xfrm>
            <a:prstGeom prst="rect">
              <a:avLst/>
            </a:prstGeom>
            <a:solidFill>
              <a:schemeClr val="bg1"/>
            </a:solidFill>
            <a:ln w="9525">
              <a:noFill/>
              <a:miter lim="800000"/>
              <a:headEnd/>
              <a:tailEnd/>
            </a:ln>
          </p:spPr>
        </p:pic>
        <p:pic>
          <p:nvPicPr>
            <p:cNvPr id="31" name="11 Imagen" descr="anayaniev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5494" y="5961037"/>
              <a:ext cx="1296332" cy="90676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 name="Rectangle 6"/>
            <p:cNvSpPr>
              <a:spLocks noChangeArrowheads="1"/>
            </p:cNvSpPr>
            <p:nvPr/>
          </p:nvSpPr>
          <p:spPr bwMode="auto">
            <a:xfrm>
              <a:off x="3000371" y="5961037"/>
              <a:ext cx="1299896" cy="942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s-ES" sz="900" b="1" dirty="0">
                  <a:solidFill>
                    <a:srgbClr val="002060"/>
                  </a:solidFill>
                </a:rPr>
                <a:t>GRAMÁTICA</a:t>
              </a:r>
            </a:p>
            <a:p>
              <a:pPr algn="ctr"/>
              <a:r>
                <a:rPr lang="es-ES" sz="900" b="1" dirty="0">
                  <a:solidFill>
                    <a:srgbClr val="002060"/>
                  </a:solidFill>
                </a:rPr>
                <a:t> Y PRAGMATICA DEL ESPAÑOL.</a:t>
              </a:r>
            </a:p>
            <a:p>
              <a:pPr algn="ctr"/>
              <a:r>
                <a:rPr lang="es-ES" sz="900" b="1" dirty="0">
                  <a:solidFill>
                    <a:srgbClr val="002060"/>
                  </a:solidFill>
                </a:rPr>
                <a:t>BLOQUE I.</a:t>
              </a:r>
            </a:p>
            <a:p>
              <a:pPr algn="ctr"/>
              <a:endParaRPr lang="es-ES" sz="900" b="1" i="1" dirty="0">
                <a:solidFill>
                  <a:srgbClr val="820000"/>
                </a:solidFill>
              </a:endParaRPr>
            </a:p>
            <a:p>
              <a:pPr algn="ctr"/>
              <a:r>
                <a:rPr lang="es-ES" sz="900" b="1" i="1" dirty="0">
                  <a:solidFill>
                    <a:srgbClr val="820000"/>
                  </a:solidFill>
                </a:rPr>
                <a:t>José Luis Herrero</a:t>
              </a:r>
            </a:p>
          </p:txBody>
        </p:sp>
        <p:pic>
          <p:nvPicPr>
            <p:cNvPr id="33" name="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5961225"/>
              <a:ext cx="738369" cy="9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03" y="6102344"/>
              <a:ext cx="1433161" cy="588412"/>
            </a:xfrm>
            <a:prstGeom prst="rect">
              <a:avLst/>
            </a:prstGeom>
          </p:spPr>
        </p:pic>
      </p:grpSp>
      <p:sp>
        <p:nvSpPr>
          <p:cNvPr id="2054" name="Rectangle 27"/>
          <p:cNvSpPr>
            <a:spLocks noChangeArrowheads="1"/>
          </p:cNvSpPr>
          <p:nvPr/>
        </p:nvSpPr>
        <p:spPr bwMode="auto">
          <a:xfrm>
            <a:off x="0" y="2592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6" name="Rectangle 30"/>
          <p:cNvSpPr>
            <a:spLocks noChangeArrowheads="1"/>
          </p:cNvSpPr>
          <p:nvPr/>
        </p:nvSpPr>
        <p:spPr bwMode="auto">
          <a:xfrm>
            <a:off x="0" y="2682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7" name="Rectangle 33"/>
          <p:cNvSpPr>
            <a:spLocks noChangeArrowheads="1"/>
          </p:cNvSpPr>
          <p:nvPr/>
        </p:nvSpPr>
        <p:spPr bwMode="auto">
          <a:xfrm>
            <a:off x="0" y="278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8" name="Rectangle 36"/>
          <p:cNvSpPr>
            <a:spLocks noChangeArrowheads="1"/>
          </p:cNvSpPr>
          <p:nvPr/>
        </p:nvSpPr>
        <p:spPr bwMode="auto">
          <a:xfrm>
            <a:off x="0" y="2484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18" name="Text Box 25"/>
          <p:cNvSpPr txBox="1">
            <a:spLocks noChangeArrowheads="1"/>
          </p:cNvSpPr>
          <p:nvPr/>
        </p:nvSpPr>
        <p:spPr bwMode="auto">
          <a:xfrm>
            <a:off x="5598153" y="74898"/>
            <a:ext cx="3373929" cy="584775"/>
          </a:xfrm>
          <a:prstGeom prst="rect">
            <a:avLst/>
          </a:prstGeom>
          <a:solidFill>
            <a:schemeClr val="bg1"/>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1600" b="1" dirty="0">
                <a:latin typeface="Garamond" panose="02020404030301010803" pitchFamily="18" charset="0"/>
                <a:cs typeface="Times New Roman" pitchFamily="18" charset="0"/>
              </a:rPr>
              <a:t>ESPAÑOL COMO LENGUA EXTRANJERA</a:t>
            </a:r>
            <a:endParaRPr lang="es-ES" sz="1200" b="1" dirty="0">
              <a:latin typeface="Garamond" panose="02020404030301010803" pitchFamily="18" charset="0"/>
              <a:cs typeface="Times New Roman" pitchFamily="18" charset="0"/>
            </a:endParaRPr>
          </a:p>
        </p:txBody>
      </p:sp>
      <p:sp>
        <p:nvSpPr>
          <p:cNvPr id="20" name="17 Marcador de número de diapositiva"/>
          <p:cNvSpPr>
            <a:spLocks noGrp="1"/>
          </p:cNvSpPr>
          <p:nvPr>
            <p:ph type="sldNum" sz="quarter" idx="12"/>
          </p:nvPr>
        </p:nvSpPr>
        <p:spPr>
          <a:xfrm>
            <a:off x="8708027" y="6329311"/>
            <a:ext cx="333375"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sz="2800" b="1" dirty="0">
                <a:solidFill>
                  <a:schemeClr val="bg1"/>
                </a:solidFill>
                <a:latin typeface="Garamond" panose="02020404030301010803" pitchFamily="18" charset="0"/>
              </a:rPr>
              <a:t>6</a:t>
            </a:r>
          </a:p>
        </p:txBody>
      </p:sp>
      <p:sp>
        <p:nvSpPr>
          <p:cNvPr id="19" name="Text Box 25"/>
          <p:cNvSpPr txBox="1">
            <a:spLocks noChangeArrowheads="1"/>
          </p:cNvSpPr>
          <p:nvPr/>
        </p:nvSpPr>
        <p:spPr bwMode="auto">
          <a:xfrm>
            <a:off x="-49381" y="13343"/>
            <a:ext cx="5589593" cy="461665"/>
          </a:xfrm>
          <a:prstGeom prst="rect">
            <a:avLst/>
          </a:prstGeom>
          <a:solidFill>
            <a:srgbClr val="FF0000"/>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400" b="1" dirty="0">
                <a:solidFill>
                  <a:schemeClr val="bg1"/>
                </a:solidFill>
                <a:latin typeface="Garamond" panose="02020404030301010803" pitchFamily="18" charset="0"/>
                <a:cs typeface="Times New Roman" pitchFamily="18" charset="0"/>
              </a:rPr>
              <a:t>EL ESPAÑOL EN EL MUNDO HOY</a:t>
            </a:r>
            <a:endParaRPr lang="es-ES" b="1" dirty="0">
              <a:solidFill>
                <a:schemeClr val="bg1"/>
              </a:solidFill>
              <a:latin typeface="Garamond" panose="02020404030301010803" pitchFamily="18" charset="0"/>
              <a:cs typeface="Times New Roman" pitchFamily="18" charset="0"/>
            </a:endParaRPr>
          </a:p>
        </p:txBody>
      </p:sp>
      <p:pic>
        <p:nvPicPr>
          <p:cNvPr id="2" name="Imagen 1"/>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Lst>
          </a:blip>
          <a:stretch>
            <a:fillRect/>
          </a:stretch>
        </p:blipFill>
        <p:spPr>
          <a:xfrm>
            <a:off x="155580" y="656820"/>
            <a:ext cx="7440756" cy="6098980"/>
          </a:xfrm>
          <a:prstGeom prst="rect">
            <a:avLst/>
          </a:prstGeom>
        </p:spPr>
      </p:pic>
    </p:spTree>
    <p:extLst>
      <p:ext uri="{BB962C8B-B14F-4D97-AF65-F5344CB8AC3E}">
        <p14:creationId xmlns:p14="http://schemas.microsoft.com/office/powerpoint/2010/main" val="164267001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1" name="Grupo 20"/>
          <p:cNvGrpSpPr/>
          <p:nvPr/>
        </p:nvGrpSpPr>
        <p:grpSpPr>
          <a:xfrm>
            <a:off x="114503" y="5955276"/>
            <a:ext cx="6113681" cy="948750"/>
            <a:chOff x="114503" y="5958250"/>
            <a:chExt cx="6034837" cy="945775"/>
          </a:xfrm>
        </p:grpSpPr>
        <p:pic>
          <p:nvPicPr>
            <p:cNvPr id="22" name="Picture 4" descr="universitas"/>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4925137" y="5958250"/>
              <a:ext cx="1224203" cy="921931"/>
            </a:xfrm>
            <a:prstGeom prst="rect">
              <a:avLst/>
            </a:prstGeom>
            <a:solidFill>
              <a:schemeClr val="bg1"/>
            </a:solidFill>
            <a:ln w="9525">
              <a:noFill/>
              <a:miter lim="800000"/>
              <a:headEnd/>
              <a:tailEnd/>
            </a:ln>
          </p:spPr>
        </p:pic>
        <p:pic>
          <p:nvPicPr>
            <p:cNvPr id="23" name="11 Imagen" descr="anayaniev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5494" y="5961037"/>
              <a:ext cx="1296332" cy="90676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 name="Rectangle 6"/>
            <p:cNvSpPr>
              <a:spLocks noChangeArrowheads="1"/>
            </p:cNvSpPr>
            <p:nvPr/>
          </p:nvSpPr>
          <p:spPr bwMode="auto">
            <a:xfrm>
              <a:off x="3000371" y="5961037"/>
              <a:ext cx="1299896" cy="942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s-ES" sz="900" b="1" dirty="0">
                  <a:solidFill>
                    <a:srgbClr val="002060"/>
                  </a:solidFill>
                </a:rPr>
                <a:t>GRAMÁTICA</a:t>
              </a:r>
            </a:p>
            <a:p>
              <a:pPr algn="ctr"/>
              <a:r>
                <a:rPr lang="es-ES" sz="900" b="1" dirty="0">
                  <a:solidFill>
                    <a:srgbClr val="002060"/>
                  </a:solidFill>
                </a:rPr>
                <a:t> Y PRAGMATICA DEL ESPAÑOL.</a:t>
              </a:r>
            </a:p>
            <a:p>
              <a:pPr algn="ctr"/>
              <a:r>
                <a:rPr lang="es-ES" sz="900" b="1" dirty="0">
                  <a:solidFill>
                    <a:srgbClr val="002060"/>
                  </a:solidFill>
                </a:rPr>
                <a:t>BLOQUE I.</a:t>
              </a:r>
            </a:p>
            <a:p>
              <a:pPr algn="ctr"/>
              <a:endParaRPr lang="es-ES" sz="900" b="1" i="1" dirty="0">
                <a:solidFill>
                  <a:srgbClr val="820000"/>
                </a:solidFill>
              </a:endParaRPr>
            </a:p>
            <a:p>
              <a:pPr algn="ctr"/>
              <a:r>
                <a:rPr lang="es-ES" sz="900" b="1" i="1" dirty="0">
                  <a:solidFill>
                    <a:srgbClr val="820000"/>
                  </a:solidFill>
                </a:rPr>
                <a:t>José Luis Herrero</a:t>
              </a:r>
            </a:p>
          </p:txBody>
        </p:sp>
        <p:pic>
          <p:nvPicPr>
            <p:cNvPr id="30" name="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5961225"/>
              <a:ext cx="738369" cy="9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03" y="6102344"/>
              <a:ext cx="1433161" cy="588412"/>
            </a:xfrm>
            <a:prstGeom prst="rect">
              <a:avLst/>
            </a:prstGeom>
          </p:spPr>
        </p:pic>
      </p:grpSp>
      <p:sp>
        <p:nvSpPr>
          <p:cNvPr id="2051" name="Text Box 23"/>
          <p:cNvSpPr txBox="1">
            <a:spLocks noChangeArrowheads="1"/>
          </p:cNvSpPr>
          <p:nvPr/>
        </p:nvSpPr>
        <p:spPr bwMode="auto">
          <a:xfrm>
            <a:off x="1042988" y="908050"/>
            <a:ext cx="25923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endParaRPr lang="es-ES_tradnl" dirty="0">
              <a:latin typeface="Garamond" panose="02020404030301010803" pitchFamily="18" charset="0"/>
            </a:endParaRPr>
          </a:p>
        </p:txBody>
      </p:sp>
      <p:sp>
        <p:nvSpPr>
          <p:cNvPr id="2052" name="Text Box 24"/>
          <p:cNvSpPr txBox="1">
            <a:spLocks noChangeArrowheads="1"/>
          </p:cNvSpPr>
          <p:nvPr/>
        </p:nvSpPr>
        <p:spPr bwMode="auto">
          <a:xfrm>
            <a:off x="1042988" y="1125538"/>
            <a:ext cx="3024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s-ES_tradnl"/>
          </a:p>
        </p:txBody>
      </p:sp>
      <p:sp>
        <p:nvSpPr>
          <p:cNvPr id="2056" name="Rectangle 30"/>
          <p:cNvSpPr>
            <a:spLocks noChangeArrowheads="1"/>
          </p:cNvSpPr>
          <p:nvPr/>
        </p:nvSpPr>
        <p:spPr bwMode="auto">
          <a:xfrm>
            <a:off x="0" y="2682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7" name="Rectangle 33"/>
          <p:cNvSpPr>
            <a:spLocks noChangeArrowheads="1"/>
          </p:cNvSpPr>
          <p:nvPr/>
        </p:nvSpPr>
        <p:spPr bwMode="auto">
          <a:xfrm>
            <a:off x="0" y="278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8" name="Rectangle 36"/>
          <p:cNvSpPr>
            <a:spLocks noChangeArrowheads="1"/>
          </p:cNvSpPr>
          <p:nvPr/>
        </p:nvSpPr>
        <p:spPr bwMode="auto">
          <a:xfrm>
            <a:off x="0" y="2484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60" name="Rectangle 39"/>
          <p:cNvSpPr>
            <a:spLocks noChangeArrowheads="1"/>
          </p:cNvSpPr>
          <p:nvPr/>
        </p:nvSpPr>
        <p:spPr bwMode="auto">
          <a:xfrm>
            <a:off x="0" y="2620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18" name="Text Box 25"/>
          <p:cNvSpPr txBox="1">
            <a:spLocks noChangeArrowheads="1"/>
          </p:cNvSpPr>
          <p:nvPr/>
        </p:nvSpPr>
        <p:spPr bwMode="auto">
          <a:xfrm>
            <a:off x="4823520" y="439678"/>
            <a:ext cx="4320480" cy="400110"/>
          </a:xfrm>
          <a:prstGeom prst="rect">
            <a:avLst/>
          </a:prstGeom>
          <a:solidFill>
            <a:schemeClr val="bg1"/>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000" b="1" dirty="0">
                <a:latin typeface="Garamond" panose="02020404030301010803" pitchFamily="18" charset="0"/>
                <a:cs typeface="Times New Roman" pitchFamily="18" charset="0"/>
              </a:rPr>
              <a:t>LAS LENGUAS “IMPORTANTES”</a:t>
            </a:r>
            <a:endParaRPr lang="es-ES" sz="1600" b="1" dirty="0">
              <a:latin typeface="Garamond" panose="02020404030301010803" pitchFamily="18" charset="0"/>
              <a:cs typeface="Times New Roman" pitchFamily="18" charset="0"/>
            </a:endParaRPr>
          </a:p>
        </p:txBody>
      </p:sp>
      <p:sp>
        <p:nvSpPr>
          <p:cNvPr id="20" name="17 Marcador de número de diapositiva"/>
          <p:cNvSpPr>
            <a:spLocks noGrp="1"/>
          </p:cNvSpPr>
          <p:nvPr>
            <p:ph type="sldNum" sz="quarter" idx="12"/>
          </p:nvPr>
        </p:nvSpPr>
        <p:spPr>
          <a:xfrm>
            <a:off x="8762858" y="6317269"/>
            <a:ext cx="333375"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sz="2800" b="1" dirty="0">
                <a:solidFill>
                  <a:schemeClr val="bg1"/>
                </a:solidFill>
                <a:latin typeface="Garamond" panose="02020404030301010803" pitchFamily="18" charset="0"/>
              </a:rPr>
              <a:t>7</a:t>
            </a:r>
          </a:p>
        </p:txBody>
      </p:sp>
      <p:sp>
        <p:nvSpPr>
          <p:cNvPr id="25" name="Text Box 25"/>
          <p:cNvSpPr txBox="1">
            <a:spLocks noChangeArrowheads="1"/>
          </p:cNvSpPr>
          <p:nvPr/>
        </p:nvSpPr>
        <p:spPr bwMode="auto">
          <a:xfrm>
            <a:off x="0" y="21818"/>
            <a:ext cx="5589593" cy="461665"/>
          </a:xfrm>
          <a:prstGeom prst="rect">
            <a:avLst/>
          </a:prstGeom>
          <a:solidFill>
            <a:srgbClr val="FF0000"/>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400" b="1" dirty="0">
                <a:solidFill>
                  <a:schemeClr val="bg1"/>
                </a:solidFill>
                <a:latin typeface="Garamond" panose="02020404030301010803" pitchFamily="18" charset="0"/>
                <a:cs typeface="Times New Roman" pitchFamily="18" charset="0"/>
              </a:rPr>
              <a:t>EL ESPAÑOL EN EL MUNDO HOY</a:t>
            </a:r>
            <a:endParaRPr lang="es-ES" b="1" dirty="0">
              <a:solidFill>
                <a:schemeClr val="bg1"/>
              </a:solidFill>
              <a:latin typeface="Garamond" panose="02020404030301010803" pitchFamily="18" charset="0"/>
              <a:cs typeface="Times New Roman" pitchFamily="18" charset="0"/>
            </a:endParaRPr>
          </a:p>
        </p:txBody>
      </p:sp>
      <p:pic>
        <p:nvPicPr>
          <p:cNvPr id="3" name="Imagen 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Lst>
          </a:blip>
          <a:stretch>
            <a:fillRect/>
          </a:stretch>
        </p:blipFill>
        <p:spPr>
          <a:xfrm>
            <a:off x="1770089" y="875990"/>
            <a:ext cx="5383405" cy="5917529"/>
          </a:xfrm>
          <a:prstGeom prst="rect">
            <a:avLst/>
          </a:prstGeom>
        </p:spPr>
      </p:pic>
    </p:spTree>
    <p:extLst>
      <p:ext uri="{BB962C8B-B14F-4D97-AF65-F5344CB8AC3E}">
        <p14:creationId xmlns:p14="http://schemas.microsoft.com/office/powerpoint/2010/main" val="288584233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1" name="Grupo 20"/>
          <p:cNvGrpSpPr/>
          <p:nvPr/>
        </p:nvGrpSpPr>
        <p:grpSpPr>
          <a:xfrm>
            <a:off x="114503" y="5955276"/>
            <a:ext cx="6113681" cy="948750"/>
            <a:chOff x="114503" y="5958250"/>
            <a:chExt cx="6034837" cy="945775"/>
          </a:xfrm>
        </p:grpSpPr>
        <p:pic>
          <p:nvPicPr>
            <p:cNvPr id="30" name="Picture 4" descr="universitas"/>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4925137" y="5958250"/>
              <a:ext cx="1224203" cy="921931"/>
            </a:xfrm>
            <a:prstGeom prst="rect">
              <a:avLst/>
            </a:prstGeom>
            <a:solidFill>
              <a:schemeClr val="bg1"/>
            </a:solidFill>
            <a:ln w="9525">
              <a:noFill/>
              <a:miter lim="800000"/>
              <a:headEnd/>
              <a:tailEnd/>
            </a:ln>
          </p:spPr>
        </p:pic>
        <p:pic>
          <p:nvPicPr>
            <p:cNvPr id="31" name="11 Imagen" descr="anayaniev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5494" y="5961037"/>
              <a:ext cx="1296332" cy="90676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 name="Rectangle 6"/>
            <p:cNvSpPr>
              <a:spLocks noChangeArrowheads="1"/>
            </p:cNvSpPr>
            <p:nvPr/>
          </p:nvSpPr>
          <p:spPr bwMode="auto">
            <a:xfrm>
              <a:off x="3000371" y="5961037"/>
              <a:ext cx="1299896" cy="942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s-ES" sz="900" b="1" dirty="0">
                  <a:solidFill>
                    <a:srgbClr val="002060"/>
                  </a:solidFill>
                </a:rPr>
                <a:t>GRAMÁTICA</a:t>
              </a:r>
            </a:p>
            <a:p>
              <a:pPr algn="ctr"/>
              <a:r>
                <a:rPr lang="es-ES" sz="900" b="1" dirty="0">
                  <a:solidFill>
                    <a:srgbClr val="002060"/>
                  </a:solidFill>
                </a:rPr>
                <a:t> Y PRAGMATICA DEL ESPAÑOL.</a:t>
              </a:r>
            </a:p>
            <a:p>
              <a:pPr algn="ctr"/>
              <a:r>
                <a:rPr lang="es-ES" sz="900" b="1" dirty="0">
                  <a:solidFill>
                    <a:srgbClr val="002060"/>
                  </a:solidFill>
                </a:rPr>
                <a:t>BLOQUE I.</a:t>
              </a:r>
            </a:p>
            <a:p>
              <a:pPr algn="ctr"/>
              <a:endParaRPr lang="es-ES" sz="900" b="1" i="1" dirty="0">
                <a:solidFill>
                  <a:srgbClr val="820000"/>
                </a:solidFill>
              </a:endParaRPr>
            </a:p>
            <a:p>
              <a:pPr algn="ctr"/>
              <a:r>
                <a:rPr lang="es-ES" sz="900" b="1" i="1" dirty="0">
                  <a:solidFill>
                    <a:srgbClr val="820000"/>
                  </a:solidFill>
                </a:rPr>
                <a:t>José Luis Herrero</a:t>
              </a:r>
            </a:p>
          </p:txBody>
        </p:sp>
        <p:pic>
          <p:nvPicPr>
            <p:cNvPr id="33" name="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5961225"/>
              <a:ext cx="738369" cy="9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03" y="6102344"/>
              <a:ext cx="1433161" cy="588412"/>
            </a:xfrm>
            <a:prstGeom prst="rect">
              <a:avLst/>
            </a:prstGeom>
          </p:spPr>
        </p:pic>
      </p:grpSp>
      <p:sp>
        <p:nvSpPr>
          <p:cNvPr id="2051" name="Text Box 23"/>
          <p:cNvSpPr txBox="1">
            <a:spLocks noChangeArrowheads="1"/>
          </p:cNvSpPr>
          <p:nvPr/>
        </p:nvSpPr>
        <p:spPr bwMode="auto">
          <a:xfrm>
            <a:off x="1042988" y="908050"/>
            <a:ext cx="25923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endParaRPr lang="es-ES_tradnl" dirty="0">
              <a:latin typeface="Garamond" panose="02020404030301010803" pitchFamily="18" charset="0"/>
            </a:endParaRPr>
          </a:p>
        </p:txBody>
      </p:sp>
      <p:sp>
        <p:nvSpPr>
          <p:cNvPr id="2054" name="Rectangle 27"/>
          <p:cNvSpPr>
            <a:spLocks noChangeArrowheads="1"/>
          </p:cNvSpPr>
          <p:nvPr/>
        </p:nvSpPr>
        <p:spPr bwMode="auto">
          <a:xfrm>
            <a:off x="0" y="2592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6" name="Rectangle 30"/>
          <p:cNvSpPr>
            <a:spLocks noChangeArrowheads="1"/>
          </p:cNvSpPr>
          <p:nvPr/>
        </p:nvSpPr>
        <p:spPr bwMode="auto">
          <a:xfrm>
            <a:off x="0" y="2682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7" name="Rectangle 33"/>
          <p:cNvSpPr>
            <a:spLocks noChangeArrowheads="1"/>
          </p:cNvSpPr>
          <p:nvPr/>
        </p:nvSpPr>
        <p:spPr bwMode="auto">
          <a:xfrm>
            <a:off x="0" y="278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8" name="Rectangle 36"/>
          <p:cNvSpPr>
            <a:spLocks noChangeArrowheads="1"/>
          </p:cNvSpPr>
          <p:nvPr/>
        </p:nvSpPr>
        <p:spPr bwMode="auto">
          <a:xfrm>
            <a:off x="0" y="2484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60" name="Rectangle 39"/>
          <p:cNvSpPr>
            <a:spLocks noChangeArrowheads="1"/>
          </p:cNvSpPr>
          <p:nvPr/>
        </p:nvSpPr>
        <p:spPr bwMode="auto">
          <a:xfrm>
            <a:off x="0" y="2620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18" name="Text Box 25"/>
          <p:cNvSpPr txBox="1">
            <a:spLocks noChangeArrowheads="1"/>
          </p:cNvSpPr>
          <p:nvPr/>
        </p:nvSpPr>
        <p:spPr bwMode="auto">
          <a:xfrm>
            <a:off x="5183125" y="362867"/>
            <a:ext cx="3913108" cy="400110"/>
          </a:xfrm>
          <a:prstGeom prst="rect">
            <a:avLst/>
          </a:prstGeom>
          <a:solidFill>
            <a:schemeClr val="bg1"/>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000" b="1" dirty="0">
                <a:latin typeface="Garamond" panose="02020404030301010803" pitchFamily="18" charset="0"/>
                <a:cs typeface="Times New Roman" pitchFamily="18" charset="0"/>
              </a:rPr>
              <a:t>EL ESPAÑOL EN INTERNET</a:t>
            </a:r>
            <a:endParaRPr lang="es-ES" sz="1600" b="1" dirty="0">
              <a:latin typeface="Garamond" panose="02020404030301010803" pitchFamily="18" charset="0"/>
              <a:cs typeface="Times New Roman" pitchFamily="18" charset="0"/>
            </a:endParaRPr>
          </a:p>
        </p:txBody>
      </p:sp>
      <p:sp>
        <p:nvSpPr>
          <p:cNvPr id="20" name="17 Marcador de número de diapositiva"/>
          <p:cNvSpPr>
            <a:spLocks noGrp="1"/>
          </p:cNvSpPr>
          <p:nvPr>
            <p:ph type="sldNum" sz="quarter" idx="12"/>
          </p:nvPr>
        </p:nvSpPr>
        <p:spPr>
          <a:xfrm>
            <a:off x="8762858" y="6340077"/>
            <a:ext cx="333375"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sz="2800" b="1" dirty="0">
                <a:solidFill>
                  <a:schemeClr val="bg1"/>
                </a:solidFill>
                <a:latin typeface="Garamond" panose="02020404030301010803" pitchFamily="18" charset="0"/>
              </a:rPr>
              <a:t>8</a:t>
            </a:r>
          </a:p>
        </p:txBody>
      </p:sp>
      <p:sp>
        <p:nvSpPr>
          <p:cNvPr id="22" name="Text Box 25"/>
          <p:cNvSpPr txBox="1">
            <a:spLocks noChangeArrowheads="1"/>
          </p:cNvSpPr>
          <p:nvPr/>
        </p:nvSpPr>
        <p:spPr bwMode="auto">
          <a:xfrm>
            <a:off x="0" y="-46356"/>
            <a:ext cx="5589593" cy="461665"/>
          </a:xfrm>
          <a:prstGeom prst="rect">
            <a:avLst/>
          </a:prstGeom>
          <a:solidFill>
            <a:srgbClr val="FF0000"/>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400" b="1" dirty="0">
                <a:solidFill>
                  <a:schemeClr val="bg1"/>
                </a:solidFill>
                <a:latin typeface="Garamond" panose="02020404030301010803" pitchFamily="18" charset="0"/>
                <a:cs typeface="Times New Roman" pitchFamily="18" charset="0"/>
              </a:rPr>
              <a:t>EL ESPAÑOL EN EL MUNDO HOY</a:t>
            </a:r>
            <a:endParaRPr lang="es-ES" b="1" dirty="0">
              <a:solidFill>
                <a:schemeClr val="bg1"/>
              </a:solidFill>
              <a:latin typeface="Garamond" panose="02020404030301010803" pitchFamily="18" charset="0"/>
              <a:cs typeface="Times New Roman" pitchFamily="18" charset="0"/>
            </a:endParaRPr>
          </a:p>
        </p:txBody>
      </p:sp>
      <p:sp>
        <p:nvSpPr>
          <p:cNvPr id="3" name="Rectángulo 2"/>
          <p:cNvSpPr/>
          <p:nvPr/>
        </p:nvSpPr>
        <p:spPr>
          <a:xfrm>
            <a:off x="19422" y="824532"/>
            <a:ext cx="9124578" cy="5632311"/>
          </a:xfrm>
          <a:prstGeom prst="rect">
            <a:avLst/>
          </a:prstGeom>
          <a:solidFill>
            <a:srgbClr val="FFFF00"/>
          </a:solidFill>
        </p:spPr>
        <p:txBody>
          <a:bodyPr wrap="square">
            <a:spAutoFit/>
          </a:bodyPr>
          <a:lstStyle/>
          <a:p>
            <a:pPr marL="342900" indent="-342900" algn="just">
              <a:buFont typeface="Wingdings" panose="05000000000000000000" pitchFamily="2" charset="2"/>
              <a:buChar char="ü"/>
            </a:pPr>
            <a:r>
              <a:rPr lang="es-ES" sz="2400" dirty="0">
                <a:latin typeface="Garamond" panose="02020404030301010803" pitchFamily="18" charset="0"/>
              </a:rPr>
              <a:t>El español es la </a:t>
            </a:r>
            <a:r>
              <a:rPr lang="es-ES" sz="2400" dirty="0">
                <a:highlight>
                  <a:srgbClr val="00FFFF"/>
                </a:highlight>
                <a:latin typeface="Garamond" panose="02020404030301010803" pitchFamily="18" charset="0"/>
              </a:rPr>
              <a:t>tercera lengua más utilizada en la red</a:t>
            </a:r>
            <a:r>
              <a:rPr lang="es-ES" sz="2400" dirty="0">
                <a:latin typeface="Garamond" panose="02020404030301010803" pitchFamily="18" charset="0"/>
              </a:rPr>
              <a:t>. </a:t>
            </a:r>
          </a:p>
          <a:p>
            <a:pPr marL="342900" indent="-342900" algn="just">
              <a:buFont typeface="Wingdings" panose="05000000000000000000" pitchFamily="2" charset="2"/>
              <a:buChar char="ü"/>
            </a:pPr>
            <a:r>
              <a:rPr lang="es-ES" sz="2400" dirty="0">
                <a:latin typeface="Garamond" panose="02020404030301010803" pitchFamily="18" charset="0"/>
              </a:rPr>
              <a:t>El </a:t>
            </a:r>
            <a:r>
              <a:rPr lang="es-ES" sz="2400" dirty="0">
                <a:highlight>
                  <a:srgbClr val="00FFFF"/>
                </a:highlight>
                <a:latin typeface="Garamond" panose="02020404030301010803" pitchFamily="18" charset="0"/>
              </a:rPr>
              <a:t>7,9 % de los usuarios de Internet </a:t>
            </a:r>
            <a:r>
              <a:rPr lang="es-ES" sz="2400" dirty="0">
                <a:latin typeface="Garamond" panose="02020404030301010803" pitchFamily="18" charset="0"/>
              </a:rPr>
              <a:t>se comunican en español. </a:t>
            </a:r>
          </a:p>
          <a:p>
            <a:pPr marL="342900" indent="-342900" algn="just">
              <a:buFont typeface="Wingdings" panose="05000000000000000000" pitchFamily="2" charset="2"/>
              <a:buChar char="ü"/>
            </a:pPr>
            <a:r>
              <a:rPr lang="es-ES" sz="2400" dirty="0">
                <a:latin typeface="Garamond" panose="02020404030301010803" pitchFamily="18" charset="0"/>
              </a:rPr>
              <a:t>El uso del español en la red ha experimentado un crecimiento del 1123 % entre los años 2000 y 2013. </a:t>
            </a:r>
          </a:p>
          <a:p>
            <a:pPr marL="342900" indent="-342900" algn="just">
              <a:buFont typeface="Wingdings" panose="05000000000000000000" pitchFamily="2" charset="2"/>
              <a:buChar char="ü"/>
            </a:pPr>
            <a:r>
              <a:rPr lang="es-ES" sz="2400" dirty="0">
                <a:latin typeface="Garamond" panose="02020404030301010803" pitchFamily="18" charset="0"/>
              </a:rPr>
              <a:t>España y México se encuentran entre los 20 países con mayor número de usuarios de Internet. </a:t>
            </a:r>
            <a:r>
              <a:rPr lang="es-ES" sz="2400" dirty="0">
                <a:highlight>
                  <a:srgbClr val="00FFFF"/>
                </a:highlight>
                <a:latin typeface="Garamond" panose="02020404030301010803" pitchFamily="18" charset="0"/>
              </a:rPr>
              <a:t>El español es la segunda lengua más utilizada en las dos principales redes sociales del mundo: Facebook y Twitter.</a:t>
            </a:r>
            <a:r>
              <a:rPr lang="es-ES" sz="2400" dirty="0">
                <a:latin typeface="Garamond" panose="02020404030301010803" pitchFamily="18" charset="0"/>
              </a:rPr>
              <a:t> </a:t>
            </a:r>
          </a:p>
          <a:p>
            <a:pPr marL="342900" indent="-342900" algn="just">
              <a:buFont typeface="Wingdings" panose="05000000000000000000" pitchFamily="2" charset="2"/>
              <a:buChar char="ü"/>
            </a:pPr>
            <a:r>
              <a:rPr lang="es-ES" sz="2400" dirty="0">
                <a:latin typeface="Garamond" panose="02020404030301010803" pitchFamily="18" charset="0"/>
              </a:rPr>
              <a:t>El número de usuarios de Facebook en español coloca a este idioma a gran distancia del portugués y del francés. </a:t>
            </a:r>
          </a:p>
          <a:p>
            <a:pPr marL="342900" indent="-342900" algn="just">
              <a:buFont typeface="Wingdings" panose="05000000000000000000" pitchFamily="2" charset="2"/>
              <a:buChar char="ü"/>
            </a:pPr>
            <a:r>
              <a:rPr lang="es-ES" sz="2400" dirty="0">
                <a:latin typeface="Garamond" panose="02020404030301010803" pitchFamily="18" charset="0"/>
              </a:rPr>
              <a:t>El potencial de crecimiento del número de usuarios de Facebook en español es aún muy grande en comparación con el del inglés. </a:t>
            </a:r>
          </a:p>
          <a:p>
            <a:pPr marL="342900" indent="-342900" algn="just">
              <a:buFont typeface="Wingdings" panose="05000000000000000000" pitchFamily="2" charset="2"/>
              <a:buChar char="ü"/>
            </a:pPr>
            <a:r>
              <a:rPr lang="es-ES" sz="2400" dirty="0">
                <a:latin typeface="Garamond" panose="02020404030301010803" pitchFamily="18" charset="0"/>
              </a:rPr>
              <a:t>El español es la segunda lengua más utilizada en Twitter en ciudades mayoritariamente anglófonas como Londres o Nueva York. </a:t>
            </a:r>
          </a:p>
          <a:p>
            <a:pPr marL="342900" indent="-342900" algn="just">
              <a:buFont typeface="Wingdings" panose="05000000000000000000" pitchFamily="2" charset="2"/>
              <a:buChar char="ü"/>
            </a:pPr>
            <a:r>
              <a:rPr lang="es-ES" sz="2400" dirty="0">
                <a:highlight>
                  <a:srgbClr val="00FFFF"/>
                </a:highlight>
                <a:latin typeface="Garamond" panose="02020404030301010803" pitchFamily="18" charset="0"/>
              </a:rPr>
              <a:t>El español es la segunda lengua más importante de Wikipedia </a:t>
            </a:r>
            <a:r>
              <a:rPr lang="es-ES" sz="2400" dirty="0">
                <a:latin typeface="Garamond" panose="02020404030301010803" pitchFamily="18" charset="0"/>
              </a:rPr>
              <a:t>por número de visitas.</a:t>
            </a:r>
          </a:p>
        </p:txBody>
      </p:sp>
    </p:spTree>
    <p:extLst>
      <p:ext uri="{BB962C8B-B14F-4D97-AF65-F5344CB8AC3E}">
        <p14:creationId xmlns:p14="http://schemas.microsoft.com/office/powerpoint/2010/main" val="110259816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out)">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out)">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out)">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out)">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out)">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out)">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out)">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out)">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out)">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Text Box 23"/>
          <p:cNvSpPr txBox="1">
            <a:spLocks noChangeArrowheads="1"/>
          </p:cNvSpPr>
          <p:nvPr/>
        </p:nvSpPr>
        <p:spPr bwMode="auto">
          <a:xfrm>
            <a:off x="1042988" y="908050"/>
            <a:ext cx="25923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endParaRPr lang="es-ES_tradnl" dirty="0">
              <a:latin typeface="Garamond" panose="02020404030301010803" pitchFamily="18" charset="0"/>
            </a:endParaRPr>
          </a:p>
        </p:txBody>
      </p:sp>
      <p:sp>
        <p:nvSpPr>
          <p:cNvPr id="2052" name="Text Box 24"/>
          <p:cNvSpPr txBox="1">
            <a:spLocks noChangeArrowheads="1"/>
          </p:cNvSpPr>
          <p:nvPr/>
        </p:nvSpPr>
        <p:spPr bwMode="auto">
          <a:xfrm>
            <a:off x="1042988" y="1125538"/>
            <a:ext cx="3024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s-ES_tradnl"/>
          </a:p>
        </p:txBody>
      </p:sp>
      <p:sp>
        <p:nvSpPr>
          <p:cNvPr id="2054" name="Rectangle 27"/>
          <p:cNvSpPr>
            <a:spLocks noChangeArrowheads="1"/>
          </p:cNvSpPr>
          <p:nvPr/>
        </p:nvSpPr>
        <p:spPr bwMode="auto">
          <a:xfrm>
            <a:off x="0" y="2592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6" name="Rectangle 30"/>
          <p:cNvSpPr>
            <a:spLocks noChangeArrowheads="1"/>
          </p:cNvSpPr>
          <p:nvPr/>
        </p:nvSpPr>
        <p:spPr bwMode="auto">
          <a:xfrm>
            <a:off x="0" y="2682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7" name="Rectangle 33"/>
          <p:cNvSpPr>
            <a:spLocks noChangeArrowheads="1"/>
          </p:cNvSpPr>
          <p:nvPr/>
        </p:nvSpPr>
        <p:spPr bwMode="auto">
          <a:xfrm>
            <a:off x="0" y="2787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58" name="Rectangle 36"/>
          <p:cNvSpPr>
            <a:spLocks noChangeArrowheads="1"/>
          </p:cNvSpPr>
          <p:nvPr/>
        </p:nvSpPr>
        <p:spPr bwMode="auto">
          <a:xfrm>
            <a:off x="0" y="2484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60" name="Rectangle 39"/>
          <p:cNvSpPr>
            <a:spLocks noChangeArrowheads="1"/>
          </p:cNvSpPr>
          <p:nvPr/>
        </p:nvSpPr>
        <p:spPr bwMode="auto">
          <a:xfrm>
            <a:off x="0" y="2620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s-ES_tradnl"/>
          </a:p>
        </p:txBody>
      </p:sp>
      <p:sp>
        <p:nvSpPr>
          <p:cNvPr id="20" name="17 Marcador de número de diapositiva"/>
          <p:cNvSpPr>
            <a:spLocks noGrp="1"/>
          </p:cNvSpPr>
          <p:nvPr>
            <p:ph type="sldNum" sz="quarter" idx="12"/>
          </p:nvPr>
        </p:nvSpPr>
        <p:spPr>
          <a:xfrm>
            <a:off x="8810625" y="6278828"/>
            <a:ext cx="333375"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sz="2800" b="1" dirty="0">
                <a:solidFill>
                  <a:schemeClr val="bg1"/>
                </a:solidFill>
                <a:latin typeface="Garamond" panose="02020404030301010803" pitchFamily="18" charset="0"/>
              </a:rPr>
              <a:t>9</a:t>
            </a:r>
          </a:p>
        </p:txBody>
      </p:sp>
      <p:sp>
        <p:nvSpPr>
          <p:cNvPr id="18" name="Text Box 25"/>
          <p:cNvSpPr txBox="1">
            <a:spLocks noChangeArrowheads="1"/>
          </p:cNvSpPr>
          <p:nvPr/>
        </p:nvSpPr>
        <p:spPr bwMode="auto">
          <a:xfrm>
            <a:off x="182564" y="656972"/>
            <a:ext cx="3916514" cy="400110"/>
          </a:xfrm>
          <a:prstGeom prst="rect">
            <a:avLst/>
          </a:prstGeom>
          <a:solidFill>
            <a:schemeClr val="bg1"/>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000" b="1" dirty="0">
                <a:latin typeface="Garamond" panose="02020404030301010803" pitchFamily="18" charset="0"/>
                <a:cs typeface="Times New Roman" pitchFamily="18" charset="0"/>
              </a:rPr>
              <a:t>EL ESPAÑOL EN INTERNET</a:t>
            </a:r>
            <a:endParaRPr lang="es-ES" sz="1600" b="1" dirty="0">
              <a:latin typeface="Garamond" panose="02020404030301010803" pitchFamily="18" charset="0"/>
              <a:cs typeface="Times New Roman" pitchFamily="18" charset="0"/>
            </a:endParaRPr>
          </a:p>
        </p:txBody>
      </p:sp>
      <p:sp>
        <p:nvSpPr>
          <p:cNvPr id="22" name="Text Box 25"/>
          <p:cNvSpPr txBox="1">
            <a:spLocks noChangeArrowheads="1"/>
          </p:cNvSpPr>
          <p:nvPr/>
        </p:nvSpPr>
        <p:spPr bwMode="auto">
          <a:xfrm>
            <a:off x="1862726" y="80316"/>
            <a:ext cx="5589593" cy="461665"/>
          </a:xfrm>
          <a:prstGeom prst="rect">
            <a:avLst/>
          </a:prstGeom>
          <a:solidFill>
            <a:srgbClr val="FF0000"/>
          </a:solidFill>
          <a:ln>
            <a:noFill/>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s-ES" sz="2400" b="1" dirty="0">
                <a:solidFill>
                  <a:schemeClr val="bg1"/>
                </a:solidFill>
                <a:latin typeface="Garamond" panose="02020404030301010803" pitchFamily="18" charset="0"/>
                <a:cs typeface="Times New Roman" pitchFamily="18" charset="0"/>
              </a:rPr>
              <a:t>EL ESPAÑOL EN EL MUNDO HOY</a:t>
            </a:r>
            <a:endParaRPr lang="es-ES" b="1" dirty="0">
              <a:solidFill>
                <a:schemeClr val="bg1"/>
              </a:solidFill>
              <a:latin typeface="Garamond" panose="02020404030301010803" pitchFamily="18" charset="0"/>
              <a:cs typeface="Times New Roman" pitchFamily="18" charset="0"/>
            </a:endParaRPr>
          </a:p>
        </p:txBody>
      </p:sp>
      <p:pic>
        <p:nvPicPr>
          <p:cNvPr id="2" name="Imagen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tretch>
            <a:fillRect/>
          </a:stretch>
        </p:blipFill>
        <p:spPr>
          <a:xfrm>
            <a:off x="33734" y="1390328"/>
            <a:ext cx="9110266" cy="3783499"/>
          </a:xfrm>
          <a:prstGeom prst="rect">
            <a:avLst/>
          </a:prstGeom>
        </p:spPr>
      </p:pic>
      <p:grpSp>
        <p:nvGrpSpPr>
          <p:cNvPr id="23" name="Grupo 22"/>
          <p:cNvGrpSpPr/>
          <p:nvPr/>
        </p:nvGrpSpPr>
        <p:grpSpPr>
          <a:xfrm>
            <a:off x="114503" y="5955276"/>
            <a:ext cx="6113681" cy="948750"/>
            <a:chOff x="114503" y="5958250"/>
            <a:chExt cx="6034837" cy="945775"/>
          </a:xfrm>
        </p:grpSpPr>
        <p:pic>
          <p:nvPicPr>
            <p:cNvPr id="24" name="Picture 4" descr="universitas"/>
            <p:cNvPicPr>
              <a:picLocks noChangeAspect="1" noChangeArrowheads="1"/>
            </p:cNvPicPr>
            <p:nvPr/>
          </p:nvPicPr>
          <p:blipFill>
            <a:blip r:embed="rId5">
              <a:duotone>
                <a:schemeClr val="accent2">
                  <a:shade val="45000"/>
                  <a:satMod val="135000"/>
                </a:schemeClr>
                <a:prstClr val="white"/>
              </a:duotone>
            </a:blip>
            <a:srcRect/>
            <a:stretch>
              <a:fillRect/>
            </a:stretch>
          </p:blipFill>
          <p:spPr bwMode="auto">
            <a:xfrm>
              <a:off x="4925137" y="5958250"/>
              <a:ext cx="1224203" cy="921931"/>
            </a:xfrm>
            <a:prstGeom prst="rect">
              <a:avLst/>
            </a:prstGeom>
            <a:solidFill>
              <a:schemeClr val="bg1"/>
            </a:solidFill>
            <a:ln w="9525">
              <a:noFill/>
              <a:miter lim="800000"/>
              <a:headEnd/>
              <a:tailEnd/>
            </a:ln>
          </p:spPr>
        </p:pic>
        <p:pic>
          <p:nvPicPr>
            <p:cNvPr id="25" name="11 Imagen" descr="anayaniev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05494" y="5961037"/>
              <a:ext cx="1296332" cy="90676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ChangeArrowheads="1"/>
            </p:cNvSpPr>
            <p:nvPr/>
          </p:nvSpPr>
          <p:spPr bwMode="auto">
            <a:xfrm>
              <a:off x="3000371" y="5961037"/>
              <a:ext cx="1299896" cy="942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s-ES" sz="900" b="1" dirty="0">
                  <a:solidFill>
                    <a:srgbClr val="002060"/>
                  </a:solidFill>
                </a:rPr>
                <a:t>GRAMÁTICA</a:t>
              </a:r>
            </a:p>
            <a:p>
              <a:pPr algn="ctr"/>
              <a:r>
                <a:rPr lang="es-ES" sz="900" b="1" dirty="0">
                  <a:solidFill>
                    <a:srgbClr val="002060"/>
                  </a:solidFill>
                </a:rPr>
                <a:t> Y PRAGMATICA DEL ESPAÑOL.</a:t>
              </a:r>
            </a:p>
            <a:p>
              <a:pPr algn="ctr"/>
              <a:r>
                <a:rPr lang="es-ES" sz="900" b="1" dirty="0">
                  <a:solidFill>
                    <a:srgbClr val="002060"/>
                  </a:solidFill>
                </a:rPr>
                <a:t>BLOQUE I.</a:t>
              </a:r>
            </a:p>
            <a:p>
              <a:pPr algn="ctr"/>
              <a:endParaRPr lang="es-ES" sz="900" b="1" i="1" dirty="0">
                <a:solidFill>
                  <a:srgbClr val="820000"/>
                </a:solidFill>
              </a:endParaRPr>
            </a:p>
            <a:p>
              <a:pPr algn="ctr"/>
              <a:r>
                <a:rPr lang="es-ES" sz="900" b="1" i="1" dirty="0">
                  <a:solidFill>
                    <a:srgbClr val="820000"/>
                  </a:solidFill>
                </a:rPr>
                <a:t>José Luis Herrero</a:t>
              </a:r>
            </a:p>
          </p:txBody>
        </p:sp>
        <p:pic>
          <p:nvPicPr>
            <p:cNvPr id="27" name="2 Imagen"/>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1960" y="5961225"/>
              <a:ext cx="738369" cy="9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503" y="6102344"/>
              <a:ext cx="1433161" cy="588412"/>
            </a:xfrm>
            <a:prstGeom prst="rect">
              <a:avLst/>
            </a:prstGeom>
          </p:spPr>
        </p:pic>
      </p:grpSp>
    </p:spTree>
    <p:extLst>
      <p:ext uri="{BB962C8B-B14F-4D97-AF65-F5344CB8AC3E}">
        <p14:creationId xmlns:p14="http://schemas.microsoft.com/office/powerpoint/2010/main" val="396618382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Effect transition="in" filter="fade">
                                      <p:cBhvr>
                                        <p:cTn id="9"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2090</TotalTime>
  <Words>903</Words>
  <Application>Microsoft Office PowerPoint</Application>
  <PresentationFormat>Presentación en pantalla (4:3)</PresentationFormat>
  <Paragraphs>109</Paragraphs>
  <Slides>11</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Garamond</vt:lpstr>
      <vt:lpstr>Times New Roman</vt:lpstr>
      <vt:lpstr>Wingdings</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casa herrero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roberto</dc:creator>
  <cp:lastModifiedBy>José Luis Herrero</cp:lastModifiedBy>
  <cp:revision>166</cp:revision>
  <cp:lastPrinted>2013-02-26T11:39:42Z</cp:lastPrinted>
  <dcterms:created xsi:type="dcterms:W3CDTF">2003-12-21T19:33:44Z</dcterms:created>
  <dcterms:modified xsi:type="dcterms:W3CDTF">2017-01-07T16:31:46Z</dcterms:modified>
</cp:coreProperties>
</file>