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21" r:id="rId2"/>
    <p:sldId id="338" r:id="rId3"/>
    <p:sldId id="328" r:id="rId4"/>
    <p:sldId id="327" r:id="rId5"/>
    <p:sldId id="340" r:id="rId6"/>
    <p:sldId id="362" r:id="rId7"/>
    <p:sldId id="360" r:id="rId8"/>
    <p:sldId id="322" r:id="rId9"/>
    <p:sldId id="359" r:id="rId10"/>
    <p:sldId id="364" r:id="rId11"/>
    <p:sldId id="358" r:id="rId12"/>
    <p:sldId id="324" r:id="rId13"/>
    <p:sldId id="325" r:id="rId14"/>
    <p:sldId id="341" r:id="rId15"/>
    <p:sldId id="343" r:id="rId16"/>
    <p:sldId id="345" r:id="rId17"/>
    <p:sldId id="365" r:id="rId18"/>
    <p:sldId id="356" r:id="rId19"/>
    <p:sldId id="357" r:id="rId20"/>
    <p:sldId id="355" r:id="rId21"/>
    <p:sldId id="344" r:id="rId22"/>
    <p:sldId id="347" r:id="rId23"/>
    <p:sldId id="361" r:id="rId24"/>
    <p:sldId id="339" r:id="rId25"/>
    <p:sldId id="363" r:id="rId26"/>
    <p:sldId id="330" r:id="rId27"/>
    <p:sldId id="335" r:id="rId28"/>
    <p:sldId id="329" r:id="rId29"/>
    <p:sldId id="342" r:id="rId30"/>
    <p:sldId id="332" r:id="rId31"/>
    <p:sldId id="337" r:id="rId32"/>
    <p:sldId id="351" r:id="rId33"/>
    <p:sldId id="331" r:id="rId34"/>
    <p:sldId id="333" r:id="rId35"/>
    <p:sldId id="366" r:id="rId36"/>
  </p:sldIdLst>
  <p:sldSz cx="9144000" cy="6858000" type="screen4x3"/>
  <p:notesSz cx="6858000" cy="9945688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66FF"/>
    <a:srgbClr val="FFFF00"/>
    <a:srgbClr val="FF944B"/>
    <a:srgbClr val="FFFFAB"/>
    <a:srgbClr val="9FE6FF"/>
    <a:srgbClr val="D9F5FF"/>
    <a:srgbClr val="FF6600"/>
    <a:srgbClr val="99CCFF"/>
    <a:srgbClr val="FFF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6" autoAdjust="0"/>
    <p:restoredTop sz="94671" autoAdjust="0"/>
  </p:normalViewPr>
  <p:slideViewPr>
    <p:cSldViewPr>
      <p:cViewPr>
        <p:scale>
          <a:sx n="59" d="100"/>
          <a:sy n="59" d="100"/>
        </p:scale>
        <p:origin x="1116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C941EB-9990-4035-80B5-E20E5671C3C6}" type="datetimeFigureOut">
              <a:rPr lang="es-ES"/>
              <a:pPr>
                <a:defRPr/>
              </a:pPr>
              <a:t>19/01/2016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2B86F1B-6ADC-4D66-93BC-85F1B67F1A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428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202"/>
            <a:ext cx="548640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F5994A-1C23-4176-85AB-9F1B29254C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988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1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10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19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11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774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12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10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13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5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14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88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15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19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16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2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17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83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18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34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19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0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2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58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20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70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21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79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22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32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23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59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24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5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25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20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26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960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27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28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27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29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>
                <a:solidFill>
                  <a:srgbClr val="000000"/>
                </a:solidFill>
              </a:rPr>
              <a:pPr eaLnBrk="1" hangingPunct="1"/>
              <a:t>3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_tradnl" noProof="0" smtClean="0">
                <a:latin typeface="Arial" pitchFamily="34" charset="0"/>
              </a:rPr>
              <a:t>El verbo es la categoría</a:t>
            </a:r>
            <a:r>
              <a:rPr lang="es-ES_tradnl" baseline="0" noProof="0" smtClean="0">
                <a:latin typeface="Arial" pitchFamily="34" charset="0"/>
              </a:rPr>
              <a:t> gramatical o la clase de palabras que más cambia de forma.</a:t>
            </a:r>
          </a:p>
          <a:p>
            <a:pPr eaLnBrk="1" hangingPunct="1"/>
            <a:r>
              <a:rPr lang="es-ES_tradnl" baseline="0" noProof="0" smtClean="0">
                <a:latin typeface="Arial" pitchFamily="34" charset="0"/>
              </a:rPr>
              <a:t>Indica “acción” o “estado” (evento) frente a la “cualidad” (adjetivo) o frente a la “sustancia” (sustantivo).</a:t>
            </a:r>
          </a:p>
          <a:p>
            <a:pPr eaLnBrk="1" hangingPunct="1"/>
            <a:r>
              <a:rPr lang="es-ES_tradnl" baseline="0" noProof="0" smtClean="0">
                <a:latin typeface="Arial" pitchFamily="34" charset="0"/>
              </a:rPr>
              <a:t>El pretérito imperfecto = copretérito.</a:t>
            </a:r>
          </a:p>
          <a:p>
            <a:pPr eaLnBrk="1" hangingPunct="1"/>
            <a:r>
              <a:rPr lang="es-ES_tradnl" baseline="0" noProof="0" smtClean="0">
                <a:latin typeface="Arial" pitchFamily="34" charset="0"/>
              </a:rPr>
              <a:t>Condicional simple = pospretérito.</a:t>
            </a:r>
          </a:p>
          <a:p>
            <a:pPr eaLnBrk="1" hangingPunct="1"/>
            <a:r>
              <a:rPr lang="es-ES_tradnl" baseline="0" noProof="0" smtClean="0">
                <a:latin typeface="Arial" pitchFamily="34" charset="0"/>
              </a:rPr>
              <a:t>Pretérito perfecto simple = pretérito.</a:t>
            </a:r>
          </a:p>
        </p:txBody>
      </p:sp>
    </p:spTree>
    <p:extLst>
      <p:ext uri="{BB962C8B-B14F-4D97-AF65-F5344CB8AC3E}">
        <p14:creationId xmlns:p14="http://schemas.microsoft.com/office/powerpoint/2010/main" val="3644769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30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441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31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486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32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73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33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59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34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935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35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86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>
                <a:solidFill>
                  <a:srgbClr val="000000"/>
                </a:solidFill>
              </a:rPr>
              <a:pPr eaLnBrk="1" hangingPunct="1"/>
              <a:t>4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_tradnl" noProof="0" smtClean="0">
                <a:latin typeface="Arial" pitchFamily="34" charset="0"/>
              </a:rPr>
              <a:t>El verbo es la categoría</a:t>
            </a:r>
            <a:r>
              <a:rPr lang="es-ES_tradnl" baseline="0" noProof="0" smtClean="0">
                <a:latin typeface="Arial" pitchFamily="34" charset="0"/>
              </a:rPr>
              <a:t> gramatical o la clase de palabras que más cambia de forma.</a:t>
            </a:r>
          </a:p>
          <a:p>
            <a:pPr eaLnBrk="1" hangingPunct="1"/>
            <a:r>
              <a:rPr lang="es-ES_tradnl" baseline="0" noProof="0" smtClean="0">
                <a:latin typeface="Arial" pitchFamily="34" charset="0"/>
              </a:rPr>
              <a:t>Indica “acción” o “estado” (evento) frente a la “cualidad” (adjetivo) o frente a la “sustancia” (sustantivo).</a:t>
            </a:r>
          </a:p>
          <a:p>
            <a:pPr eaLnBrk="1" hangingPunct="1"/>
            <a:r>
              <a:rPr lang="es-ES_tradnl" baseline="0" noProof="0" smtClean="0">
                <a:latin typeface="Arial" pitchFamily="34" charset="0"/>
              </a:rPr>
              <a:t>El pretérito imperfecto = copretérito.</a:t>
            </a:r>
          </a:p>
          <a:p>
            <a:pPr eaLnBrk="1" hangingPunct="1"/>
            <a:r>
              <a:rPr lang="es-ES_tradnl" baseline="0" noProof="0" smtClean="0">
                <a:latin typeface="Arial" pitchFamily="34" charset="0"/>
              </a:rPr>
              <a:t>Condicional simple = pospretérito.</a:t>
            </a:r>
          </a:p>
          <a:p>
            <a:pPr eaLnBrk="1" hangingPunct="1"/>
            <a:r>
              <a:rPr lang="es-ES_tradnl" baseline="0" noProof="0" smtClean="0">
                <a:latin typeface="Arial" pitchFamily="34" charset="0"/>
              </a:rPr>
              <a:t>Pretérito perfecto simple = pretérito.</a:t>
            </a:r>
          </a:p>
        </p:txBody>
      </p:sp>
    </p:spTree>
    <p:extLst>
      <p:ext uri="{BB962C8B-B14F-4D97-AF65-F5344CB8AC3E}">
        <p14:creationId xmlns:p14="http://schemas.microsoft.com/office/powerpoint/2010/main" val="3212002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5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2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6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65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7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10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8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42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19EC9D-6FB2-44B1-9D9C-3F37981EC73C}" type="slidenum">
              <a:rPr lang="es-ES" smtClean="0"/>
              <a:pPr eaLnBrk="1" hangingPunct="1"/>
              <a:t>9</a:t>
            </a:fld>
            <a:endParaRPr lang="es-E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3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Tema 0. Introducción.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D3BBE-82FC-4B12-8E03-794D1295E3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29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Tema 0. Introducción.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804B3-6670-40F6-9216-65597E97EA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18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Tema 0. Introducción.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5055B-D668-4F57-BD53-B4F44284D6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44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Tema 0. Introducción.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5E4EF-1753-4518-8CE4-6C600013AD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76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Tema 0. Introducción.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ED43-6CD9-4404-9B60-374AA4D412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04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Tema 0. Introducción.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2384A-3D90-40D8-AE79-A982CB6A0F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77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Tema 0. Introducción.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03359-6E04-4132-B908-6BF1B8B63D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34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Tema 0. Introducción.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4922-A528-493E-A4B2-3CDA869660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97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Tema 0. Introducción.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4957-614A-461C-A6F7-1F9D3ED3F6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61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Tema 0. Introducción.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FFEA4-858B-4E3E-9865-2F132C5611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01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Tema 0. Introducción.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1A61-856C-4BCB-A49A-EC59B6EA23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62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21000">
              <a:srgbClr val="FF7A00"/>
            </a:gs>
            <a:gs pos="47000">
              <a:srgbClr val="FF0300"/>
            </a:gs>
            <a:gs pos="71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s-ES"/>
              <a:t>Tema 0. Introducción.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1AE742A-5DE2-401B-B5C3-FA38A8EEB0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6.xml"/><Relationship Id="rId18" Type="http://schemas.openxmlformats.org/officeDocument/2006/relationships/slide" Target="slide25.xml"/><Relationship Id="rId26" Type="http://schemas.openxmlformats.org/officeDocument/2006/relationships/image" Target="../media/image7.png"/><Relationship Id="rId3" Type="http://schemas.openxmlformats.org/officeDocument/2006/relationships/image" Target="../media/image1.jpg"/><Relationship Id="rId21" Type="http://schemas.openxmlformats.org/officeDocument/2006/relationships/slide" Target="slide31.xml"/><Relationship Id="rId7" Type="http://schemas.openxmlformats.org/officeDocument/2006/relationships/image" Target="../media/image5.png"/><Relationship Id="rId12" Type="http://schemas.openxmlformats.org/officeDocument/2006/relationships/slide" Target="slide13.xml"/><Relationship Id="rId17" Type="http://schemas.openxmlformats.org/officeDocument/2006/relationships/slide" Target="slide24.xml"/><Relationship Id="rId25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slide" Target="slide23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slide" Target="slide12.xml"/><Relationship Id="rId24" Type="http://schemas.openxmlformats.org/officeDocument/2006/relationships/image" Target="../media/image6.png"/><Relationship Id="rId5" Type="http://schemas.openxmlformats.org/officeDocument/2006/relationships/image" Target="../media/image3.jpeg"/><Relationship Id="rId15" Type="http://schemas.openxmlformats.org/officeDocument/2006/relationships/slide" Target="slide18.xml"/><Relationship Id="rId23" Type="http://schemas.openxmlformats.org/officeDocument/2006/relationships/slide" Target="slide34.xml"/><Relationship Id="rId10" Type="http://schemas.openxmlformats.org/officeDocument/2006/relationships/slide" Target="slide5.xml"/><Relationship Id="rId19" Type="http://schemas.openxmlformats.org/officeDocument/2006/relationships/slide" Target="slide28.xml"/><Relationship Id="rId4" Type="http://schemas.openxmlformats.org/officeDocument/2006/relationships/image" Target="../media/image2.png"/><Relationship Id="rId9" Type="http://schemas.openxmlformats.org/officeDocument/2006/relationships/slide" Target="slide3.xml"/><Relationship Id="rId14" Type="http://schemas.openxmlformats.org/officeDocument/2006/relationships/slide" Target="slide17.xml"/><Relationship Id="rId22" Type="http://schemas.openxmlformats.org/officeDocument/2006/relationships/slide" Target="slide33.xml"/><Relationship Id="rId27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openxmlformats.org/officeDocument/2006/relationships/image" Target="../media/image4.jpeg"/><Relationship Id="rId10" Type="http://schemas.openxmlformats.org/officeDocument/2006/relationships/image" Target="../media/image28.png"/><Relationship Id="rId4" Type="http://schemas.openxmlformats.org/officeDocument/2006/relationships/image" Target="../media/image3.jpe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language.net/journals/bls/article/viewFile/2131/2104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428625"/>
            <a:ext cx="4533900" cy="6000750"/>
          </a:xfrm>
          <a:prstGeom prst="rect">
            <a:avLst/>
          </a:prstGeom>
        </p:spPr>
      </p:pic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20636" y="6224587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1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1 Rectángulo"/>
          <p:cNvSpPr/>
          <p:nvPr/>
        </p:nvSpPr>
        <p:spPr>
          <a:xfrm>
            <a:off x="1575763" y="18709"/>
            <a:ext cx="5741916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>
                <a:solidFill>
                  <a:schemeClr val="tx1"/>
                </a:solidFill>
                <a:latin typeface="Garamond" panose="02020404030301010803" pitchFamily="18" charset="0"/>
              </a:rPr>
              <a:t>GRAMÁTICA Y PRAGMÁTICA. BLOQUE I.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mtClean="0">
                <a:solidFill>
                  <a:schemeClr val="tx1"/>
                </a:solidFill>
                <a:latin typeface="Garamond" panose="02020404030301010803" pitchFamily="18" charset="0"/>
              </a:rPr>
              <a:t>b) Formas de indicativo: los pasados.</a:t>
            </a:r>
            <a:endParaRPr lang="es-ES" sz="20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23" name="Picture 4" descr="universitas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4" name="11 Imagen" descr="anayaniev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6" name="2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1" name="1 Rectángulo"/>
          <p:cNvSpPr/>
          <p:nvPr/>
        </p:nvSpPr>
        <p:spPr>
          <a:xfrm>
            <a:off x="255306" y="726595"/>
            <a:ext cx="8020372" cy="6309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0. INTRODUCCIÓN.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0.1. El verbo: definición. (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  <a:hlinkClick r:id="rId8" action="ppaction://hlinksldjump"/>
              </a:rPr>
              <a:t>2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0.2. 115 formas verbales. (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  <a:hlinkClick r:id="rId9" action="ppaction://hlinksldjump"/>
              </a:rPr>
              <a:t>3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0.3. Clasificación de los verbos. (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  <a:hlinkClick r:id="rId10" action="ppaction://hlinksldjump"/>
              </a:rPr>
              <a:t>5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0.4. Morfemas verbales. (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  <a:hlinkClick r:id="rId11" action="ppaction://hlinksldjump"/>
              </a:rPr>
              <a:t>12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0.5. Formas no personales. (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  <a:hlinkClick r:id="rId12" action="ppaction://hlinksldjump"/>
              </a:rPr>
              <a:t>13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0.6. El imperativo. (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  <a:hlinkClick r:id="rId13" action="ppaction://hlinksldjump"/>
              </a:rPr>
              <a:t>16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0.7. El aspecto (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  <a:hlinkClick r:id="rId14" action="ppaction://hlinksldjump"/>
              </a:rPr>
              <a:t>17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0.8. Las perífrasis verbales. (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  <a:hlinkClick r:id="rId15" action="ppaction://hlinksldjump"/>
              </a:rPr>
              <a:t>18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0.9. La voz (diátesis). (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  <a:hlinkClick r:id="rId16" action="ppaction://hlinksldjump"/>
              </a:rPr>
              <a:t>23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	0.10. Del sistema verbal latino al español. (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  <a:hlinkClick r:id="rId17" action="ppaction://hlinksldjump"/>
              </a:rPr>
              <a:t>24</a:t>
            </a:r>
            <a:r>
              <a:rPr lang="es-E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marL="342900" indent="-342900" algn="l" fontAlgn="t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s-ES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l" fontAlgn="t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Esquemas y valores de los tiempos de indicativo. (</a:t>
            </a:r>
            <a:r>
              <a:rPr lang="es-ES" sz="2000" b="1" dirty="0" smtClean="0">
                <a:solidFill>
                  <a:schemeClr val="tx1"/>
                </a:solidFill>
                <a:latin typeface="Garamond" panose="02020404030301010803" pitchFamily="18" charset="0"/>
                <a:hlinkClick r:id="rId18" action="ppaction://hlinksldjump"/>
              </a:rPr>
              <a:t>25</a:t>
            </a:r>
            <a:r>
              <a:rPr lang="es-E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marL="342900" indent="-342900" algn="l" fontAlgn="t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El presente. (</a:t>
            </a:r>
            <a:r>
              <a:rPr lang="es-ES" sz="2000" b="1" dirty="0" smtClean="0">
                <a:solidFill>
                  <a:schemeClr val="tx1"/>
                </a:solidFill>
                <a:latin typeface="Garamond" panose="02020404030301010803" pitchFamily="18" charset="0"/>
                <a:hlinkClick r:id="rId19" action="ppaction://hlinksldjump"/>
              </a:rPr>
              <a:t>28</a:t>
            </a:r>
            <a:r>
              <a:rPr lang="es-E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marL="342900" indent="-342900" algn="l" fontAlgn="t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El futuro. (</a:t>
            </a:r>
            <a:r>
              <a:rPr lang="es-ES" sz="2000" b="1" dirty="0" smtClean="0">
                <a:solidFill>
                  <a:schemeClr val="tx1"/>
                </a:solidFill>
                <a:latin typeface="Garamond" panose="02020404030301010803" pitchFamily="18" charset="0"/>
                <a:hlinkClick r:id="rId20" action="ppaction://hlinksldjump"/>
              </a:rPr>
              <a:t>29</a:t>
            </a:r>
            <a:r>
              <a:rPr lang="es-E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marL="342900" indent="-342900" algn="l" fontAlgn="t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El condicional. (</a:t>
            </a:r>
            <a:r>
              <a:rPr lang="es-ES" sz="2000" b="1" dirty="0" smtClean="0">
                <a:solidFill>
                  <a:schemeClr val="tx1"/>
                </a:solidFill>
                <a:latin typeface="Garamond" panose="02020404030301010803" pitchFamily="18" charset="0"/>
                <a:hlinkClick r:id="rId21" action="ppaction://hlinksldjump"/>
              </a:rPr>
              <a:t>30</a:t>
            </a:r>
            <a:r>
              <a:rPr lang="es-E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marL="342900" indent="-342900" algn="l" fontAlgn="t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s-ES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l" fontAlgn="t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Los pasados: pretérito imperfecto. (</a:t>
            </a:r>
            <a:r>
              <a:rPr lang="es-ES" sz="2000" b="1" dirty="0" smtClean="0">
                <a:solidFill>
                  <a:srgbClr val="C00000"/>
                </a:solidFill>
                <a:latin typeface="Garamond" panose="02020404030301010803" pitchFamily="18" charset="0"/>
                <a:hlinkClick r:id="rId21" action="ppaction://hlinksldjump"/>
              </a:rPr>
              <a:t>31</a:t>
            </a:r>
            <a:r>
              <a:rPr lang="es-E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)</a:t>
            </a:r>
          </a:p>
          <a:p>
            <a:pPr marL="342900" indent="-342900" algn="l" fontAlgn="t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Los pasados: el pretérito indefinido vs. </a:t>
            </a:r>
            <a:r>
              <a:rPr lang="es-E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p</a:t>
            </a:r>
            <a:r>
              <a:rPr lang="es-E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retérito perfecto. (</a:t>
            </a:r>
            <a:r>
              <a:rPr lang="es-ES" sz="2000" b="1" dirty="0" smtClean="0">
                <a:solidFill>
                  <a:srgbClr val="C00000"/>
                </a:solidFill>
                <a:latin typeface="Garamond" panose="02020404030301010803" pitchFamily="18" charset="0"/>
                <a:hlinkClick r:id="rId22" action="ppaction://hlinksldjump"/>
              </a:rPr>
              <a:t>33</a:t>
            </a:r>
            <a:r>
              <a:rPr lang="es-E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)</a:t>
            </a:r>
          </a:p>
          <a:p>
            <a:pPr marL="342900" indent="-342900" algn="l" fontAlgn="t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Los pasados: el pretérito pluscuamperfecto. (</a:t>
            </a:r>
            <a:r>
              <a:rPr lang="es-ES" sz="2000" b="1" dirty="0" smtClean="0">
                <a:solidFill>
                  <a:srgbClr val="C00000"/>
                </a:solidFill>
                <a:latin typeface="Garamond" panose="02020404030301010803" pitchFamily="18" charset="0"/>
                <a:hlinkClick r:id="rId23" action="ppaction://hlinksldjump"/>
              </a:rPr>
              <a:t>35</a:t>
            </a:r>
            <a:r>
              <a:rPr lang="es-E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)</a:t>
            </a:r>
          </a:p>
          <a:p>
            <a:pPr marL="342900" indent="-342900" algn="l" fontAlgn="t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s-ES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l" fontAlgn="t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Estilo directo, estilo indirecto.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9849" y="1236506"/>
            <a:ext cx="3121367" cy="8643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2072" y="2271025"/>
            <a:ext cx="3118352" cy="1329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7 Marcador de número de diapositiva"/>
          <p:cNvSpPr txBox="1">
            <a:spLocks/>
          </p:cNvSpPr>
          <p:nvPr/>
        </p:nvSpPr>
        <p:spPr bwMode="auto">
          <a:xfrm>
            <a:off x="8420636" y="6224587"/>
            <a:ext cx="733505" cy="6334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ES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r>
            <a:endParaRPr lang="es-ES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7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9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4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2" name="1 Rectángulo"/>
          <p:cNvSpPr/>
          <p:nvPr/>
        </p:nvSpPr>
        <p:spPr>
          <a:xfrm>
            <a:off x="2771800" y="6568"/>
            <a:ext cx="424847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0.3. Clasificación de los verbos.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8116" y="4737717"/>
            <a:ext cx="7674555" cy="143182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207" y="867861"/>
            <a:ext cx="8764019" cy="142524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66388" y="3612195"/>
            <a:ext cx="435788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rgbClr val="222222"/>
                </a:solidFill>
                <a:latin typeface="Garamond" panose="02020404030301010803" pitchFamily="18" charset="0"/>
              </a:rPr>
              <a:t>Frecuentativos</a:t>
            </a:r>
            <a:r>
              <a:rPr lang="es-ES" i="1" smtClean="0">
                <a:solidFill>
                  <a:srgbClr val="222222"/>
                </a:solidFill>
                <a:latin typeface="Garamond" panose="02020404030301010803" pitchFamily="18" charset="0"/>
              </a:rPr>
              <a:t>: tutear</a:t>
            </a:r>
            <a:r>
              <a:rPr lang="es-ES" i="1">
                <a:solidFill>
                  <a:srgbClr val="222222"/>
                </a:solidFill>
                <a:latin typeface="Garamond" panose="02020404030301010803" pitchFamily="18" charset="0"/>
              </a:rPr>
              <a:t>, cecear, sesear, [...] </a:t>
            </a:r>
            <a:r>
              <a:rPr lang="es-ES" i="1" smtClean="0">
                <a:solidFill>
                  <a:srgbClr val="222222"/>
                </a:solidFill>
                <a:latin typeface="Garamond" panose="02020404030301010803" pitchFamily="18" charset="0"/>
              </a:rPr>
              <a:t>cortejar… </a:t>
            </a:r>
            <a:r>
              <a:rPr lang="es-ES">
                <a:solidFill>
                  <a:srgbClr val="222222"/>
                </a:solidFill>
                <a:latin typeface="Garamond" panose="02020404030301010803" pitchFamily="18" charset="0"/>
              </a:rPr>
              <a:t> </a:t>
            </a:r>
            <a:endParaRPr lang="es-ES">
              <a:latin typeface="Garamond" panose="02020404030301010803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354751" y="1880239"/>
            <a:ext cx="4572000" cy="92333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s-ES" i="1" smtClean="0">
                <a:solidFill>
                  <a:srgbClr val="222222"/>
                </a:solidFill>
                <a:latin typeface="Garamond" panose="02020404030301010803" pitchFamily="18" charset="0"/>
              </a:rPr>
              <a:t>apedrear</a:t>
            </a:r>
            <a:r>
              <a:rPr lang="es-ES" i="1">
                <a:solidFill>
                  <a:srgbClr val="222222"/>
                </a:solidFill>
                <a:latin typeface="Garamond" panose="02020404030301010803" pitchFamily="18" charset="0"/>
              </a:rPr>
              <a:t>, besuquear, corretear, golpear, </a:t>
            </a:r>
            <a:endParaRPr lang="es-ES">
              <a:latin typeface="Garamond" panose="02020404030301010803" pitchFamily="18" charset="0"/>
            </a:endParaRPr>
          </a:p>
          <a:p>
            <a:r>
              <a:rPr lang="es-ES" i="1" smtClean="0">
                <a:solidFill>
                  <a:srgbClr val="222222"/>
                </a:solidFill>
                <a:latin typeface="Garamond" panose="02020404030301010803" pitchFamily="18" charset="0"/>
              </a:rPr>
              <a:t>vagabundear</a:t>
            </a:r>
            <a:r>
              <a:rPr lang="es-ES" i="1">
                <a:solidFill>
                  <a:srgbClr val="222222"/>
                </a:solidFill>
                <a:latin typeface="Garamond" panose="02020404030301010803" pitchFamily="18" charset="0"/>
              </a:rPr>
              <a:t>, [...] tartamudear, parlotear, [...] picotear, </a:t>
            </a:r>
            <a:r>
              <a:rPr lang="es-ES" i="1" smtClean="0">
                <a:solidFill>
                  <a:srgbClr val="222222"/>
                </a:solidFill>
                <a:latin typeface="Garamond" panose="02020404030301010803" pitchFamily="18" charset="0"/>
              </a:rPr>
              <a:t>patalear</a:t>
            </a:r>
            <a:r>
              <a:rPr lang="es-ES" smtClean="0">
                <a:solidFill>
                  <a:srgbClr val="222222"/>
                </a:solidFill>
                <a:latin typeface="Garamond" panose="02020404030301010803" pitchFamily="18" charset="0"/>
              </a:rPr>
              <a:t>…</a:t>
            </a:r>
            <a:r>
              <a:rPr lang="es-ES">
                <a:solidFill>
                  <a:srgbClr val="222222"/>
                </a:solidFill>
                <a:latin typeface="Garamond" panose="02020404030301010803" pitchFamily="18" charset="0"/>
              </a:rPr>
              <a:t> </a:t>
            </a:r>
            <a:endParaRPr lang="es-ES">
              <a:latin typeface="Garamond" panose="02020404030301010803" pitchFamily="18" charset="0"/>
            </a:endParaRPr>
          </a:p>
        </p:txBody>
      </p:sp>
      <p:sp>
        <p:nvSpPr>
          <p:cNvPr id="16" name="Flecha arriba 15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5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7 Marcador de número de diapositiva"/>
          <p:cNvSpPr txBox="1">
            <a:spLocks/>
          </p:cNvSpPr>
          <p:nvPr/>
        </p:nvSpPr>
        <p:spPr bwMode="auto">
          <a:xfrm>
            <a:off x="8420636" y="6224587"/>
            <a:ext cx="733505" cy="6334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ES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r>
            <a:endParaRPr lang="es-ES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7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9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4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2" name="1 Rectángulo"/>
          <p:cNvSpPr/>
          <p:nvPr/>
        </p:nvSpPr>
        <p:spPr>
          <a:xfrm>
            <a:off x="2771800" y="6568"/>
            <a:ext cx="424847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0.3. Clasificación de los verbos.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83084" y="4186307"/>
            <a:ext cx="6893974" cy="111490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2792" y="5611924"/>
            <a:ext cx="6964909" cy="122532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58407" y="1780653"/>
            <a:ext cx="6543675" cy="10096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503" y="615383"/>
            <a:ext cx="6322100" cy="101812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1355" y="3084604"/>
            <a:ext cx="5843442" cy="954540"/>
          </a:xfrm>
          <a:prstGeom prst="rect">
            <a:avLst/>
          </a:prstGeom>
        </p:spPr>
      </p:pic>
      <p:sp>
        <p:nvSpPr>
          <p:cNvPr id="15" name="Flecha arriba 14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6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77291" y="6220216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12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1 Rectángulo"/>
          <p:cNvSpPr/>
          <p:nvPr/>
        </p:nvSpPr>
        <p:spPr>
          <a:xfrm>
            <a:off x="239951" y="3845409"/>
            <a:ext cx="862265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mtClean="0">
                <a:solidFill>
                  <a:schemeClr val="tx1"/>
                </a:solidFill>
                <a:latin typeface="Garamond" panose="02020404030301010803" pitchFamily="18" charset="0"/>
              </a:rPr>
              <a:t>TIEMPO	pasado (pretérito)		presente		futuro</a:t>
            </a:r>
          </a:p>
        </p:txBody>
      </p:sp>
      <p:sp>
        <p:nvSpPr>
          <p:cNvPr id="16" name="1 Rectángulo"/>
          <p:cNvSpPr/>
          <p:nvPr/>
        </p:nvSpPr>
        <p:spPr>
          <a:xfrm>
            <a:off x="257388" y="4416993"/>
            <a:ext cx="862265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mtClean="0">
                <a:solidFill>
                  <a:schemeClr val="tx1"/>
                </a:solidFill>
                <a:latin typeface="Garamond" panose="02020404030301010803" pitchFamily="18" charset="0"/>
              </a:rPr>
              <a:t>ASPECTO	imperfecto (acción no acabado)  /  perfecto (acción acabada)</a:t>
            </a:r>
            <a:endParaRPr lang="es-ES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239951" y="3221555"/>
            <a:ext cx="862265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mtClean="0">
                <a:solidFill>
                  <a:schemeClr val="tx1"/>
                </a:solidFill>
                <a:latin typeface="Garamond" panose="02020404030301010803" pitchFamily="18" charset="0"/>
              </a:rPr>
              <a:t>MODO		indicativo		subjuntivo	  	imperativo</a:t>
            </a:r>
          </a:p>
        </p:txBody>
      </p:sp>
      <p:sp>
        <p:nvSpPr>
          <p:cNvPr id="19" name="1 Rectángulo"/>
          <p:cNvSpPr/>
          <p:nvPr/>
        </p:nvSpPr>
        <p:spPr>
          <a:xfrm>
            <a:off x="211971" y="1816274"/>
            <a:ext cx="862265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mtClean="0">
                <a:solidFill>
                  <a:schemeClr val="tx1"/>
                </a:solidFill>
                <a:latin typeface="Garamond" panose="02020404030301010803" pitchFamily="18" charset="0"/>
              </a:rPr>
              <a:t>NÚMERO	singular		plural</a:t>
            </a:r>
            <a:endParaRPr lang="es-ES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1 Rectángulo"/>
          <p:cNvSpPr/>
          <p:nvPr/>
        </p:nvSpPr>
        <p:spPr>
          <a:xfrm>
            <a:off x="225585" y="2371626"/>
            <a:ext cx="862265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mtClean="0">
                <a:solidFill>
                  <a:schemeClr val="tx1"/>
                </a:solidFill>
                <a:latin typeface="Garamond" panose="02020404030301010803" pitchFamily="18" charset="0"/>
              </a:rPr>
              <a:t>PERSONA	imperfecto (acción no acabado)  /  perfecto (acción acabada)</a:t>
            </a:r>
            <a:endParaRPr lang="es-ES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25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6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8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8" name="1 Rectángulo"/>
          <p:cNvSpPr/>
          <p:nvPr/>
        </p:nvSpPr>
        <p:spPr>
          <a:xfrm>
            <a:off x="2771800" y="6568"/>
            <a:ext cx="424847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0.4. Morfemas verbales.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Flecha arriba 21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6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495" y="6224587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13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1 Rectángulo"/>
          <p:cNvSpPr/>
          <p:nvPr/>
        </p:nvSpPr>
        <p:spPr>
          <a:xfrm>
            <a:off x="177605" y="524515"/>
            <a:ext cx="8558667" cy="255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mtClean="0">
                <a:solidFill>
                  <a:schemeClr val="tx1"/>
                </a:solidFill>
                <a:latin typeface="Garamond" panose="02020404030301010803" pitchFamily="18" charset="0"/>
              </a:rPr>
              <a:t>FORMAS NO PERSONALES (</a:t>
            </a:r>
            <a:r>
              <a:rPr lang="es-ES" sz="2000" b="1" i="1" smtClean="0">
                <a:solidFill>
                  <a:schemeClr val="tx1"/>
                </a:solidFill>
                <a:latin typeface="Garamond" panose="02020404030301010803" pitchFamily="18" charset="0"/>
              </a:rPr>
              <a:t>derivados verbales, formas nominales, verboides</a:t>
            </a:r>
            <a:r>
              <a:rPr lang="es-ES" sz="2000" b="1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endParaRPr lang="es-ES" sz="200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es-ES" sz="2000" b="1" smtClean="0">
                <a:solidFill>
                  <a:schemeClr val="tx1"/>
                </a:solidFill>
                <a:latin typeface="Garamond" panose="02020404030301010803" pitchFamily="18" charset="0"/>
              </a:rPr>
              <a:t>INFINITIVO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		</a:t>
            </a:r>
            <a:r>
              <a:rPr lang="es-ES" sz="2000" b="1" smtClean="0">
                <a:solidFill>
                  <a:schemeClr val="tx1"/>
                </a:solidFill>
                <a:latin typeface="Garamond" panose="02020404030301010803" pitchFamily="18" charset="0"/>
              </a:rPr>
              <a:t>GERUNDIO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		</a:t>
            </a:r>
            <a:r>
              <a:rPr lang="es-ES" sz="2000" b="1" smtClean="0">
                <a:solidFill>
                  <a:schemeClr val="tx1"/>
                </a:solidFill>
                <a:latin typeface="Garamond" panose="02020404030301010803" pitchFamily="18" charset="0"/>
              </a:rPr>
              <a:t>PARTICIPIO</a:t>
            </a:r>
            <a:endParaRPr lang="es-ES" sz="2000" b="1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	sustantivo		adverbio			adjetivo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endParaRPr lang="es-ES" sz="200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	“Por el 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temor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 de (a) las represalias..”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“Al 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temer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 las represalias…”. “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Temiendo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 las represalias…”.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6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3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1" name="1 Rectángulo"/>
          <p:cNvSpPr/>
          <p:nvPr/>
        </p:nvSpPr>
        <p:spPr>
          <a:xfrm>
            <a:off x="2771800" y="6568"/>
            <a:ext cx="424847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0.5. Formas no personales.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1 Rectángulo"/>
          <p:cNvSpPr/>
          <p:nvPr/>
        </p:nvSpPr>
        <p:spPr>
          <a:xfrm>
            <a:off x="790985" y="3088382"/>
            <a:ext cx="7331906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mtClean="0">
                <a:solidFill>
                  <a:schemeClr val="tx1"/>
                </a:solidFill>
                <a:latin typeface="Garamond" panose="02020404030301010803" pitchFamily="18" charset="0"/>
              </a:rPr>
              <a:t>INFINITIVO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“Necesito 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descansar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” = “Necesito 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descanso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”. (</a:t>
            </a:r>
            <a:r>
              <a:rPr lang="es-ES" sz="2000" err="1" smtClean="0">
                <a:solidFill>
                  <a:schemeClr val="tx1"/>
                </a:solidFill>
                <a:latin typeface="Garamond" panose="02020404030301010803" pitchFamily="18" charset="0"/>
              </a:rPr>
              <a:t>masc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. / </a:t>
            </a:r>
            <a:r>
              <a:rPr lang="es-ES" sz="2000" err="1" smtClean="0">
                <a:solidFill>
                  <a:schemeClr val="tx1"/>
                </a:solidFill>
                <a:latin typeface="Garamond" panose="02020404030301010803" pitchFamily="18" charset="0"/>
              </a:rPr>
              <a:t>sing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.: 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el descansar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).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Plural: 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los saberes, los andares, los placeres, los deberes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14" name="1 Rectángulo"/>
          <p:cNvSpPr/>
          <p:nvPr/>
        </p:nvSpPr>
        <p:spPr>
          <a:xfrm>
            <a:off x="187578" y="4473890"/>
            <a:ext cx="4556062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“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Beber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 agua es muy sano” (Sujeto).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“Quiero 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comer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 carne” (C. D.).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“Trató de 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explicar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lo” (Suplemento).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“Esto es 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vivir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” (Atributo).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“Tenía ganas de 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dormir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” (CN).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“Es un problema fácil de 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resolver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” (</a:t>
            </a:r>
            <a:r>
              <a:rPr lang="es-ES" sz="2000" err="1" smtClean="0">
                <a:solidFill>
                  <a:schemeClr val="tx1"/>
                </a:solidFill>
                <a:latin typeface="Garamond" panose="02020404030301010803" pitchFamily="18" charset="0"/>
              </a:rPr>
              <a:t>Cadj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).</a:t>
            </a:r>
          </a:p>
        </p:txBody>
      </p:sp>
      <p:sp>
        <p:nvSpPr>
          <p:cNvPr id="18" name="1 Rectángulo"/>
          <p:cNvSpPr/>
          <p:nvPr/>
        </p:nvSpPr>
        <p:spPr>
          <a:xfrm>
            <a:off x="4456938" y="4256991"/>
            <a:ext cx="4453312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i="1" smtClean="0">
                <a:solidFill>
                  <a:schemeClr val="tx1"/>
                </a:solidFill>
                <a:latin typeface="Garamond" panose="02020404030301010803" pitchFamily="18" charset="0"/>
              </a:rPr>
              <a:t>cantar / haber cantado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endParaRPr lang="es-ES" sz="200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“Deberías 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estudiar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 más para el examen”.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“Deberías 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haber estudiado 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más…”.</a:t>
            </a:r>
          </a:p>
        </p:txBody>
      </p:sp>
      <p:sp>
        <p:nvSpPr>
          <p:cNvPr id="20" name="Flecha arriba 19"/>
          <p:cNvSpPr/>
          <p:nvPr/>
        </p:nvSpPr>
        <p:spPr bwMode="auto">
          <a:xfrm>
            <a:off x="8711457" y="116632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1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495" y="6224587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14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1 Rectángulo"/>
          <p:cNvSpPr/>
          <p:nvPr/>
        </p:nvSpPr>
        <p:spPr>
          <a:xfrm>
            <a:off x="251520" y="116632"/>
            <a:ext cx="862265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smtClean="0">
                <a:solidFill>
                  <a:schemeClr val="tx1"/>
                </a:solidFill>
                <a:latin typeface="Garamond" panose="02020404030301010803" pitchFamily="18" charset="0"/>
              </a:rPr>
              <a:t>FORMAS NO PERSONALES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smtClean="0">
                <a:solidFill>
                  <a:schemeClr val="tx1"/>
                </a:solidFill>
                <a:latin typeface="Garamond" panose="02020404030301010803" pitchFamily="18" charset="0"/>
              </a:rPr>
              <a:t>	INFINITIVO		GERUNDIO		PARTICIPIO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6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3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1" name="1 Rectángulo"/>
          <p:cNvSpPr/>
          <p:nvPr/>
        </p:nvSpPr>
        <p:spPr>
          <a:xfrm>
            <a:off x="251520" y="781276"/>
            <a:ext cx="6912768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Como el adverbio, es complemento circunstancial en la oración.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endParaRPr lang="es-ES" sz="200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“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Hablando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 se entiende la gente”.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“La gente se entiende 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hablando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”.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“Se entiende, 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hablando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, la gente”.</a:t>
            </a:r>
            <a:endParaRPr lang="es-ES" sz="20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1 Rectángulo"/>
          <p:cNvSpPr/>
          <p:nvPr/>
        </p:nvSpPr>
        <p:spPr>
          <a:xfrm>
            <a:off x="4987987" y="4741707"/>
            <a:ext cx="4022988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i="1" smtClean="0">
                <a:solidFill>
                  <a:schemeClr val="tx1"/>
                </a:solidFill>
                <a:latin typeface="Garamond" panose="02020404030301010803" pitchFamily="18" charset="0"/>
              </a:rPr>
              <a:t>cantando / habiendo cantado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“</a:t>
            </a:r>
            <a:r>
              <a:rPr lang="es-ES" i="1" smtClean="0">
                <a:solidFill>
                  <a:schemeClr val="tx1"/>
                </a:solidFill>
                <a:latin typeface="Garamond" panose="02020404030301010803" pitchFamily="18" charset="0"/>
              </a:rPr>
              <a:t>Subiendo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 las escaleras, se cayó”.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“</a:t>
            </a:r>
            <a:r>
              <a:rPr lang="es-ES" i="1" smtClean="0">
                <a:solidFill>
                  <a:schemeClr val="tx1"/>
                </a:solidFill>
                <a:latin typeface="Garamond" panose="02020404030301010803" pitchFamily="18" charset="0"/>
              </a:rPr>
              <a:t>Habiendo comido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, se echaron la siesta”.</a:t>
            </a:r>
          </a:p>
        </p:txBody>
      </p:sp>
      <p:sp>
        <p:nvSpPr>
          <p:cNvPr id="14" name="1 Rectángulo"/>
          <p:cNvSpPr/>
          <p:nvPr/>
        </p:nvSpPr>
        <p:spPr>
          <a:xfrm>
            <a:off x="2045205" y="2551176"/>
            <a:ext cx="5885564" cy="16312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“Te enterarás del asunto 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leyendo este artículo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” (CD)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“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Pensando en tales tonterías 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no hizo nada” (Suplemento)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“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Enviando esta nota a la empresa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, te recibirás” (CD, CI)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“Pasó la tarde 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descansando en la terraza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” (</a:t>
            </a:r>
            <a:r>
              <a:rPr lang="es-ES" sz="2000" err="1" smtClean="0">
                <a:solidFill>
                  <a:schemeClr val="tx1"/>
                </a:solidFill>
                <a:latin typeface="Garamond" panose="02020404030301010803" pitchFamily="18" charset="0"/>
              </a:rPr>
              <a:t>CCLugar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“</a:t>
            </a:r>
            <a:r>
              <a:rPr lang="es-ES" sz="2000" i="1" smtClean="0">
                <a:solidFill>
                  <a:schemeClr val="tx1"/>
                </a:solidFill>
                <a:latin typeface="Garamond" panose="02020404030301010803" pitchFamily="18" charset="0"/>
              </a:rPr>
              <a:t>Siendo tenaces</a:t>
            </a: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, logaréis vuestros propósitos” (Atributo)</a:t>
            </a:r>
            <a:endParaRPr lang="es-ES" sz="20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1 Rectángulo"/>
          <p:cNvSpPr/>
          <p:nvPr/>
        </p:nvSpPr>
        <p:spPr>
          <a:xfrm>
            <a:off x="342620" y="4526601"/>
            <a:ext cx="4176157" cy="203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i="1" smtClean="0">
                <a:solidFill>
                  <a:schemeClr val="tx1"/>
                </a:solidFill>
                <a:latin typeface="Garamond" panose="02020404030301010803" pitchFamily="18" charset="0"/>
              </a:rPr>
              <a:t>GERUNDIO DE POSTERIORIDAD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endParaRPr lang="es-ES" i="1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- “El agresor huyó, </a:t>
            </a:r>
            <a:r>
              <a:rPr lang="es-ES" i="1" smtClean="0">
                <a:solidFill>
                  <a:schemeClr val="tx1"/>
                </a:solidFill>
                <a:latin typeface="Garamond" panose="02020404030301010803" pitchFamily="18" charset="0"/>
              </a:rPr>
              <a:t>siendo detenido 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horas después”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+ “Entró en la casa </a:t>
            </a:r>
            <a:r>
              <a:rPr lang="es-ES" i="1" smtClean="0">
                <a:solidFill>
                  <a:schemeClr val="tx1"/>
                </a:solidFill>
                <a:latin typeface="Garamond" panose="02020404030301010803" pitchFamily="18" charset="0"/>
              </a:rPr>
              <a:t>dando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 un portazo”.</a:t>
            </a:r>
            <a:endParaRPr lang="es-ES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endParaRPr lang="es-ES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Flecha arriba 19"/>
          <p:cNvSpPr/>
          <p:nvPr/>
        </p:nvSpPr>
        <p:spPr bwMode="auto">
          <a:xfrm>
            <a:off x="8604937" y="860848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495" y="6224587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15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1 Rectángulo"/>
          <p:cNvSpPr/>
          <p:nvPr/>
        </p:nvSpPr>
        <p:spPr>
          <a:xfrm>
            <a:off x="147967" y="188640"/>
            <a:ext cx="8622654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mtClean="0">
                <a:solidFill>
                  <a:schemeClr val="tx1"/>
                </a:solidFill>
                <a:latin typeface="Garamond" panose="02020404030301010803" pitchFamily="18" charset="0"/>
              </a:rPr>
              <a:t>FORMAS NO PERSONALES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endParaRPr lang="es-ES" sz="1600" b="1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mtClean="0">
                <a:solidFill>
                  <a:schemeClr val="tx1"/>
                </a:solidFill>
                <a:latin typeface="Garamond" panose="02020404030301010803" pitchFamily="18" charset="0"/>
              </a:rPr>
              <a:t>	INFINITIVO		GERUNDIO		</a:t>
            </a:r>
            <a:r>
              <a:rPr lang="es-ES" sz="1600" b="1" smtClean="0">
                <a:solidFill>
                  <a:srgbClr val="C00000"/>
                </a:solidFill>
                <a:latin typeface="Garamond" panose="02020404030301010803" pitchFamily="18" charset="0"/>
              </a:rPr>
              <a:t>PARTICIPIO</a:t>
            </a:r>
            <a:endParaRPr lang="es-ES" sz="1600" b="1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endParaRPr lang="es-ES" sz="1600" b="1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6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3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1" name="1 Rectángulo"/>
          <p:cNvSpPr/>
          <p:nvPr/>
        </p:nvSpPr>
        <p:spPr>
          <a:xfrm>
            <a:off x="1955490" y="1476605"/>
            <a:ext cx="6116035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Como adjetivos, varían en </a:t>
            </a:r>
            <a:r>
              <a:rPr lang="es-ES" i="1" cap="small" smtClean="0">
                <a:solidFill>
                  <a:schemeClr val="tx1"/>
                </a:solidFill>
                <a:latin typeface="Garamond" panose="02020404030301010803" pitchFamily="18" charset="0"/>
              </a:rPr>
              <a:t>género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 y </a:t>
            </a:r>
            <a:r>
              <a:rPr lang="es-ES" i="1" cap="small" smtClean="0">
                <a:solidFill>
                  <a:schemeClr val="tx1"/>
                </a:solidFill>
                <a:latin typeface="Garamond" panose="02020404030301010803" pitchFamily="18" charset="0"/>
              </a:rPr>
              <a:t>número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>
                <a:solidFill>
                  <a:schemeClr val="tx1"/>
                </a:solidFill>
                <a:latin typeface="Garamond" panose="02020404030301010803" pitchFamily="18" charset="0"/>
              </a:rPr>
              <a:t>A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dmiten </a:t>
            </a:r>
            <a:r>
              <a:rPr lang="es-ES" i="1" cap="small" smtClean="0">
                <a:solidFill>
                  <a:schemeClr val="tx1"/>
                </a:solidFill>
                <a:latin typeface="Garamond" panose="02020404030301010803" pitchFamily="18" charset="0"/>
              </a:rPr>
              <a:t>gradación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: </a:t>
            </a:r>
            <a:r>
              <a:rPr lang="es-ES" i="1" smtClean="0">
                <a:solidFill>
                  <a:schemeClr val="tx1"/>
                </a:solidFill>
                <a:latin typeface="Garamond" panose="02020404030301010803" pitchFamily="18" charset="0"/>
              </a:rPr>
              <a:t>muy avanzado, más avanzado, tan avanzado, demasiado avanzado, avanzadísimo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Admiten </a:t>
            </a:r>
            <a:r>
              <a:rPr lang="es-ES" i="1" cap="small" smtClean="0">
                <a:solidFill>
                  <a:schemeClr val="tx1"/>
                </a:solidFill>
                <a:latin typeface="Garamond" panose="02020404030301010803" pitchFamily="18" charset="0"/>
              </a:rPr>
              <a:t>sustantivación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: </a:t>
            </a:r>
            <a:r>
              <a:rPr lang="es-ES" i="1" smtClean="0">
                <a:solidFill>
                  <a:schemeClr val="tx1"/>
                </a:solidFill>
                <a:latin typeface="Garamond" panose="02020404030301010803" pitchFamily="18" charset="0"/>
              </a:rPr>
              <a:t>el citado, la citado, lo citado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13" name="1 Rectángulo"/>
          <p:cNvSpPr/>
          <p:nvPr/>
        </p:nvSpPr>
        <p:spPr>
          <a:xfrm>
            <a:off x="258678" y="2887682"/>
            <a:ext cx="4248472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Funciones = adjetivo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“Los libros </a:t>
            </a:r>
            <a:r>
              <a:rPr lang="es-ES" i="1" smtClean="0">
                <a:solidFill>
                  <a:schemeClr val="tx1"/>
                </a:solidFill>
                <a:latin typeface="Garamond" panose="02020404030301010803" pitchFamily="18" charset="0"/>
              </a:rPr>
              <a:t>editados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” (Adyacente).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“El cocinero es </a:t>
            </a:r>
            <a:r>
              <a:rPr lang="es-ES" i="1" smtClean="0">
                <a:solidFill>
                  <a:schemeClr val="tx1"/>
                </a:solidFill>
                <a:latin typeface="Garamond" panose="02020404030301010803" pitchFamily="18" charset="0"/>
              </a:rPr>
              <a:t>honrado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” (Atributo).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“Los delegados no fueron </a:t>
            </a:r>
            <a:r>
              <a:rPr lang="es-ES" i="1" smtClean="0">
                <a:solidFill>
                  <a:schemeClr val="tx1"/>
                </a:solidFill>
                <a:latin typeface="Garamond" panose="02020404030301010803" pitchFamily="18" charset="0"/>
              </a:rPr>
              <a:t>convencidos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” (Atributo).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“Llegaron muy </a:t>
            </a:r>
            <a:r>
              <a:rPr lang="es-ES" i="1" smtClean="0">
                <a:solidFill>
                  <a:schemeClr val="tx1"/>
                </a:solidFill>
                <a:latin typeface="Garamond" panose="02020404030301010803" pitchFamily="18" charset="0"/>
              </a:rPr>
              <a:t>fatigados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 a la cumbre” (Atributo adverbial).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Complementos = adjetivo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“Ese artículo está </a:t>
            </a:r>
            <a:r>
              <a:rPr lang="es-ES" i="1" smtClean="0">
                <a:solidFill>
                  <a:schemeClr val="tx1"/>
                </a:solidFill>
                <a:latin typeface="Garamond" panose="02020404030301010803" pitchFamily="18" charset="0"/>
              </a:rPr>
              <a:t>escrito con los pies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”.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“Lo encerraron en un barracón </a:t>
            </a:r>
            <a:r>
              <a:rPr lang="es-ES" i="1" smtClean="0">
                <a:solidFill>
                  <a:schemeClr val="tx1"/>
                </a:solidFill>
                <a:latin typeface="Garamond" panose="02020404030301010803" pitchFamily="18" charset="0"/>
              </a:rPr>
              <a:t>desprovisto de ventanas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”.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“Lo han encontrado </a:t>
            </a:r>
            <a:r>
              <a:rPr lang="es-ES" i="1" smtClean="0">
                <a:solidFill>
                  <a:schemeClr val="tx1"/>
                </a:solidFill>
                <a:latin typeface="Garamond" panose="02020404030301010803" pitchFamily="18" charset="0"/>
              </a:rPr>
              <a:t>atado de pies y manos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”.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“No era hombre </a:t>
            </a:r>
            <a:r>
              <a:rPr lang="es-ES" i="1" smtClean="0">
                <a:solidFill>
                  <a:schemeClr val="tx1"/>
                </a:solidFill>
                <a:latin typeface="Garamond" panose="02020404030301010803" pitchFamily="18" charset="0"/>
              </a:rPr>
              <a:t>preocupado por el futuro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”.</a:t>
            </a:r>
          </a:p>
        </p:txBody>
      </p:sp>
      <p:sp>
        <p:nvSpPr>
          <p:cNvPr id="14" name="1 Rectángulo"/>
          <p:cNvSpPr/>
          <p:nvPr/>
        </p:nvSpPr>
        <p:spPr>
          <a:xfrm>
            <a:off x="4959563" y="3350702"/>
            <a:ext cx="381642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mtClean="0">
                <a:solidFill>
                  <a:schemeClr val="tx1"/>
                </a:solidFill>
                <a:latin typeface="Garamond" panose="02020404030301010803" pitchFamily="18" charset="0"/>
              </a:rPr>
              <a:t>Construcciones absolutas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smtClean="0">
                <a:solidFill>
                  <a:schemeClr val="tx1"/>
                </a:solidFill>
                <a:latin typeface="Garamond" panose="02020404030301010803" pitchFamily="18" charset="0"/>
              </a:rPr>
              <a:t>“</a:t>
            </a:r>
            <a:r>
              <a:rPr lang="es-ES" sz="1600" i="1" smtClean="0">
                <a:solidFill>
                  <a:schemeClr val="tx1"/>
                </a:solidFill>
                <a:latin typeface="Garamond" panose="02020404030301010803" pitchFamily="18" charset="0"/>
              </a:rPr>
              <a:t>Terminada la alocución</a:t>
            </a:r>
            <a:r>
              <a:rPr lang="es-ES" sz="1600" smtClean="0">
                <a:solidFill>
                  <a:schemeClr val="tx1"/>
                </a:solidFill>
                <a:latin typeface="Garamond" panose="02020404030301010803" pitchFamily="18" charset="0"/>
              </a:rPr>
              <a:t>, el general fue muy aplaudido”.</a:t>
            </a:r>
          </a:p>
        </p:txBody>
      </p:sp>
      <p:sp>
        <p:nvSpPr>
          <p:cNvPr id="18" name="Flecha arriba 17"/>
          <p:cNvSpPr/>
          <p:nvPr/>
        </p:nvSpPr>
        <p:spPr bwMode="auto">
          <a:xfrm>
            <a:off x="8711457" y="1569115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495" y="6224587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16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6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3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1" name="1 Rectángulo"/>
          <p:cNvSpPr/>
          <p:nvPr/>
        </p:nvSpPr>
        <p:spPr>
          <a:xfrm>
            <a:off x="2771800" y="6568"/>
            <a:ext cx="424847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0.6. El imperativo.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Flecha arriba 11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64992" y="875566"/>
            <a:ext cx="8001000" cy="56748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es-ES" sz="2000" kern="0" smtClean="0">
                <a:latin typeface="Garamond" panose="02020404030301010803" pitchFamily="18" charset="0"/>
              </a:rPr>
              <a:t>Función conativa (apelativa)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s-ES" sz="2000" kern="0" smtClean="0">
                <a:latin typeface="Garamond" panose="02020404030301010803" pitchFamily="18" charset="0"/>
              </a:rPr>
              <a:t>[“subjuntivo independiente”]</a:t>
            </a:r>
          </a:p>
          <a:p>
            <a:pPr algn="just">
              <a:buFont typeface="Wingdings" panose="05000000000000000000" pitchFamily="2" charset="2"/>
              <a:buNone/>
            </a:pPr>
            <a:endParaRPr lang="es-ES" sz="2000" kern="0">
              <a:latin typeface="Garamond" panose="020204040303010108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kern="0" smtClean="0">
                <a:latin typeface="Garamond" panose="02020404030301010803" pitchFamily="18" charset="0"/>
              </a:rPr>
              <a:t>Sujeto gramatical 2ª persona. </a:t>
            </a:r>
            <a:r>
              <a:rPr lang="es-ES" sz="2000" i="1" kern="0" smtClean="0">
                <a:latin typeface="Garamond" panose="02020404030301010803" pitchFamily="18" charset="0"/>
              </a:rPr>
              <a:t>Cantemos</a:t>
            </a:r>
            <a:r>
              <a:rPr lang="es-ES" sz="2000" kern="0" smtClean="0">
                <a:latin typeface="Garamond" panose="02020404030301010803" pitchFamily="18" charset="0"/>
              </a:rPr>
              <a:t>…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kern="0" smtClean="0">
                <a:latin typeface="Garamond" panose="02020404030301010803" pitchFamily="18" charset="0"/>
              </a:rPr>
              <a:t>Presente.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kern="0" smtClean="0">
                <a:latin typeface="Garamond" panose="02020404030301010803" pitchFamily="18" charset="0"/>
              </a:rPr>
              <a:t>Afirmativa. “</a:t>
            </a:r>
            <a:r>
              <a:rPr lang="es-ES" sz="2000" i="1" kern="0" smtClean="0">
                <a:latin typeface="Garamond" panose="02020404030301010803" pitchFamily="18" charset="0"/>
              </a:rPr>
              <a:t>No cantes</a:t>
            </a:r>
            <a:r>
              <a:rPr lang="es-ES" sz="2000" kern="0" smtClean="0">
                <a:latin typeface="Garamond" panose="02020404030301010803" pitchFamily="18" charset="0"/>
              </a:rPr>
              <a:t>”.</a:t>
            </a:r>
          </a:p>
          <a:p>
            <a:pPr algn="just">
              <a:buFont typeface="Wingdings" panose="05000000000000000000" pitchFamily="2" charset="2"/>
              <a:buNone/>
            </a:pPr>
            <a:endParaRPr lang="es-ES" sz="2000" kern="0" smtClean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s-ES" sz="2000" i="1" kern="0" smtClean="0">
                <a:latin typeface="Garamond" panose="02020404030301010803" pitchFamily="18" charset="0"/>
              </a:rPr>
              <a:t>canta, déjamelo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s-ES" sz="2000" i="1" kern="0" smtClean="0">
                <a:latin typeface="Garamond" panose="02020404030301010803" pitchFamily="18" charset="0"/>
              </a:rPr>
              <a:t>–d canta</a:t>
            </a:r>
            <a:r>
              <a:rPr lang="es-ES" sz="2000" b="1" i="1" kern="0" smtClean="0">
                <a:latin typeface="Garamond" panose="02020404030301010803" pitchFamily="18" charset="0"/>
              </a:rPr>
              <a:t>d</a:t>
            </a:r>
            <a:r>
              <a:rPr lang="es-ES" sz="2000" i="1" kern="0" smtClean="0">
                <a:latin typeface="Garamond" panose="02020404030301010803" pitchFamily="18" charset="0"/>
              </a:rPr>
              <a:t>, dejá</a:t>
            </a:r>
            <a:r>
              <a:rPr lang="es-ES" sz="2000" b="1" i="1" kern="0" smtClean="0">
                <a:latin typeface="Garamond" panose="02020404030301010803" pitchFamily="18" charset="0"/>
              </a:rPr>
              <a:t>d</a:t>
            </a:r>
            <a:r>
              <a:rPr lang="es-ES" sz="2000" i="1" kern="0" smtClean="0">
                <a:latin typeface="Garamond" panose="02020404030301010803" pitchFamily="18" charset="0"/>
              </a:rPr>
              <a:t>melo</a:t>
            </a:r>
          </a:p>
          <a:p>
            <a:pPr algn="just">
              <a:buFont typeface="Wingdings" panose="05000000000000000000" pitchFamily="2" charset="2"/>
              <a:buNone/>
            </a:pPr>
            <a:endParaRPr lang="es-ES" sz="2000" kern="0" smtClean="0">
              <a:latin typeface="Garamond" panose="02020404030301010803" pitchFamily="18" charset="0"/>
            </a:endParaRPr>
          </a:p>
          <a:p>
            <a:pPr algn="just"/>
            <a:r>
              <a:rPr lang="es-ES" sz="2000" kern="0" smtClean="0">
                <a:latin typeface="Garamond" panose="02020404030301010803" pitchFamily="18" charset="0"/>
              </a:rPr>
              <a:t>Exige que los pronombres personales átonos vayan detrás del verbo [enclíticos]: </a:t>
            </a:r>
            <a:r>
              <a:rPr lang="es-ES" sz="2000" i="1" kern="0" smtClean="0">
                <a:latin typeface="Garamond" panose="02020404030301010803" pitchFamily="18" charset="0"/>
              </a:rPr>
              <a:t>cómpralo, cuéntamelo, enviádsela, recibidlas, temednos</a:t>
            </a:r>
            <a:r>
              <a:rPr lang="es-ES" sz="2000" kern="0" smtClean="0">
                <a:latin typeface="Garamond" panose="02020404030301010803" pitchFamily="18" charset="0"/>
              </a:rPr>
              <a:t>…</a:t>
            </a:r>
            <a:r>
              <a:rPr lang="es-ES" sz="2000" kern="0">
                <a:latin typeface="Garamond" panose="02020404030301010803" pitchFamily="18" charset="0"/>
              </a:rPr>
              <a:t>	</a:t>
            </a:r>
            <a:endParaRPr lang="es-ES" sz="2000" kern="0" smtClean="0">
              <a:latin typeface="Garamond" panose="02020404030301010803" pitchFamily="18" charset="0"/>
            </a:endParaRPr>
          </a:p>
          <a:p>
            <a:pPr algn="just"/>
            <a:r>
              <a:rPr lang="es-ES" sz="2000" kern="0" smtClean="0">
                <a:latin typeface="Garamond" panose="02020404030301010803" pitchFamily="18" charset="0"/>
              </a:rPr>
              <a:t>No –d: </a:t>
            </a:r>
            <a:r>
              <a:rPr lang="es-ES" sz="2000" i="1" kern="0" smtClean="0">
                <a:latin typeface="Garamond" panose="02020404030301010803" pitchFamily="18" charset="0"/>
              </a:rPr>
              <a:t>alegraos</a:t>
            </a:r>
            <a:r>
              <a:rPr lang="es-ES" sz="2000" kern="0" smtClean="0">
                <a:latin typeface="Garamond" panose="02020404030301010803" pitchFamily="18" charset="0"/>
              </a:rPr>
              <a:t>, </a:t>
            </a:r>
            <a:r>
              <a:rPr lang="es-ES" sz="2000" i="1" kern="0" smtClean="0">
                <a:latin typeface="Garamond" panose="02020404030301010803" pitchFamily="18" charset="0"/>
              </a:rPr>
              <a:t>arrepentíos</a:t>
            </a:r>
            <a:r>
              <a:rPr lang="es-ES" sz="2000" kern="0" smtClean="0">
                <a:latin typeface="Garamond" panose="02020404030301010803" pitchFamily="18" charset="0"/>
              </a:rPr>
              <a:t>… (Sí: </a:t>
            </a:r>
            <a:r>
              <a:rPr lang="es-ES" sz="2000" i="1" kern="0" smtClean="0">
                <a:latin typeface="Garamond" panose="02020404030301010803" pitchFamily="18" charset="0"/>
              </a:rPr>
              <a:t>idos</a:t>
            </a:r>
            <a:r>
              <a:rPr lang="es-ES" sz="2000" kern="0" smtClean="0">
                <a:latin typeface="Garamond" panose="02020404030301010803" pitchFamily="18" charset="0"/>
              </a:rPr>
              <a:t>).</a:t>
            </a:r>
            <a:r>
              <a:rPr lang="es-ES" sz="2800" kern="0">
                <a:latin typeface="Garamond" panose="02020404030301010803" pitchFamily="18" charset="0"/>
              </a:rPr>
              <a:t> </a:t>
            </a:r>
          </a:p>
          <a:p>
            <a:pPr algn="just"/>
            <a:endParaRPr lang="es-ES" sz="2000" kern="0">
              <a:latin typeface="Garamond" panose="02020404030301010803" pitchFamily="18" charset="0"/>
            </a:endParaRPr>
          </a:p>
          <a:p>
            <a:pPr algn="just"/>
            <a:r>
              <a:rPr lang="es-ES" sz="2000" kern="0" smtClean="0">
                <a:latin typeface="Garamond" panose="02020404030301010803" pitchFamily="18" charset="0"/>
              </a:rPr>
              <a:t>Le dice: “</a:t>
            </a:r>
            <a:r>
              <a:rPr lang="es-ES" sz="2000" i="1" kern="0" smtClean="0">
                <a:latin typeface="Garamond" panose="02020404030301010803" pitchFamily="18" charset="0"/>
              </a:rPr>
              <a:t>Ven</a:t>
            </a:r>
            <a:r>
              <a:rPr lang="es-ES" sz="2000" kern="0" smtClean="0">
                <a:latin typeface="Garamond" panose="02020404030301010803" pitchFamily="18" charset="0"/>
              </a:rPr>
              <a:t>” = Le dice que </a:t>
            </a:r>
            <a:r>
              <a:rPr lang="es-ES" sz="2000" i="1" kern="0" smtClean="0">
                <a:latin typeface="Garamond" panose="02020404030301010803" pitchFamily="18" charset="0"/>
              </a:rPr>
              <a:t>venga</a:t>
            </a:r>
            <a:r>
              <a:rPr lang="es-ES" sz="2000" kern="0" smtClean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es-ES" sz="2000" kern="0" smtClean="0">
                <a:latin typeface="Garamond" panose="02020404030301010803" pitchFamily="18" charset="0"/>
              </a:rPr>
              <a:t>Le dijo: “</a:t>
            </a:r>
            <a:r>
              <a:rPr lang="es-ES" sz="2000" i="1" kern="0" smtClean="0">
                <a:latin typeface="Garamond" panose="02020404030301010803" pitchFamily="18" charset="0"/>
              </a:rPr>
              <a:t>Ven</a:t>
            </a:r>
            <a:r>
              <a:rPr lang="es-ES" sz="2000" kern="0" smtClean="0">
                <a:latin typeface="Garamond" panose="02020404030301010803" pitchFamily="18" charset="0"/>
              </a:rPr>
              <a:t>” = Le dijo que </a:t>
            </a:r>
            <a:r>
              <a:rPr lang="es-ES" sz="2000" i="1" kern="0" smtClean="0">
                <a:latin typeface="Garamond" panose="02020404030301010803" pitchFamily="18" charset="0"/>
              </a:rPr>
              <a:t>viniera</a:t>
            </a:r>
            <a:r>
              <a:rPr lang="es-ES" sz="2000" kern="0" smtClean="0">
                <a:latin typeface="Garamond" panose="02020404030301010803" pitchFamily="18" charset="0"/>
              </a:rPr>
              <a:t>.</a:t>
            </a:r>
            <a:endParaRPr lang="es-ES" sz="2000" kern="0">
              <a:latin typeface="Garamond" panose="02020404030301010803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46881" y="1002036"/>
            <a:ext cx="2664296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kern="0" smtClean="0">
                <a:latin typeface="Garamond" panose="02020404030301010803" pitchFamily="18" charset="0"/>
              </a:rPr>
              <a:t>*</a:t>
            </a:r>
            <a:r>
              <a:rPr lang="es-ES" sz="2000" i="1" kern="0">
                <a:latin typeface="Garamond" panose="02020404030301010803" pitchFamily="18" charset="0"/>
              </a:rPr>
              <a:t>Iros</a:t>
            </a:r>
            <a:r>
              <a:rPr lang="es-ES" sz="2000" kern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es-ES" sz="2000" smtClean="0">
                <a:latin typeface="Garamond" panose="02020404030301010803" pitchFamily="18" charset="0"/>
              </a:rPr>
              <a:t>*</a:t>
            </a:r>
            <a:r>
              <a:rPr lang="es-ES" sz="2000" i="1">
                <a:latin typeface="Garamond" panose="02020404030301010803" pitchFamily="18" charset="0"/>
              </a:rPr>
              <a:t>Me dé </a:t>
            </a:r>
            <a:r>
              <a:rPr lang="es-ES" sz="2000">
                <a:latin typeface="Garamond" panose="02020404030301010803" pitchFamily="18" charset="0"/>
              </a:rPr>
              <a:t>una aspirina.</a:t>
            </a:r>
          </a:p>
          <a:p>
            <a:pPr algn="just"/>
            <a:r>
              <a:rPr lang="es-ES" sz="2000">
                <a:latin typeface="Garamond" panose="02020404030301010803" pitchFamily="18" charset="0"/>
              </a:rPr>
              <a:t>*</a:t>
            </a:r>
            <a:r>
              <a:rPr lang="es-ES" sz="2000" i="1" err="1">
                <a:latin typeface="Garamond" panose="02020404030301010803" pitchFamily="18" charset="0"/>
              </a:rPr>
              <a:t>Marchémosnos</a:t>
            </a:r>
            <a:r>
              <a:rPr lang="es-ES" sz="2000">
                <a:latin typeface="Garamond" panose="02020404030301010803" pitchFamily="18" charset="0"/>
              </a:rPr>
              <a:t>; </a:t>
            </a:r>
            <a:r>
              <a:rPr lang="es-ES" sz="2000" i="1" err="1" smtClean="0">
                <a:latin typeface="Garamond" panose="02020404030301010803" pitchFamily="18" charset="0"/>
              </a:rPr>
              <a:t>digámosselo</a:t>
            </a:r>
            <a:r>
              <a:rPr lang="es-ES" sz="200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es-ES" sz="2000">
                <a:latin typeface="Garamond" panose="02020404030301010803" pitchFamily="18" charset="0"/>
              </a:rPr>
              <a:t>*</a:t>
            </a:r>
            <a:r>
              <a:rPr lang="es-ES" sz="2000" i="1">
                <a:latin typeface="Garamond" panose="02020404030301010803" pitchFamily="18" charset="0"/>
              </a:rPr>
              <a:t>No hablad</a:t>
            </a:r>
            <a:r>
              <a:rPr lang="es-ES" sz="200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es-ES" sz="2000">
                <a:latin typeface="Garamond" panose="02020404030301010803" pitchFamily="18" charset="0"/>
              </a:rPr>
              <a:t>*</a:t>
            </a:r>
            <a:r>
              <a:rPr lang="es-ES" sz="2000" i="1">
                <a:latin typeface="Garamond" panose="02020404030301010803" pitchFamily="18" charset="0"/>
              </a:rPr>
              <a:t>Callar</a:t>
            </a:r>
            <a:r>
              <a:rPr lang="es-ES" sz="2000">
                <a:latin typeface="Garamond" panose="02020404030301010803" pitchFamily="18" charset="0"/>
              </a:rPr>
              <a:t>, niños.</a:t>
            </a:r>
          </a:p>
          <a:p>
            <a:pPr algn="just"/>
            <a:r>
              <a:rPr lang="es-ES" sz="2000">
                <a:latin typeface="Garamond" panose="02020404030301010803" pitchFamily="18" charset="0"/>
              </a:rPr>
              <a:t>*</a:t>
            </a:r>
            <a:r>
              <a:rPr lang="es-ES" sz="2000" i="1">
                <a:latin typeface="Garamond" panose="02020404030301010803" pitchFamily="18" charset="0"/>
              </a:rPr>
              <a:t>Callaros</a:t>
            </a:r>
            <a:r>
              <a:rPr lang="es-ES" sz="2000">
                <a:latin typeface="Garamond" panose="02020404030301010803" pitchFamily="18" charset="0"/>
              </a:rPr>
              <a:t>, callados.</a:t>
            </a:r>
          </a:p>
          <a:p>
            <a:pPr algn="just"/>
            <a:r>
              <a:rPr lang="es-ES" sz="2000">
                <a:latin typeface="Garamond" panose="02020404030301010803" pitchFamily="18" charset="0"/>
              </a:rPr>
              <a:t>*</a:t>
            </a:r>
            <a:r>
              <a:rPr lang="es-ES" sz="2000" i="1">
                <a:latin typeface="Garamond" panose="02020404030301010803" pitchFamily="18" charset="0"/>
              </a:rPr>
              <a:t>Oyes</a:t>
            </a:r>
            <a:r>
              <a:rPr lang="es-ES" sz="2000">
                <a:latin typeface="Garamond" panose="02020404030301010803" pitchFamily="18" charset="0"/>
              </a:rPr>
              <a:t>, </a:t>
            </a:r>
            <a:r>
              <a:rPr lang="es-ES" sz="2000" i="1">
                <a:latin typeface="Garamond" panose="02020404030301010803" pitchFamily="18" charset="0"/>
              </a:rPr>
              <a:t>ves</a:t>
            </a:r>
            <a:r>
              <a:rPr lang="es-ES" sz="200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3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495" y="6224587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17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6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3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1" name="1 Rectángulo"/>
          <p:cNvSpPr/>
          <p:nvPr/>
        </p:nvSpPr>
        <p:spPr>
          <a:xfrm>
            <a:off x="3347864" y="8149"/>
            <a:ext cx="2369893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0.7. El aspecto.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Flecha arriba 11"/>
          <p:cNvSpPr/>
          <p:nvPr/>
        </p:nvSpPr>
        <p:spPr bwMode="auto">
          <a:xfrm>
            <a:off x="8560975" y="134390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06275" y="3969238"/>
            <a:ext cx="7091601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smtClean="0">
                <a:latin typeface="Garamond" panose="02020404030301010803" pitchFamily="18" charset="0"/>
                <a:ea typeface="Times New Roman" panose="02020603050405020304" pitchFamily="18" charset="0"/>
              </a:rPr>
              <a:t>- Verbos </a:t>
            </a:r>
            <a:r>
              <a:rPr lang="es-ES" sz="2000">
                <a:latin typeface="Garamond" panose="02020404030301010803" pitchFamily="18" charset="0"/>
                <a:ea typeface="Times New Roman" panose="02020603050405020304" pitchFamily="18" charset="0"/>
              </a:rPr>
              <a:t>de modo de acción </a:t>
            </a:r>
            <a:r>
              <a:rPr lang="es-ES" sz="2000" cap="small" smtClean="0">
                <a:latin typeface="Garamond" panose="02020404030301010803" pitchFamily="18" charset="0"/>
                <a:ea typeface="Times New Roman" panose="02020603050405020304" pitchFamily="18" charset="0"/>
              </a:rPr>
              <a:t>momentánea</a:t>
            </a:r>
            <a:r>
              <a:rPr lang="es-ES" sz="2000" smtClean="0"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es-ES" sz="2000">
                <a:latin typeface="Garamond" panose="02020404030301010803" pitchFamily="18" charset="0"/>
                <a:ea typeface="Times New Roman" panose="02020603050405020304" pitchFamily="18" charset="0"/>
              </a:rPr>
              <a:t>o </a:t>
            </a:r>
            <a:r>
              <a:rPr lang="es-ES" sz="2000" cap="small">
                <a:latin typeface="Garamond" panose="02020404030301010803" pitchFamily="18" charset="0"/>
                <a:ea typeface="Times New Roman" panose="02020603050405020304" pitchFamily="18" charset="0"/>
              </a:rPr>
              <a:t>puntual</a:t>
            </a:r>
            <a:r>
              <a:rPr lang="es-ES" sz="2000">
                <a:latin typeface="Garamond" panose="02020404030301010803" pitchFamily="18" charset="0"/>
                <a:ea typeface="Times New Roman" panose="02020603050405020304" pitchFamily="18" charset="0"/>
              </a:rPr>
              <a:t>, como </a:t>
            </a:r>
            <a:r>
              <a:rPr lang="es-ES" sz="2000" i="1">
                <a:latin typeface="Garamond" panose="02020404030301010803" pitchFamily="18" charset="0"/>
                <a:ea typeface="Times New Roman" panose="02020603050405020304" pitchFamily="18" charset="0"/>
              </a:rPr>
              <a:t>disparar, firmar, </a:t>
            </a:r>
            <a:r>
              <a:rPr lang="es-ES" sz="2000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saltar</a:t>
            </a:r>
            <a:r>
              <a:rPr lang="es-ES" sz="2000"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es-ES" sz="2000" smtClean="0">
                <a:latin typeface="Garamond" panose="02020404030301010803" pitchFamily="18" charset="0"/>
                <a:ea typeface="Times New Roman" panose="02020603050405020304" pitchFamily="18" charset="0"/>
              </a:rPr>
              <a:t>(escaso </a:t>
            </a:r>
            <a:r>
              <a:rPr lang="es-ES" sz="2000">
                <a:latin typeface="Garamond" panose="02020404030301010803" pitchFamily="18" charset="0"/>
                <a:ea typeface="Times New Roman" panose="02020603050405020304" pitchFamily="18" charset="0"/>
              </a:rPr>
              <a:t>desarrollo </a:t>
            </a:r>
            <a:r>
              <a:rPr lang="es-ES" sz="2000" smtClean="0">
                <a:latin typeface="Garamond" panose="02020404030301010803" pitchFamily="18" charset="0"/>
                <a:ea typeface="Times New Roman" panose="02020603050405020304" pitchFamily="18" charset="0"/>
              </a:rPr>
              <a:t>temporal).</a:t>
            </a:r>
          </a:p>
          <a:p>
            <a:pPr algn="just">
              <a:spcAft>
                <a:spcPts val="0"/>
              </a:spcAft>
            </a:pPr>
            <a:r>
              <a:rPr lang="es-ES" sz="2000" smtClean="0">
                <a:latin typeface="Garamond" panose="02020404030301010803" pitchFamily="18" charset="0"/>
                <a:ea typeface="Times New Roman" panose="02020603050405020304" pitchFamily="18" charset="0"/>
              </a:rPr>
              <a:t>- </a:t>
            </a:r>
            <a:r>
              <a:rPr lang="es-ES" sz="2000">
                <a:latin typeface="Garamond" panose="02020404030301010803" pitchFamily="18" charset="0"/>
                <a:ea typeface="Times New Roman" panose="02020603050405020304" pitchFamily="18" charset="0"/>
              </a:rPr>
              <a:t>Verbos de modo de acción </a:t>
            </a:r>
            <a:r>
              <a:rPr lang="es-ES" sz="2000" cap="small" smtClean="0">
                <a:latin typeface="Garamond" panose="02020404030301010803" pitchFamily="18" charset="0"/>
                <a:ea typeface="Times New Roman" panose="02020603050405020304" pitchFamily="18" charset="0"/>
              </a:rPr>
              <a:t>durativa</a:t>
            </a:r>
            <a:r>
              <a:rPr lang="es-ES" sz="2000" smtClean="0">
                <a:latin typeface="Garamond" panose="02020404030301010803" pitchFamily="18" charset="0"/>
                <a:ea typeface="Times New Roman" panose="02020603050405020304" pitchFamily="18" charset="0"/>
              </a:rPr>
              <a:t>, </a:t>
            </a:r>
            <a:r>
              <a:rPr lang="es-ES" sz="2000">
                <a:latin typeface="Garamond" panose="02020404030301010803" pitchFamily="18" charset="0"/>
                <a:ea typeface="Times New Roman" panose="02020603050405020304" pitchFamily="18" charset="0"/>
              </a:rPr>
              <a:t>como </a:t>
            </a:r>
            <a:r>
              <a:rPr lang="es-ES" sz="2000" i="1">
                <a:latin typeface="Garamond" panose="02020404030301010803" pitchFamily="18" charset="0"/>
                <a:ea typeface="Times New Roman" panose="02020603050405020304" pitchFamily="18" charset="0"/>
              </a:rPr>
              <a:t>saber, conocer, durar, estar</a:t>
            </a:r>
            <a:r>
              <a:rPr lang="es-ES" sz="2000">
                <a:latin typeface="Garamond" panose="02020404030301010803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es-ES" sz="2000" smtClean="0">
                <a:latin typeface="Garamond" panose="02020404030301010803" pitchFamily="18" charset="0"/>
                <a:ea typeface="Times New Roman" panose="02020603050405020304" pitchFamily="18" charset="0"/>
              </a:rPr>
              <a:t>- Verbos </a:t>
            </a:r>
            <a:r>
              <a:rPr lang="es-ES" sz="2000">
                <a:latin typeface="Garamond" panose="02020404030301010803" pitchFamily="18" charset="0"/>
                <a:ea typeface="Times New Roman" panose="02020603050405020304" pitchFamily="18" charset="0"/>
              </a:rPr>
              <a:t>de modo de acción </a:t>
            </a:r>
            <a:r>
              <a:rPr lang="es-ES" sz="2000" cap="small" smtClean="0">
                <a:latin typeface="Garamond" panose="02020404030301010803" pitchFamily="18" charset="0"/>
                <a:ea typeface="Times New Roman" panose="02020603050405020304" pitchFamily="18" charset="0"/>
              </a:rPr>
              <a:t>reiterativa</a:t>
            </a:r>
            <a:r>
              <a:rPr lang="es-ES" sz="2000" smtClean="0"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es-ES" sz="2000">
                <a:latin typeface="Garamond" panose="02020404030301010803" pitchFamily="18" charset="0"/>
                <a:ea typeface="Times New Roman" panose="02020603050405020304" pitchFamily="18" charset="0"/>
              </a:rPr>
              <a:t>como </a:t>
            </a:r>
            <a:r>
              <a:rPr lang="es-ES" sz="2000" i="1">
                <a:latin typeface="Garamond" panose="02020404030301010803" pitchFamily="18" charset="0"/>
                <a:ea typeface="Times New Roman" panose="02020603050405020304" pitchFamily="18" charset="0"/>
              </a:rPr>
              <a:t>picotear, repiquetear, hojear, repetir</a:t>
            </a:r>
            <a:r>
              <a:rPr lang="es-ES" sz="2000">
                <a:latin typeface="Garamond" panose="02020404030301010803" pitchFamily="18" charset="0"/>
                <a:ea typeface="Times New Roman" panose="02020603050405020304" pitchFamily="18" charset="0"/>
              </a:rPr>
              <a:t>. </a:t>
            </a:r>
            <a:endParaRPr lang="es-ES" sz="2000" smtClean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smtClean="0">
                <a:latin typeface="Garamond" panose="02020404030301010803" pitchFamily="18" charset="0"/>
                <a:ea typeface="Times New Roman" panose="02020603050405020304" pitchFamily="18" charset="0"/>
              </a:rPr>
              <a:t>- </a:t>
            </a:r>
            <a:r>
              <a:rPr lang="es-ES" sz="2000">
                <a:latin typeface="Garamond" panose="02020404030301010803" pitchFamily="18" charset="0"/>
                <a:ea typeface="Times New Roman" panose="02020603050405020304" pitchFamily="18" charset="0"/>
              </a:rPr>
              <a:t>Verbos de modo de acción </a:t>
            </a:r>
            <a:r>
              <a:rPr lang="es-ES" sz="2000" cap="small" smtClean="0">
                <a:latin typeface="Garamond" panose="02020404030301010803" pitchFamily="18" charset="0"/>
                <a:ea typeface="Times New Roman" panose="02020603050405020304" pitchFamily="18" charset="0"/>
              </a:rPr>
              <a:t>incoativa</a:t>
            </a:r>
            <a:r>
              <a:rPr lang="es-ES" sz="2000" smtClean="0"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es-ES" sz="2000">
                <a:latin typeface="Garamond" panose="02020404030301010803" pitchFamily="18" charset="0"/>
                <a:ea typeface="Times New Roman" panose="02020603050405020304" pitchFamily="18" charset="0"/>
              </a:rPr>
              <a:t>como </a:t>
            </a:r>
            <a:r>
              <a:rPr lang="es-ES" sz="2000" i="1">
                <a:latin typeface="Garamond" panose="02020404030301010803" pitchFamily="18" charset="0"/>
                <a:ea typeface="Times New Roman" panose="02020603050405020304" pitchFamily="18" charset="0"/>
              </a:rPr>
              <a:t>iniciar, emprender, empezar</a:t>
            </a:r>
            <a:r>
              <a:rPr lang="es-ES" sz="2000">
                <a:latin typeface="Garamond" panose="02020404030301010803" pitchFamily="18" charset="0"/>
                <a:ea typeface="Times New Roman" panose="02020603050405020304" pitchFamily="18" charset="0"/>
              </a:rPr>
              <a:t>.  </a:t>
            </a:r>
          </a:p>
          <a:p>
            <a:pPr algn="just">
              <a:spcAft>
                <a:spcPts val="0"/>
              </a:spcAft>
            </a:pPr>
            <a:r>
              <a:rPr lang="es-ES" sz="2000" smtClean="0">
                <a:latin typeface="Garamond" panose="02020404030301010803" pitchFamily="18" charset="0"/>
                <a:ea typeface="Times New Roman" panose="02020603050405020304" pitchFamily="18" charset="0"/>
              </a:rPr>
              <a:t>- Verbos </a:t>
            </a:r>
            <a:r>
              <a:rPr lang="es-ES" sz="2000">
                <a:latin typeface="Garamond" panose="02020404030301010803" pitchFamily="18" charset="0"/>
                <a:ea typeface="Times New Roman" panose="02020603050405020304" pitchFamily="18" charset="0"/>
              </a:rPr>
              <a:t>de modo de </a:t>
            </a:r>
            <a:r>
              <a:rPr lang="es-ES" sz="2000" smtClean="0">
                <a:latin typeface="Garamond" panose="02020404030301010803" pitchFamily="18" charset="0"/>
                <a:ea typeface="Times New Roman" panose="02020603050405020304" pitchFamily="18" charset="0"/>
              </a:rPr>
              <a:t>acción </a:t>
            </a:r>
            <a:r>
              <a:rPr lang="es-ES" sz="2000" cap="small" smtClean="0">
                <a:latin typeface="Garamond" panose="02020404030301010803" pitchFamily="18" charset="0"/>
                <a:ea typeface="Times New Roman" panose="02020603050405020304" pitchFamily="18" charset="0"/>
              </a:rPr>
              <a:t>terminativa</a:t>
            </a:r>
            <a:r>
              <a:rPr lang="es-ES" sz="2000" smtClean="0">
                <a:latin typeface="Garamond" panose="02020404030301010803" pitchFamily="18" charset="0"/>
                <a:ea typeface="Times New Roman" panose="02020603050405020304" pitchFamily="18" charset="0"/>
              </a:rPr>
              <a:t> como </a:t>
            </a:r>
            <a:r>
              <a:rPr lang="es-ES" sz="2000" i="1">
                <a:latin typeface="Garamond" panose="02020404030301010803" pitchFamily="18" charset="0"/>
                <a:ea typeface="Times New Roman" panose="02020603050405020304" pitchFamily="18" charset="0"/>
              </a:rPr>
              <a:t>acabar, finalizar, morir, terminar, concluir</a:t>
            </a:r>
            <a:r>
              <a:rPr lang="es-ES" sz="2000">
                <a:latin typeface="Garamond" panose="02020404030301010803" pitchFamily="18" charset="0"/>
                <a:ea typeface="Times New Roman" panose="02020603050405020304" pitchFamily="18" charset="0"/>
              </a:rPr>
              <a:t>. </a:t>
            </a:r>
            <a:endParaRPr lang="es-ES" sz="2000" smtClean="0"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1 Rectángulo"/>
          <p:cNvSpPr/>
          <p:nvPr/>
        </p:nvSpPr>
        <p:spPr>
          <a:xfrm>
            <a:off x="3155260" y="471302"/>
            <a:ext cx="290207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mtClean="0">
                <a:solidFill>
                  <a:schemeClr val="tx1"/>
                </a:solidFill>
                <a:latin typeface="Garamond" panose="02020404030301010803" pitchFamily="18" charset="0"/>
              </a:rPr>
              <a:t>Estructura interna de los sucesos.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55562" y="1179188"/>
            <a:ext cx="6281902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400" b="1">
                <a:latin typeface="Garamond" panose="02020404030301010803" pitchFamily="18" charset="0"/>
                <a:ea typeface="Times New Roman" panose="02020603050405020304" pitchFamily="18" charset="0"/>
              </a:rPr>
              <a:t>A</a:t>
            </a:r>
            <a:r>
              <a:rPr lang="es-ES" sz="2400" b="1" smtClean="0">
                <a:latin typeface="Garamond" panose="02020404030301010803" pitchFamily="18" charset="0"/>
                <a:ea typeface="Times New Roman" panose="02020603050405020304" pitchFamily="18" charset="0"/>
              </a:rPr>
              <a:t>specto léxico.</a:t>
            </a:r>
          </a:p>
          <a:p>
            <a:pPr algn="just">
              <a:spcAft>
                <a:spcPts val="0"/>
              </a:spcAft>
            </a:pPr>
            <a:r>
              <a:rPr lang="es-ES" sz="2400" smtClean="0">
                <a:latin typeface="Garamond" panose="02020404030301010803" pitchFamily="18" charset="0"/>
                <a:ea typeface="Times New Roman" panose="02020603050405020304" pitchFamily="18" charset="0"/>
              </a:rPr>
              <a:t>Aspecto sintáctico o perifrástico.  </a:t>
            </a:r>
            <a:r>
              <a:rPr lang="es-ES" sz="2400" b="1" smtClean="0">
                <a:latin typeface="Garamond" panose="02020404030301010803" pitchFamily="18" charset="0"/>
                <a:ea typeface="Times New Roman" panose="02020603050405020304" pitchFamily="18" charset="0"/>
              </a:rPr>
              <a:t>PERÍFRASIS VERBALES 0.8.</a:t>
            </a:r>
          </a:p>
          <a:p>
            <a:pPr algn="just">
              <a:spcAft>
                <a:spcPts val="0"/>
              </a:spcAft>
            </a:pPr>
            <a:r>
              <a:rPr lang="es-ES" sz="2400" smtClean="0">
                <a:latin typeface="Garamond" panose="02020404030301010803" pitchFamily="18" charset="0"/>
                <a:ea typeface="Times New Roman" panose="02020603050405020304" pitchFamily="18" charset="0"/>
              </a:rPr>
              <a:t>Aspecto morfológico.</a:t>
            </a:r>
          </a:p>
          <a:p>
            <a:pPr algn="just">
              <a:spcAft>
                <a:spcPts val="0"/>
              </a:spcAft>
            </a:pPr>
            <a:r>
              <a:rPr lang="es-ES" sz="2400">
                <a:latin typeface="Garamond" panose="02020404030301010803" pitchFamily="18" charset="0"/>
                <a:ea typeface="Times New Roman" panose="02020603050405020304" pitchFamily="18" charset="0"/>
              </a:rPr>
              <a:t>	</a:t>
            </a:r>
            <a:r>
              <a:rPr lang="es-ES" sz="2400" smtClean="0">
                <a:latin typeface="Garamond" panose="02020404030301010803" pitchFamily="18" charset="0"/>
                <a:ea typeface="Times New Roman" panose="02020603050405020304" pitchFamily="18" charset="0"/>
              </a:rPr>
              <a:t>Tiempos perfectivos: </a:t>
            </a:r>
            <a:r>
              <a:rPr lang="es-ES" sz="2400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amé</a:t>
            </a:r>
            <a:r>
              <a:rPr lang="es-ES" sz="2400" smtClean="0">
                <a:latin typeface="Garamond" panose="02020404030301010803" pitchFamily="18" charset="0"/>
                <a:ea typeface="Times New Roman" panose="02020603050405020304" pitchFamily="18" charset="0"/>
              </a:rPr>
              <a:t> / compuestos</a:t>
            </a:r>
          </a:p>
          <a:p>
            <a:pPr algn="just">
              <a:spcAft>
                <a:spcPts val="0"/>
              </a:spcAft>
            </a:pPr>
            <a:r>
              <a:rPr lang="es-ES" sz="2400">
                <a:latin typeface="Garamond" panose="02020404030301010803" pitchFamily="18" charset="0"/>
                <a:ea typeface="Times New Roman" panose="02020603050405020304" pitchFamily="18" charset="0"/>
              </a:rPr>
              <a:t>	</a:t>
            </a:r>
            <a:r>
              <a:rPr lang="es-ES" sz="2400" smtClean="0">
                <a:latin typeface="Garamond" panose="02020404030301010803" pitchFamily="18" charset="0"/>
                <a:ea typeface="Times New Roman" panose="02020603050405020304" pitchFamily="18" charset="0"/>
              </a:rPr>
              <a:t>Tiempos imperfectivos: simples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197007" y="3212750"/>
            <a:ext cx="2880320" cy="707886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i="1" dirty="0" smtClean="0">
                <a:solidFill>
                  <a:schemeClr val="bg1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dormir</a:t>
            </a:r>
            <a:r>
              <a:rPr lang="es-ES" sz="2000" dirty="0">
                <a:solidFill>
                  <a:schemeClr val="bg1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: durativo; </a:t>
            </a:r>
            <a:r>
              <a:rPr lang="es-ES" sz="2000" i="1" dirty="0">
                <a:solidFill>
                  <a:schemeClr val="bg1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dormirse</a:t>
            </a:r>
            <a:r>
              <a:rPr lang="es-ES" sz="2000" dirty="0">
                <a:solidFill>
                  <a:schemeClr val="bg1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: </a:t>
            </a:r>
            <a:r>
              <a:rPr lang="es-ES" sz="2000" dirty="0" smtClean="0">
                <a:solidFill>
                  <a:schemeClr val="bg1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incoativo.</a:t>
            </a:r>
          </a:p>
        </p:txBody>
      </p:sp>
    </p:spTree>
    <p:extLst>
      <p:ext uri="{BB962C8B-B14F-4D97-AF65-F5344CB8AC3E}">
        <p14:creationId xmlns:p14="http://schemas.microsoft.com/office/powerpoint/2010/main" val="375334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495" y="6224587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18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6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3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1" name="1 Rectángulo"/>
          <p:cNvSpPr/>
          <p:nvPr/>
        </p:nvSpPr>
        <p:spPr>
          <a:xfrm>
            <a:off x="2771800" y="6568"/>
            <a:ext cx="424847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0.8. Perífrasis verbales.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43056" y="618036"/>
            <a:ext cx="7992888" cy="21980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Verbo1 </a:t>
            </a: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verbo </a:t>
            </a: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auxiliar             Verbo2 </a:t>
            </a: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verbo principal </a:t>
            </a:r>
            <a:endParaRPr lang="es-ES" sz="11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   INFINITIVO </a:t>
            </a: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GERUNDIO / PARTICIPIO</a:t>
            </a:r>
            <a:endParaRPr lang="es-ES" sz="11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Verbo1 + Verbo2  </a:t>
            </a: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	</a:t>
            </a:r>
            <a:r>
              <a:rPr lang="es-ES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debo </a:t>
            </a:r>
            <a:r>
              <a:rPr lang="es-ES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endParaRPr lang="es-ES" sz="11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Verbo1 + que + </a:t>
            </a: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Verbo2	</a:t>
            </a:r>
            <a:r>
              <a:rPr lang="es-ES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tengo </a:t>
            </a:r>
            <a:r>
              <a:rPr lang="es-ES" b="1" i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s-ES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hacer</a:t>
            </a:r>
            <a:endParaRPr lang="es-ES" sz="11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Verbo1 + </a:t>
            </a:r>
            <a:r>
              <a:rPr lang="es-ES" b="1" err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</a:t>
            </a: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+ Verbo2</a:t>
            </a:r>
            <a:r>
              <a:rPr lang="es-ES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voy </a:t>
            </a:r>
            <a:r>
              <a:rPr lang="es-ES" b="1" i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endParaRPr lang="es-ES" sz="11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43056" y="3125793"/>
            <a:ext cx="7673360" cy="29238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5000"/>
              </a:lnSpc>
              <a:spcAft>
                <a:spcPts val="0"/>
              </a:spcAft>
              <a:buAutoNum type="alphaUcPeriod"/>
            </a:pP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INCOATIVAS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(“comienzo 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la 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acción”).</a:t>
            </a: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Tx/>
              <a:buAutoNum type="alphaUcPeriod"/>
            </a:pP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TERMINATIVAS 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(“fin de la acción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”).</a:t>
            </a: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Tx/>
              <a:buAutoNum type="alphaUcPeriod"/>
            </a:pP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DURATIVAS 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(“desarrollo de la acción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”).</a:t>
            </a:r>
            <a:endParaRPr lang="es-ES" sz="20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Tx/>
              <a:buAutoNum type="alphaUcPeriod"/>
            </a:pP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ACUMULATIVAS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0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Tx/>
              <a:buAutoNum type="alphaUcPeriod"/>
            </a:pP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FRECUENTATIVAS</a:t>
            </a:r>
            <a:r>
              <a:rPr lang="es-ES" sz="20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REITERATIVAS 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(“repetición de acción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”).</a:t>
            </a:r>
            <a:endParaRPr lang="es-ES" sz="2000">
              <a:solidFill>
                <a:srgbClr val="00206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Tx/>
              <a:buAutoNum type="alphaUcPeriod"/>
            </a:pP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APROXIMATIVAS </a:t>
            </a:r>
            <a:r>
              <a:rPr lang="es-ES" sz="20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DE </a:t>
            </a: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CONJETURA</a:t>
            </a:r>
            <a:r>
              <a:rPr lang="es-ES" sz="20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000" b="1" smtClean="0">
              <a:solidFill>
                <a:srgbClr val="C000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Tx/>
              <a:buAutoNum type="alphaUcPeriod"/>
            </a:pP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EXAGERATIVAS </a:t>
            </a:r>
            <a:r>
              <a:rPr lang="es-ES" sz="20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HIPERBÓLICAS</a:t>
            </a:r>
            <a:r>
              <a:rPr lang="es-ES" sz="20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0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Tx/>
              <a:buAutoNum type="alphaUcPeriod"/>
            </a:pP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OBLIGATORIEDAD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0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lecha arriba 12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6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495" y="6224587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19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6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3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1" name="1 Rectángulo"/>
          <p:cNvSpPr/>
          <p:nvPr/>
        </p:nvSpPr>
        <p:spPr>
          <a:xfrm>
            <a:off x="2771800" y="6568"/>
            <a:ext cx="424847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0.8. Perífrasis verbales.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09689" y="893897"/>
            <a:ext cx="8424936" cy="53306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5000"/>
              </a:lnSpc>
              <a:spcAft>
                <a:spcPts val="0"/>
              </a:spcAft>
              <a:buAutoNum type="alphaUcPeriod"/>
            </a:pP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INCOATIVAS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(“comienzo 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la 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acción”):</a:t>
            </a:r>
          </a:p>
          <a:p>
            <a:pPr marL="228600" indent="-228600" algn="l">
              <a:lnSpc>
                <a:spcPct val="115000"/>
              </a:lnSpc>
              <a:spcAft>
                <a:spcPts val="0"/>
              </a:spcAft>
              <a:buAutoNum type="alphaUcPeriod"/>
            </a:pP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INFINITIVO:	</a:t>
            </a:r>
            <a:r>
              <a:rPr lang="es-ES" sz="20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echarse </a:t>
            </a:r>
            <a:r>
              <a:rPr lang="es-ES" sz="20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“No </a:t>
            </a:r>
            <a:r>
              <a:rPr lang="es-ES" sz="20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s-ES" sz="20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eches a reír 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cada vez que lo 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veas”.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20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ponerse </a:t>
            </a:r>
            <a:r>
              <a:rPr lang="es-ES" sz="20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“De 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repente, </a:t>
            </a:r>
            <a:r>
              <a:rPr lang="es-ES" sz="20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puso a </a:t>
            </a: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llover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7620" algn="l">
              <a:lnSpc>
                <a:spcPct val="115000"/>
              </a:lnSpc>
              <a:spcAft>
                <a:spcPts val="0"/>
              </a:spcAft>
            </a:pPr>
            <a:r>
              <a:rPr lang="es-ES" sz="20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ir </a:t>
            </a:r>
            <a:r>
              <a:rPr lang="es-ES" sz="20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Íbamos </a:t>
            </a:r>
            <a:r>
              <a:rPr lang="es-ES" sz="20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comprar 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piso, pero cambiamos de 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opinión”.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20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comenzar </a:t>
            </a:r>
            <a:r>
              <a:rPr lang="es-ES" sz="20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(empezar) a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Comenzó </a:t>
            </a:r>
            <a:r>
              <a:rPr lang="es-ES" sz="20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hablar 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las 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cinco”.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indent="449580" algn="l">
              <a:lnSpc>
                <a:spcPct val="115000"/>
              </a:lnSpc>
              <a:spcAft>
                <a:spcPts val="0"/>
              </a:spcAft>
            </a:pPr>
            <a:r>
              <a:rPr lang="es-ES" sz="20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romper </a:t>
            </a:r>
            <a:r>
              <a:rPr lang="es-ES" sz="20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“La 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chica, de repente, </a:t>
            </a:r>
            <a:r>
              <a:rPr lang="es-ES" sz="20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rompió a </a:t>
            </a: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llorar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20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terminar </a:t>
            </a:r>
            <a:r>
              <a:rPr lang="es-ES" sz="20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“Le 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insistimos y </a:t>
            </a:r>
            <a:r>
              <a:rPr lang="es-ES" sz="20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terminó por </a:t>
            </a: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aceptar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algn="l">
              <a:lnSpc>
                <a:spcPct val="115000"/>
              </a:lnSpc>
              <a:spcAft>
                <a:spcPts val="0"/>
              </a:spcAft>
            </a:pPr>
            <a:r>
              <a:rPr lang="es-ES" sz="20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darle </a:t>
            </a:r>
            <a:r>
              <a:rPr lang="es-ES" sz="20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uno por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“Ahora </a:t>
            </a:r>
            <a:r>
              <a:rPr lang="es-ES" sz="20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ha dado por tocar 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clarinete”.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20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liarse </a:t>
            </a:r>
            <a:r>
              <a:rPr lang="es-ES" sz="20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lio </a:t>
            </a:r>
            <a:r>
              <a:rPr lang="es-ES" sz="20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decir 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tonterías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...”.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algn="l">
              <a:lnSpc>
                <a:spcPct val="115000"/>
              </a:lnSpc>
              <a:spcAft>
                <a:spcPts val="0"/>
              </a:spcAft>
            </a:pPr>
            <a:r>
              <a:rPr lang="es-ES" sz="20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meterse </a:t>
            </a:r>
            <a:r>
              <a:rPr lang="es-ES" sz="20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20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metió a arreglar 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tele y nos quedamos sin 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verla”.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GERUNDIO:	</a:t>
            </a:r>
            <a:r>
              <a:rPr lang="es-ES" sz="20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 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Vete </a:t>
            </a:r>
            <a:r>
              <a:rPr lang="es-ES" sz="20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pidiendo</a:t>
            </a:r>
            <a:r>
              <a:rPr lang="es-ES" sz="20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s-ES" sz="20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café”.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lecha arriba 12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9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20636" y="6224587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2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1 Rectángulo"/>
          <p:cNvSpPr/>
          <p:nvPr/>
        </p:nvSpPr>
        <p:spPr>
          <a:xfrm>
            <a:off x="2843808" y="76809"/>
            <a:ext cx="3960440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mtClean="0">
                <a:solidFill>
                  <a:schemeClr val="tx1"/>
                </a:solidFill>
                <a:latin typeface="Garamond" panose="02020404030301010803" pitchFamily="18" charset="0"/>
              </a:rPr>
              <a:t>0.1. El verbo: definición.</a:t>
            </a:r>
            <a:endParaRPr lang="es-ES" sz="28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112531" y="3016501"/>
            <a:ext cx="3451739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mtClean="0">
                <a:solidFill>
                  <a:schemeClr val="tx1"/>
                </a:solidFill>
                <a:latin typeface="Garamond" panose="02020404030301010803" pitchFamily="18" charset="0"/>
              </a:rPr>
              <a:t>FORMALMENTE	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mtClean="0">
                <a:solidFill>
                  <a:schemeClr val="tx1"/>
                </a:solidFill>
                <a:latin typeface="Garamond" panose="02020404030301010803" pitchFamily="18" charset="0"/>
              </a:rPr>
              <a:t>la clase de palabras más variable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endParaRPr lang="es-ES" b="1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i="1" smtClean="0">
                <a:solidFill>
                  <a:srgbClr val="C00000"/>
                </a:solidFill>
                <a:latin typeface="Garamond" panose="02020404030301010803" pitchFamily="18" charset="0"/>
              </a:rPr>
              <a:t>115  </a:t>
            </a:r>
            <a:r>
              <a:rPr lang="es-ES" smtClean="0">
                <a:solidFill>
                  <a:schemeClr val="tx1"/>
                </a:solidFill>
                <a:latin typeface="Garamond" panose="02020404030301010803" pitchFamily="18" charset="0"/>
              </a:rPr>
              <a:t>FORMAS VERBALES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23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4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6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6" name="1 Rectángulo"/>
          <p:cNvSpPr/>
          <p:nvPr/>
        </p:nvSpPr>
        <p:spPr>
          <a:xfrm>
            <a:off x="128902" y="5601825"/>
            <a:ext cx="827318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mtClean="0">
                <a:solidFill>
                  <a:schemeClr val="tx1"/>
                </a:solidFill>
                <a:latin typeface="Garamond" panose="02020404030301010803" pitchFamily="18" charset="0"/>
              </a:rPr>
              <a:t>SEMÁNTICAMENTE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endParaRPr lang="es-ES" b="1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i="1" smtClean="0">
                <a:solidFill>
                  <a:srgbClr val="C00000"/>
                </a:solidFill>
                <a:latin typeface="Garamond" panose="02020404030301010803" pitchFamily="18" charset="0"/>
              </a:rPr>
              <a:t>acción</a:t>
            </a:r>
            <a:r>
              <a:rPr lang="es-ES" b="1" smtClean="0">
                <a:solidFill>
                  <a:schemeClr val="tx1"/>
                </a:solidFill>
                <a:latin typeface="Garamond" panose="02020404030301010803" pitchFamily="18" charset="0"/>
              </a:rPr>
              <a:t> (frente a </a:t>
            </a:r>
            <a:r>
              <a:rPr lang="es-ES" b="1" i="1" smtClean="0">
                <a:solidFill>
                  <a:schemeClr val="tx1"/>
                </a:solidFill>
                <a:latin typeface="Garamond" panose="02020404030301010803" pitchFamily="18" charset="0"/>
              </a:rPr>
              <a:t>sustancia</a:t>
            </a:r>
            <a:r>
              <a:rPr lang="es-ES" b="1" smtClean="0">
                <a:solidFill>
                  <a:schemeClr val="tx1"/>
                </a:solidFill>
                <a:latin typeface="Garamond" panose="02020404030301010803" pitchFamily="18" charset="0"/>
              </a:rPr>
              <a:t> –</a:t>
            </a:r>
            <a:r>
              <a:rPr lang="es-ES" b="1" smtClean="0">
                <a:solidFill>
                  <a:srgbClr val="C00000"/>
                </a:solidFill>
                <a:latin typeface="Garamond" panose="02020404030301010803" pitchFamily="18" charset="0"/>
              </a:rPr>
              <a:t>SUSTANTIVO-</a:t>
            </a:r>
            <a:r>
              <a:rPr lang="es-ES" b="1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es-ES" b="1" i="1" smtClean="0">
                <a:solidFill>
                  <a:schemeClr val="tx1"/>
                </a:solidFill>
                <a:latin typeface="Garamond" panose="02020404030301010803" pitchFamily="18" charset="0"/>
              </a:rPr>
              <a:t>cualidad</a:t>
            </a:r>
            <a:r>
              <a:rPr lang="es-ES" b="1" smtClean="0">
                <a:solidFill>
                  <a:schemeClr val="tx1"/>
                </a:solidFill>
                <a:latin typeface="Garamond" panose="02020404030301010803" pitchFamily="18" charset="0"/>
              </a:rPr>
              <a:t> –</a:t>
            </a:r>
            <a:r>
              <a:rPr lang="es-ES" b="1" smtClean="0">
                <a:solidFill>
                  <a:srgbClr val="C00000"/>
                </a:solidFill>
                <a:latin typeface="Garamond" panose="02020404030301010803" pitchFamily="18" charset="0"/>
              </a:rPr>
              <a:t>ADJETIVO, ADVERBIO-</a:t>
            </a:r>
            <a:r>
              <a:rPr lang="es-ES" b="1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973765" y="665261"/>
            <a:ext cx="6629400" cy="2217758"/>
            <a:chOff x="309561" y="836712"/>
            <a:chExt cx="6629400" cy="221775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9561" y="836712"/>
              <a:ext cx="6629400" cy="1304925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9586" y="2159120"/>
              <a:ext cx="6229350" cy="895350"/>
            </a:xfrm>
            <a:prstGeom prst="rect">
              <a:avLst/>
            </a:prstGeom>
          </p:spPr>
        </p:pic>
      </p:grpSp>
      <p:sp>
        <p:nvSpPr>
          <p:cNvPr id="18" name="1 Rectángulo"/>
          <p:cNvSpPr/>
          <p:nvPr/>
        </p:nvSpPr>
        <p:spPr>
          <a:xfrm>
            <a:off x="2815598" y="4483794"/>
            <a:ext cx="2587643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mtClean="0">
                <a:solidFill>
                  <a:schemeClr val="tx1"/>
                </a:solidFill>
                <a:latin typeface="Garamond" panose="02020404030301010803" pitchFamily="18" charset="0"/>
              </a:rPr>
              <a:t>SINTÁCTICAMENTE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endParaRPr lang="es-ES" b="1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i="1" smtClean="0">
                <a:solidFill>
                  <a:srgbClr val="C00000"/>
                </a:solidFill>
                <a:latin typeface="Garamond" panose="02020404030301010803" pitchFamily="18" charset="0"/>
              </a:rPr>
              <a:t>núcleo</a:t>
            </a:r>
            <a:r>
              <a:rPr lang="es-ES" b="1" smtClean="0">
                <a:solidFill>
                  <a:schemeClr val="tx1"/>
                </a:solidFill>
                <a:latin typeface="Garamond" panose="02020404030301010803" pitchFamily="18" charset="0"/>
              </a:rPr>
              <a:t> de la oración</a:t>
            </a:r>
            <a:endParaRPr lang="es-ES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1 Rectángulo"/>
          <p:cNvSpPr/>
          <p:nvPr/>
        </p:nvSpPr>
        <p:spPr>
          <a:xfrm>
            <a:off x="3429203" y="3221236"/>
            <a:ext cx="5579730" cy="92333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mtClean="0">
                <a:solidFill>
                  <a:schemeClr val="bg1"/>
                </a:solidFill>
                <a:latin typeface="Garamond" panose="02020404030301010803" pitchFamily="18" charset="0"/>
              </a:rPr>
              <a:t>SDO. LÉXICO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mtClean="0">
                <a:solidFill>
                  <a:schemeClr val="bg1"/>
                </a:solidFill>
                <a:latin typeface="Garamond" panose="02020404030301010803" pitchFamily="18" charset="0"/>
              </a:rPr>
              <a:t>SDO. GRAMATICAL (..- persona = sujeto gramatical)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mtClean="0">
                <a:solidFill>
                  <a:schemeClr val="bg1"/>
                </a:solidFill>
                <a:latin typeface="Garamond" panose="02020404030301010803" pitchFamily="18" charset="0"/>
              </a:rPr>
              <a:t>“Llovía”. “Venid”. “Voy.”</a:t>
            </a:r>
            <a:endParaRPr lang="es-E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Flecha arriba 20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7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495" y="6224587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20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6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3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1" name="1 Rectángulo"/>
          <p:cNvSpPr/>
          <p:nvPr/>
        </p:nvSpPr>
        <p:spPr>
          <a:xfrm>
            <a:off x="2771800" y="6568"/>
            <a:ext cx="424847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0.8. Perífrasis verbales.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0002" y="615596"/>
            <a:ext cx="6624736" cy="33132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4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TERMINATIVAS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(“fin 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la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acción”):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INFINITIVO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	</a:t>
            </a:r>
            <a:r>
              <a:rPr lang="es-ES" sz="14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dejar </a:t>
            </a:r>
            <a:r>
              <a:rPr lang="es-ES" sz="14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“Si 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cambias, </a:t>
            </a:r>
            <a:r>
              <a:rPr lang="es-ES" sz="14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dejarás de hacer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amistades”.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sz="14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acabar </a:t>
            </a:r>
            <a:r>
              <a:rPr lang="es-ES" sz="14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(por)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“No </a:t>
            </a:r>
            <a:r>
              <a:rPr lang="es-ES" sz="14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acabo de entender 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 que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dices”.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14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terminar </a:t>
            </a:r>
            <a:r>
              <a:rPr lang="es-ES" sz="14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14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Termina </a:t>
            </a:r>
            <a:r>
              <a:rPr lang="es-ES" sz="14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hacer 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eso: ya es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tarde”.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14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cesar </a:t>
            </a:r>
            <a:r>
              <a:rPr lang="es-ES" sz="14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“No </a:t>
            </a:r>
            <a:r>
              <a:rPr lang="es-ES" sz="14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cesado de llorar 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 la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noche”.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14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llegar </a:t>
            </a:r>
            <a:r>
              <a:rPr lang="es-ES" sz="14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14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s-ES" sz="14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llego a comprender 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qué lo ha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hecho”.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14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quedar </a:t>
            </a:r>
            <a:r>
              <a:rPr lang="es-ES" sz="14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14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Quedó </a:t>
            </a:r>
            <a:r>
              <a:rPr lang="es-ES" sz="14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escribirnos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pero no lo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hizo”.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GERUNDIO:	</a:t>
            </a:r>
            <a:r>
              <a:rPr lang="es-ES" sz="14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acabar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“</a:t>
            </a:r>
            <a:r>
              <a:rPr lang="es-ES" sz="14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Acabó </a:t>
            </a:r>
            <a:r>
              <a:rPr lang="es-ES" sz="14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dándose 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cuenta de su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error”.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-1348740"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PARTICIPIO:  	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sz="14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“</a:t>
            </a:r>
            <a:r>
              <a:rPr lang="es-ES" sz="14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Tiene </a:t>
            </a:r>
            <a:r>
              <a:rPr lang="es-ES" sz="14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escrito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 libro, pero no quiere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publicarlo”.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14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quedar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“Cuando 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acabó el partido, </a:t>
            </a:r>
            <a:r>
              <a:rPr lang="es-ES" sz="14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quedó </a:t>
            </a:r>
            <a:r>
              <a:rPr lang="es-ES" sz="14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cansado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14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dejar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“Antes 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irse, </a:t>
            </a:r>
            <a:r>
              <a:rPr lang="es-ES" sz="14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dejó acabado 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trabajo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726280" y="4040306"/>
            <a:ext cx="6653174" cy="28176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4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DURATIVAS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(“desarrollo 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la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acción”):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GERUNDIO:     	</a:t>
            </a:r>
            <a:r>
              <a:rPr lang="es-ES" sz="14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“Cada 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vez </a:t>
            </a:r>
            <a:r>
              <a:rPr lang="es-ES" sz="14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voy teniendo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menos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memoria”.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14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seguir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“</a:t>
            </a:r>
            <a:r>
              <a:rPr lang="es-ES" sz="14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Sigue </a:t>
            </a:r>
            <a:r>
              <a:rPr lang="es-ES" sz="14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buscando 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trabajo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digno”. 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14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llevar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“</a:t>
            </a:r>
            <a:r>
              <a:rPr lang="es-ES" sz="14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Lleva </a:t>
            </a:r>
            <a:r>
              <a:rPr lang="es-ES" sz="14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diciendo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eso tres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años”.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14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venir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“</a:t>
            </a:r>
            <a:r>
              <a:rPr lang="es-ES" sz="14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Vengo </a:t>
            </a:r>
            <a:r>
              <a:rPr lang="es-ES" sz="14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pensando 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últimamente que deberías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...”.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PARTICIPIO:  	</a:t>
            </a:r>
            <a:r>
              <a:rPr lang="es-ES" sz="14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llevar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14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Lleva </a:t>
            </a:r>
            <a:r>
              <a:rPr lang="es-ES" sz="14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compuestos 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tres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capítulos”.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14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andar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“Siempre </a:t>
            </a:r>
            <a:r>
              <a:rPr lang="es-ES" sz="14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anda metido 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líos”.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14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seguir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“</a:t>
            </a:r>
            <a:r>
              <a:rPr lang="es-ES" sz="14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Sigue </a:t>
            </a:r>
            <a:r>
              <a:rPr lang="es-ES" sz="14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hecho 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desastre”.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14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“</a:t>
            </a:r>
            <a:r>
              <a:rPr lang="es-ES" sz="14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Tenía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previsto ir a Madrid, pero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...”.</a:t>
            </a:r>
            <a:endParaRPr lang="es-ES" sz="14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echa arriba 11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495" y="6224587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21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6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3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1" name="1 Rectángulo"/>
          <p:cNvSpPr/>
          <p:nvPr/>
        </p:nvSpPr>
        <p:spPr>
          <a:xfrm>
            <a:off x="2771800" y="6568"/>
            <a:ext cx="424847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0.7. Perífrasis verbales.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3326" y="1132513"/>
            <a:ext cx="7272808" cy="13665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ACUMULATIVAS</a:t>
            </a: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s-ES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PARTICIPIO: 	</a:t>
            </a:r>
            <a:r>
              <a:rPr lang="es-ES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llevar</a:t>
            </a: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Llevo </a:t>
            </a:r>
            <a:r>
              <a:rPr lang="es-ES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pagad</a:t>
            </a: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cuatro multas este </a:t>
            </a: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mes”.</a:t>
            </a:r>
            <a:endParaRPr lang="es-ES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“</a:t>
            </a:r>
            <a:r>
              <a:rPr lang="es-ES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Tengo </a:t>
            </a:r>
            <a:r>
              <a:rPr lang="es-ES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escritas </a:t>
            </a: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cien páginas de la </a:t>
            </a: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novela”.</a:t>
            </a: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b="1" smtClean="0">
              <a:solidFill>
                <a:srgbClr val="00206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190925" y="3059961"/>
            <a:ext cx="7471194" cy="2322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FRECUENTATIVAS, REITERATIVAS </a:t>
            </a:r>
            <a:r>
              <a:rPr lang="es-ES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(“repetición </a:t>
            </a:r>
            <a:r>
              <a:rPr lang="es-ES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acción”):</a:t>
            </a:r>
            <a:endParaRPr lang="es-ES" smtClean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" b="1" smtClean="0">
              <a:solidFill>
                <a:srgbClr val="00206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INFINITIVO</a:t>
            </a: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	</a:t>
            </a:r>
            <a:r>
              <a:rPr lang="es-ES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volver </a:t>
            </a:r>
            <a:r>
              <a:rPr lang="es-ES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“Te </a:t>
            </a: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prometo que no </a:t>
            </a:r>
            <a:r>
              <a:rPr lang="es-ES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volveré a </a:t>
            </a:r>
            <a:r>
              <a:rPr lang="es-ES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hacerlo</a:t>
            </a: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" b="1">
              <a:solidFill>
                <a:srgbClr val="00206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GERUNDIO</a:t>
            </a: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	</a:t>
            </a:r>
            <a:r>
              <a:rPr lang="es-ES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venir</a:t>
            </a: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“</a:t>
            </a:r>
            <a:r>
              <a:rPr lang="es-ES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Viene </a:t>
            </a:r>
            <a:r>
              <a:rPr lang="es-ES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haciéndolo </a:t>
            </a: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desde hace un </a:t>
            </a: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año”.</a:t>
            </a:r>
            <a:endParaRPr lang="es-ES" smtClean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seguir</a:t>
            </a: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“</a:t>
            </a:r>
            <a:r>
              <a:rPr lang="es-ES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Sigue </a:t>
            </a:r>
            <a:r>
              <a:rPr lang="es-ES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escribiendo </a:t>
            </a: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cada cierto </a:t>
            </a: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tiempo”.</a:t>
            </a:r>
            <a:endParaRPr lang="es-ES" smtClean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andar</a:t>
            </a: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“</a:t>
            </a:r>
            <a:r>
              <a:rPr lang="es-ES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Anda </a:t>
            </a:r>
            <a:r>
              <a:rPr lang="es-ES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diciendo </a:t>
            </a:r>
            <a:r>
              <a:rPr lang="es-ES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ahí que está </a:t>
            </a:r>
            <a:r>
              <a:rPr lang="es-ES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soltero”.</a:t>
            </a:r>
            <a:endParaRPr lang="es-ES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echa arriba 11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6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495" y="6224587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22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6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3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1" name="1 Rectángulo"/>
          <p:cNvSpPr/>
          <p:nvPr/>
        </p:nvSpPr>
        <p:spPr>
          <a:xfrm>
            <a:off x="2771800" y="6568"/>
            <a:ext cx="424847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0.8. Perífrasis verbales.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2420" y="825918"/>
            <a:ext cx="8067971" cy="12249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APROXIMATIVAS Y DE CONJETURA: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INFINITIVO:	</a:t>
            </a:r>
            <a:r>
              <a:rPr lang="es-ES" sz="16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deber </a:t>
            </a:r>
            <a:r>
              <a:rPr lang="es-ES" sz="16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16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Deben </a:t>
            </a:r>
            <a:r>
              <a:rPr lang="es-ES" sz="16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ser 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dos y 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media”.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algn="l">
              <a:lnSpc>
                <a:spcPct val="115000"/>
              </a:lnSpc>
              <a:spcAft>
                <a:spcPts val="0"/>
              </a:spcAft>
            </a:pPr>
            <a:r>
              <a:rPr lang="es-ES" sz="16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venir </a:t>
            </a:r>
            <a:r>
              <a:rPr lang="es-ES" sz="16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“Con 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horas extras</a:t>
            </a:r>
            <a:r>
              <a:rPr lang="es-ES" sz="16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vengo a ganar 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unos 2000 € al 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mes”.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174449" y="2323364"/>
            <a:ext cx="7414524" cy="12249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EXAGERATIVAS O HIPERBÓLICAS: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-1348740" algn="l">
              <a:lnSpc>
                <a:spcPct val="115000"/>
              </a:lnSpc>
              <a:spcAft>
                <a:spcPts val="0"/>
              </a:spcAft>
            </a:pP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INFINITIVO:	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sz="16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hincharse </a:t>
            </a:r>
            <a:r>
              <a:rPr lang="es-ES" sz="16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(inflarse) a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“Me </a:t>
            </a:r>
            <a:r>
              <a:rPr lang="es-ES" sz="16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hinchado a ver 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televisión”.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16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hartarse </a:t>
            </a:r>
            <a:r>
              <a:rPr lang="es-ES" sz="16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“Me </a:t>
            </a:r>
            <a:r>
              <a:rPr lang="es-ES" sz="16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hartado de comer 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helados”.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07623" y="3820810"/>
            <a:ext cx="7560176" cy="17912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OBLIGATORIEDAD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INFINITIVO:	</a:t>
            </a:r>
            <a:r>
              <a:rPr lang="es-ES" sz="16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tener </a:t>
            </a:r>
            <a:r>
              <a:rPr lang="es-ES" sz="16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16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Tienes </a:t>
            </a:r>
            <a:r>
              <a:rPr lang="es-ES" sz="16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dormir 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más: tienes 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ojeras”.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16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deber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“</a:t>
            </a:r>
            <a:r>
              <a:rPr lang="es-ES" sz="16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Debes </a:t>
            </a:r>
            <a:r>
              <a:rPr lang="es-ES" sz="16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 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deberes”.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indent="449580" algn="l">
              <a:lnSpc>
                <a:spcPct val="115000"/>
              </a:lnSpc>
              <a:spcAft>
                <a:spcPts val="0"/>
              </a:spcAft>
            </a:pPr>
            <a:r>
              <a:rPr lang="es-ES" sz="16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haber </a:t>
            </a:r>
            <a:r>
              <a:rPr lang="es-ES" sz="16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16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 </a:t>
            </a:r>
            <a:r>
              <a:rPr lang="es-ES" sz="16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saber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lo hago por 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afición”.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algn="l">
              <a:lnSpc>
                <a:spcPct val="115000"/>
              </a:lnSpc>
              <a:spcAft>
                <a:spcPts val="0"/>
              </a:spcAft>
            </a:pPr>
            <a:r>
              <a:rPr lang="es-ES" sz="1600" b="1" i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haber </a:t>
            </a:r>
            <a:r>
              <a:rPr lang="es-ES" sz="1600" b="1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“Para 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triunfar en la vida, </a:t>
            </a:r>
            <a:r>
              <a:rPr lang="es-ES" sz="16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 que </a:t>
            </a:r>
            <a:r>
              <a:rPr lang="es-ES" sz="1600" b="1" smtClean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esforzarse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s-ES" sz="160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lecha arriba 12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495" y="6224587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23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6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3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1" name="1 Rectángulo"/>
          <p:cNvSpPr/>
          <p:nvPr/>
        </p:nvSpPr>
        <p:spPr>
          <a:xfrm>
            <a:off x="2771800" y="6568"/>
            <a:ext cx="424847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0.9. La voz (diátesis).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4482" y="620688"/>
            <a:ext cx="7443861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diátesis</a:t>
            </a:r>
          </a:p>
          <a:p>
            <a:pPr algn="just"/>
            <a:r>
              <a:rPr lang="es-ES" sz="2000" dirty="0">
                <a:latin typeface="Garamond" panose="02020404030301010803" pitchFamily="18" charset="0"/>
              </a:rPr>
              <a:t>Del gr. </a:t>
            </a:r>
            <a:r>
              <a:rPr lang="es-ES" sz="2000" dirty="0" err="1">
                <a:latin typeface="Garamond" panose="02020404030301010803" pitchFamily="18" charset="0"/>
              </a:rPr>
              <a:t>διάθεσις</a:t>
            </a:r>
            <a:r>
              <a:rPr lang="es-ES" sz="2000" dirty="0">
                <a:latin typeface="Garamond" panose="02020404030301010803" pitchFamily="18" charset="0"/>
              </a:rPr>
              <a:t> </a:t>
            </a:r>
            <a:r>
              <a:rPr lang="es-ES" sz="2000" dirty="0" err="1">
                <a:latin typeface="Garamond" panose="02020404030301010803" pitchFamily="18" charset="0"/>
              </a:rPr>
              <a:t>diáthesis</a:t>
            </a:r>
            <a:r>
              <a:rPr lang="es-ES" sz="2000" dirty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es-ES" sz="2000" dirty="0">
                <a:latin typeface="Garamond" panose="02020404030301010803" pitchFamily="18" charset="0"/>
              </a:rPr>
              <a:t>1. f. </a:t>
            </a:r>
            <a:r>
              <a:rPr lang="es-ES" sz="2000" i="1" dirty="0">
                <a:latin typeface="Garamond" panose="02020404030301010803" pitchFamily="18" charset="0"/>
              </a:rPr>
              <a:t>Gram</a:t>
            </a:r>
            <a:r>
              <a:rPr lang="es-ES" sz="2000" dirty="0">
                <a:latin typeface="Garamond" panose="02020404030301010803" pitchFamily="18" charset="0"/>
              </a:rPr>
              <a:t>. Cada una de las estructuras gramaticales que permiten expresar un determinado estado de cosas con un mismo verbo y diferente organización de sus argumentos.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002239" y="2542698"/>
            <a:ext cx="7443861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smtClean="0">
                <a:latin typeface="Garamond" panose="02020404030301010803" pitchFamily="18" charset="0"/>
              </a:rPr>
              <a:t>Voz = no tiene configuración </a:t>
            </a:r>
            <a:r>
              <a:rPr lang="es-ES" sz="2000" err="1" smtClean="0">
                <a:latin typeface="Garamond" panose="02020404030301010803" pitchFamily="18" charset="0"/>
              </a:rPr>
              <a:t>morfemática</a:t>
            </a:r>
            <a:r>
              <a:rPr lang="es-ES" sz="2000" smtClean="0">
                <a:latin typeface="Garamond" panose="02020404030301010803" pitchFamily="18" charset="0"/>
              </a:rPr>
              <a:t>.</a:t>
            </a:r>
          </a:p>
          <a:p>
            <a:pPr algn="just"/>
            <a:endParaRPr lang="es-ES" sz="2000" smtClean="0">
              <a:latin typeface="Garamond" panose="02020404030301010803" pitchFamily="18" charset="0"/>
            </a:endParaRPr>
          </a:p>
          <a:p>
            <a:pPr algn="just"/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</a:rPr>
              <a:t>ACTIVA</a:t>
            </a:r>
            <a:r>
              <a:rPr lang="es-ES" sz="2000" smtClean="0">
                <a:latin typeface="Garamond" panose="02020404030301010803" pitchFamily="18" charset="0"/>
              </a:rPr>
              <a:t>: sujeto agente</a:t>
            </a:r>
          </a:p>
          <a:p>
            <a:pPr algn="just"/>
            <a:endParaRPr lang="es-ES" sz="2000">
              <a:latin typeface="Garamond" panose="02020404030301010803" pitchFamily="18" charset="0"/>
            </a:endParaRPr>
          </a:p>
          <a:p>
            <a:pPr algn="just"/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</a:rPr>
              <a:t>MEDIA</a:t>
            </a:r>
            <a:r>
              <a:rPr lang="es-ES" sz="2000" smtClean="0">
                <a:latin typeface="Garamond" panose="02020404030301010803" pitchFamily="18" charset="0"/>
              </a:rPr>
              <a:t>: sujeto agente / paciente</a:t>
            </a:r>
          </a:p>
          <a:p>
            <a:pPr algn="just"/>
            <a:r>
              <a:rPr lang="es-ES" sz="2000">
                <a:latin typeface="Garamond" panose="02020404030301010803" pitchFamily="18" charset="0"/>
              </a:rPr>
              <a:t>	</a:t>
            </a:r>
            <a:endParaRPr lang="es-ES" sz="2000" smtClean="0">
              <a:latin typeface="Garamond" panose="02020404030301010803" pitchFamily="18" charset="0"/>
            </a:endParaRPr>
          </a:p>
          <a:p>
            <a:pPr algn="just"/>
            <a:r>
              <a:rPr lang="es-ES" sz="2000">
                <a:latin typeface="Garamond" panose="02020404030301010803" pitchFamily="18" charset="0"/>
              </a:rPr>
              <a:t>	</a:t>
            </a:r>
            <a:r>
              <a:rPr lang="es-ES" sz="2000" smtClean="0">
                <a:latin typeface="Garamond" panose="02020404030301010803" pitchFamily="18" charset="0"/>
              </a:rPr>
              <a:t>“Juan se levanta”. “El culpable se arrepiente”.</a:t>
            </a:r>
          </a:p>
          <a:p>
            <a:pPr algn="just"/>
            <a:endParaRPr lang="es-ES" sz="2000">
              <a:latin typeface="Garamond" panose="02020404030301010803" pitchFamily="18" charset="0"/>
            </a:endParaRPr>
          </a:p>
          <a:p>
            <a:pPr algn="just"/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</a:rPr>
              <a:t>PASIVA</a:t>
            </a:r>
            <a:r>
              <a:rPr lang="es-ES" sz="2000" smtClean="0">
                <a:latin typeface="Garamond" panose="02020404030301010803" pitchFamily="18" charset="0"/>
              </a:rPr>
              <a:t>: sujeto paciente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1174493" y="5510594"/>
            <a:ext cx="548574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</a:rPr>
              <a:t>PASIVA REFLEJA</a:t>
            </a:r>
            <a:r>
              <a:rPr lang="es-ES" sz="2000" smtClean="0">
                <a:solidFill>
                  <a:srgbClr val="C00000"/>
                </a:solidFill>
                <a:latin typeface="Garamond" panose="02020404030301010803" pitchFamily="18" charset="0"/>
              </a:rPr>
              <a:t>:  </a:t>
            </a:r>
          </a:p>
          <a:p>
            <a:pPr algn="just"/>
            <a:r>
              <a:rPr lang="es-ES" sz="2000">
                <a:solidFill>
                  <a:srgbClr val="C00000"/>
                </a:solidFill>
                <a:latin typeface="Garamond" panose="02020404030301010803" pitchFamily="18" charset="0"/>
              </a:rPr>
              <a:t>	</a:t>
            </a:r>
            <a:r>
              <a:rPr lang="es-ES" sz="2000" smtClean="0">
                <a:solidFill>
                  <a:srgbClr val="C00000"/>
                </a:solidFill>
                <a:latin typeface="Garamond" panose="02020404030301010803" pitchFamily="18" charset="0"/>
              </a:rPr>
              <a:t>	“</a:t>
            </a:r>
            <a:r>
              <a:rPr lang="es-ES" sz="2000" smtClean="0">
                <a:latin typeface="Garamond" panose="02020404030301010803" pitchFamily="18" charset="0"/>
              </a:rPr>
              <a:t>Se construyen casas”.</a:t>
            </a:r>
          </a:p>
        </p:txBody>
      </p:sp>
      <p:sp>
        <p:nvSpPr>
          <p:cNvPr id="13" name="Flecha arriba 12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8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44704" y="6056673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24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6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3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21" name="1 Rectángulo"/>
          <p:cNvSpPr/>
          <p:nvPr/>
        </p:nvSpPr>
        <p:spPr>
          <a:xfrm>
            <a:off x="2267744" y="0"/>
            <a:ext cx="4968552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mtClean="0">
                <a:solidFill>
                  <a:schemeClr val="tx1"/>
                </a:solidFill>
                <a:latin typeface="Garamond" panose="02020404030301010803" pitchFamily="18" charset="0"/>
              </a:rPr>
              <a:t>0.10. </a:t>
            </a:r>
            <a:r>
              <a:rPr lang="es-ES" b="1">
                <a:solidFill>
                  <a:schemeClr val="tx1"/>
                </a:solidFill>
                <a:latin typeface="Garamond" panose="02020404030301010803" pitchFamily="18" charset="0"/>
              </a:rPr>
              <a:t>Del sistema verbal latino al español.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116741"/>
              </p:ext>
            </p:extLst>
          </p:nvPr>
        </p:nvGraphicFramePr>
        <p:xfrm>
          <a:off x="971600" y="476672"/>
          <a:ext cx="7087260" cy="2644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452"/>
                <a:gridCol w="1264200"/>
                <a:gridCol w="1570704"/>
                <a:gridCol w="1417452"/>
                <a:gridCol w="1417452"/>
              </a:tblGrid>
              <a:tr h="252024">
                <a:tc>
                  <a:txBody>
                    <a:bodyPr/>
                    <a:lstStyle/>
                    <a:p>
                      <a:endParaRPr lang="es-ES" sz="8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800" smtClean="0">
                          <a:latin typeface="Garamond" panose="02020404030301010803" pitchFamily="18" charset="0"/>
                        </a:rPr>
                        <a:t>INDICATIVO</a:t>
                      </a:r>
                      <a:endParaRPr lang="es-ES" sz="8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800" smtClean="0">
                          <a:latin typeface="Garamond" panose="02020404030301010803" pitchFamily="18" charset="0"/>
                        </a:rPr>
                        <a:t>SUBJUNTIVO</a:t>
                      </a:r>
                      <a:endParaRPr lang="es-ES" sz="8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es-ES" sz="9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smtClean="0">
                          <a:latin typeface="Garamond" panose="02020404030301010803" pitchFamily="18" charset="0"/>
                        </a:rPr>
                        <a:t>IMPERFECTIVO</a:t>
                      </a:r>
                      <a:endParaRPr lang="es-ES" sz="9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smtClean="0">
                          <a:latin typeface="Garamond" panose="02020404030301010803" pitchFamily="18" charset="0"/>
                        </a:rPr>
                        <a:t>PERFECTIVO</a:t>
                      </a:r>
                      <a:endParaRPr lang="es-ES" sz="9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smtClean="0">
                          <a:latin typeface="Garamond" panose="02020404030301010803" pitchFamily="18" charset="0"/>
                        </a:rPr>
                        <a:t>IMPERFECTIVO</a:t>
                      </a:r>
                      <a:endParaRPr lang="es-ES" sz="9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smtClean="0">
                          <a:latin typeface="Garamond" panose="02020404030301010803" pitchFamily="18" charset="0"/>
                        </a:rPr>
                        <a:t>PERFECTIVO</a:t>
                      </a:r>
                      <a:endParaRPr lang="es-ES" sz="9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ANTERIOR</a:t>
                      </a:r>
                    </a:p>
                    <a:p>
                      <a:r>
                        <a:rPr lang="es-ES" sz="800" smtClean="0">
                          <a:latin typeface="Garamond" panose="02020404030301010803" pitchFamily="18" charset="0"/>
                        </a:rPr>
                        <a:t>(PLUSCUAMPERFECTO)</a:t>
                      </a:r>
                      <a:endParaRPr lang="es-ES" sz="8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cantaveram</a:t>
                      </a:r>
                    </a:p>
                    <a:p>
                      <a:r>
                        <a:rPr lang="es-ES" sz="1000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[cantaram]</a:t>
                      </a:r>
                    </a:p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es-ES" sz="1000" smtClean="0">
                          <a:solidFill>
                            <a:srgbClr val="0000CC"/>
                          </a:solidFill>
                          <a:latin typeface="Garamond" panose="02020404030301010803" pitchFamily="18" charset="0"/>
                        </a:rPr>
                        <a:t>*habui/habebam cantatum</a:t>
                      </a:r>
                      <a:r>
                        <a:rPr lang="es-ES" sz="1000" smtClean="0">
                          <a:latin typeface="Garamond" panose="02020404030301010803" pitchFamily="18" charset="0"/>
                        </a:rPr>
                        <a:t>]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cantavissem</a:t>
                      </a:r>
                    </a:p>
                    <a:p>
                      <a:r>
                        <a:rPr lang="es-ES" sz="1000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[cantassem]</a:t>
                      </a:r>
                    </a:p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[*habuissem cantatum]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PRETÉRITO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cantabam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cantavi</a:t>
                      </a:r>
                    </a:p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[habeo cantatum]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smtClean="0">
                          <a:latin typeface="Garamond" panose="02020404030301010803" pitchFamily="18" charset="0"/>
                        </a:rPr>
                        <a:t>cantarem </a:t>
                      </a:r>
                      <a:r>
                        <a:rPr lang="es-ES" sz="1000" b="1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Ø</a:t>
                      </a:r>
                    </a:p>
                    <a:p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cantaverim </a:t>
                      </a:r>
                      <a:r>
                        <a:rPr lang="es-ES" sz="1000" b="1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Ø</a:t>
                      </a:r>
                      <a:endParaRPr lang="es-ES" sz="1000" smtClean="0">
                        <a:latin typeface="Garamond" panose="02020404030301010803" pitchFamily="18" charset="0"/>
                      </a:endParaRPr>
                    </a:p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[*habeam cantatum]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FFFFA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PRESENTE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canto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cantavi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smtClean="0"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es-ES" sz="1000" smtClean="0">
                          <a:solidFill>
                            <a:srgbClr val="0000CC"/>
                          </a:solidFill>
                          <a:latin typeface="Garamond" panose="02020404030301010803" pitchFamily="18" charset="0"/>
                        </a:rPr>
                        <a:t>habeo cantatum</a:t>
                      </a:r>
                      <a:r>
                        <a:rPr lang="es-ES" sz="1000" smtClean="0">
                          <a:latin typeface="Garamond" panose="02020404030301010803" pitchFamily="18" charset="0"/>
                        </a:rPr>
                        <a:t>]</a:t>
                      </a:r>
                    </a:p>
                    <a:p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cantem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cantaverim </a:t>
                      </a:r>
                      <a:r>
                        <a:rPr lang="es-ES" sz="1000" b="1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Ø</a:t>
                      </a:r>
                      <a:endParaRPr lang="es-ES" sz="1000" smtClean="0">
                        <a:latin typeface="Garamond" panose="02020404030301010803" pitchFamily="18" charset="0"/>
                      </a:endParaRPr>
                    </a:p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[*habeam cantatum]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FFFFA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FUTURO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smtClean="0">
                          <a:latin typeface="Garamond" panose="02020404030301010803" pitchFamily="18" charset="0"/>
                        </a:rPr>
                        <a:t>cantabo </a:t>
                      </a:r>
                      <a:r>
                        <a:rPr lang="es-ES" sz="1000" b="1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Ø</a:t>
                      </a:r>
                      <a:endParaRPr lang="es-ES" sz="1000" smtClean="0">
                        <a:latin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smtClean="0">
                          <a:solidFill>
                            <a:srgbClr val="0000CC"/>
                          </a:solidFill>
                          <a:latin typeface="Garamond" panose="02020404030301010803" pitchFamily="18" charset="0"/>
                        </a:rPr>
                        <a:t>[cantare habeo]</a:t>
                      </a:r>
                    </a:p>
                    <a:p>
                      <a:r>
                        <a:rPr lang="es-ES" sz="800" smtClean="0">
                          <a:latin typeface="Garamond" panose="02020404030301010803" pitchFamily="18" charset="0"/>
                        </a:rPr>
                        <a:t>timebo, vendam, sentiam</a:t>
                      </a:r>
                      <a:endParaRPr lang="es-ES" sz="8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cantavero  </a:t>
                      </a:r>
                      <a:r>
                        <a:rPr lang="es-ES" sz="1000" b="1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Ø</a:t>
                      </a:r>
                    </a:p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[</a:t>
                      </a:r>
                      <a:r>
                        <a:rPr lang="es-ES" sz="1000" smtClean="0">
                          <a:solidFill>
                            <a:srgbClr val="0000CC"/>
                          </a:solidFill>
                          <a:latin typeface="Garamond" panose="02020404030301010803" pitchFamily="18" charset="0"/>
                        </a:rPr>
                        <a:t>habere habeo cantatum</a:t>
                      </a:r>
                      <a:r>
                        <a:rPr lang="es-ES" sz="1000" smtClean="0">
                          <a:latin typeface="Garamond" panose="02020404030301010803" pitchFamily="18" charset="0"/>
                        </a:rPr>
                        <a:t>]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08830"/>
              </p:ext>
            </p:extLst>
          </p:nvPr>
        </p:nvGraphicFramePr>
        <p:xfrm>
          <a:off x="971600" y="3219132"/>
          <a:ext cx="7087260" cy="258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452"/>
                <a:gridCol w="1264200"/>
                <a:gridCol w="1570704"/>
                <a:gridCol w="1417452"/>
                <a:gridCol w="1417452"/>
              </a:tblGrid>
              <a:tr h="252024">
                <a:tc>
                  <a:txBody>
                    <a:bodyPr/>
                    <a:lstStyle/>
                    <a:p>
                      <a:endParaRPr lang="es-ES" sz="8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800" smtClean="0">
                          <a:latin typeface="Garamond" panose="02020404030301010803" pitchFamily="18" charset="0"/>
                        </a:rPr>
                        <a:t>INDICATIVO</a:t>
                      </a:r>
                      <a:endParaRPr lang="es-ES" sz="8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800" smtClean="0">
                          <a:latin typeface="Garamond" panose="02020404030301010803" pitchFamily="18" charset="0"/>
                        </a:rPr>
                        <a:t>SUBJUNTIVO</a:t>
                      </a:r>
                      <a:endParaRPr lang="es-ES" sz="8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1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es-ES" sz="9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smtClean="0">
                          <a:latin typeface="Garamond" panose="02020404030301010803" pitchFamily="18" charset="0"/>
                        </a:rPr>
                        <a:t>IMPERFECTIVO</a:t>
                      </a:r>
                      <a:endParaRPr lang="es-ES" sz="9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smtClean="0">
                          <a:latin typeface="Garamond" panose="02020404030301010803" pitchFamily="18" charset="0"/>
                        </a:rPr>
                        <a:t>PERFECTIVO</a:t>
                      </a:r>
                      <a:endParaRPr lang="es-ES" sz="9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smtClean="0">
                          <a:latin typeface="Garamond" panose="02020404030301010803" pitchFamily="18" charset="0"/>
                        </a:rPr>
                        <a:t>IMPERFECTIVO</a:t>
                      </a:r>
                      <a:endParaRPr lang="es-ES" sz="9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smtClean="0">
                          <a:latin typeface="Garamond" panose="02020404030301010803" pitchFamily="18" charset="0"/>
                        </a:rPr>
                        <a:t>PERFECTIVO</a:t>
                      </a:r>
                      <a:endParaRPr lang="es-ES" sz="9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ANTERIOR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smtClean="0">
                          <a:latin typeface="Garamond" panose="02020404030301010803" pitchFamily="18" charset="0"/>
                        </a:rPr>
                        <a:t>(PLUSCUAMPERFECTO)</a:t>
                      </a:r>
                    </a:p>
                    <a:p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(hube cantado)</a:t>
                      </a:r>
                    </a:p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había cantado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smtClean="0">
                        <a:latin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smtClean="0">
                          <a:latin typeface="Garamond" panose="02020404030301010803" pitchFamily="18" charset="0"/>
                        </a:rPr>
                        <a:t>hubiera / hubiese cantado</a:t>
                      </a:r>
                    </a:p>
                    <a:p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PRETÉRITO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cantaba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canté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cantara</a:t>
                      </a:r>
                      <a:r>
                        <a:rPr lang="es-ES" sz="1000" baseline="0" smtClean="0">
                          <a:latin typeface="Garamond" panose="02020404030301010803" pitchFamily="18" charset="0"/>
                        </a:rPr>
                        <a:t> / cantase</a:t>
                      </a:r>
                    </a:p>
                    <a:p>
                      <a:r>
                        <a:rPr lang="es-ES" sz="1000" baseline="0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[cantaram] [cantassem]</a:t>
                      </a:r>
                      <a:endParaRPr lang="es-ES" sz="1000">
                        <a:solidFill>
                          <a:srgbClr val="FF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PRESENTE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canto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he cantado</a:t>
                      </a:r>
                    </a:p>
                    <a:p>
                      <a:endParaRPr lang="es-ES" sz="100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cante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haya cantado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FUTURO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cantaré</a:t>
                      </a:r>
                    </a:p>
                    <a:p>
                      <a:r>
                        <a:rPr lang="es-ES" sz="1000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[cantare habeo]</a:t>
                      </a:r>
                      <a:endParaRPr lang="es-ES" sz="100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habré</a:t>
                      </a:r>
                      <a:r>
                        <a:rPr lang="es-ES" sz="1000" baseline="0" smtClean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 cantado</a:t>
                      </a:r>
                      <a:endParaRPr lang="es-ES" sz="1000">
                        <a:solidFill>
                          <a:schemeClr val="bg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(cantare)</a:t>
                      </a:r>
                    </a:p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cantavero</a:t>
                      </a:r>
                      <a:r>
                        <a:rPr lang="es-ES" sz="1000" baseline="0" smtClean="0">
                          <a:latin typeface="Garamond" panose="02020404030301010803" pitchFamily="18" charset="0"/>
                        </a:rPr>
                        <a:t> / cantaverim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(hubiere cantado)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smtClean="0">
                          <a:latin typeface="Garamond" panose="02020404030301010803" pitchFamily="18" charset="0"/>
                        </a:rPr>
                        <a:t>CONDICIONAL</a:t>
                      </a:r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b="1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cantaría</a:t>
                      </a:r>
                    </a:p>
                    <a:p>
                      <a:r>
                        <a:rPr lang="es-ES" sz="1000" b="1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[cantare</a:t>
                      </a:r>
                      <a:r>
                        <a:rPr lang="es-ES" sz="1000" b="1" baseline="0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 habebam]</a:t>
                      </a:r>
                      <a:endParaRPr lang="es-ES" sz="1000" b="1">
                        <a:solidFill>
                          <a:srgbClr val="FF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b="1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habría cantado</a:t>
                      </a:r>
                      <a:endParaRPr lang="es-ES" sz="1000" b="1">
                        <a:solidFill>
                          <a:srgbClr val="FF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403648" y="6039921"/>
            <a:ext cx="511256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ES">
                <a:latin typeface="Garamond" panose="02020404030301010803" pitchFamily="18" charset="0"/>
              </a:rPr>
              <a:t>voz pasiva </a:t>
            </a:r>
            <a:r>
              <a:rPr lang="es-ES" b="1" cap="small">
                <a:latin typeface="Garamond" panose="02020404030301010803" pitchFamily="18" charset="0"/>
              </a:rPr>
              <a:t>amor</a:t>
            </a:r>
            <a:r>
              <a:rPr lang="es-ES" b="1">
                <a:latin typeface="Garamond" panose="02020404030301010803" pitchFamily="18" charset="0"/>
              </a:rPr>
              <a:t> </a:t>
            </a:r>
            <a:r>
              <a:rPr lang="es-ES">
                <a:latin typeface="Garamond" panose="02020404030301010803" pitchFamily="18" charset="0"/>
              </a:rPr>
              <a:t>pasa a </a:t>
            </a:r>
            <a:r>
              <a:rPr lang="es-ES" b="1" i="1">
                <a:latin typeface="Garamond" panose="02020404030301010803" pitchFamily="18" charset="0"/>
              </a:rPr>
              <a:t>ser + participio </a:t>
            </a:r>
            <a:r>
              <a:rPr lang="es-ES">
                <a:latin typeface="Garamond" panose="02020404030301010803" pitchFamily="18" charset="0"/>
              </a:rPr>
              <a:t>(</a:t>
            </a:r>
            <a:r>
              <a:rPr lang="es-ES" b="1" i="1">
                <a:latin typeface="Garamond" panose="02020404030301010803" pitchFamily="18" charset="0"/>
              </a:rPr>
              <a:t>soy amado</a:t>
            </a:r>
            <a:r>
              <a:rPr lang="es-ES" smtClean="0">
                <a:latin typeface="Garamond" panose="02020404030301010803" pitchFamily="18" charset="0"/>
              </a:rPr>
              <a:t>) </a:t>
            </a:r>
            <a:endParaRPr lang="es-ES" dirty="0">
              <a:latin typeface="Garamond" panose="02020404030301010803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42836" y="6437938"/>
            <a:ext cx="414186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ES" smtClean="0">
                <a:latin typeface="Garamond" panose="02020404030301010803" pitchFamily="18" charset="0"/>
              </a:rPr>
              <a:t>amare – </a:t>
            </a:r>
            <a:r>
              <a:rPr lang="es-ES" b="1" cap="small" smtClean="0">
                <a:latin typeface="Garamond" panose="02020404030301010803" pitchFamily="18" charset="0"/>
              </a:rPr>
              <a:t>amavisse</a:t>
            </a:r>
            <a:r>
              <a:rPr lang="es-ES" smtClean="0">
                <a:latin typeface="Garamond" panose="02020404030301010803" pitchFamily="18" charset="0"/>
              </a:rPr>
              <a:t> =  amar – </a:t>
            </a:r>
            <a:r>
              <a:rPr lang="es-ES" b="1" smtClean="0">
                <a:latin typeface="Garamond" panose="02020404030301010803" pitchFamily="18" charset="0"/>
              </a:rPr>
              <a:t>haber amado</a:t>
            </a:r>
            <a:endParaRPr lang="es-ES" b="1" dirty="0">
              <a:latin typeface="Garamond" panose="02020404030301010803" pitchFamily="18" charset="0"/>
            </a:endParaRPr>
          </a:p>
        </p:txBody>
      </p:sp>
      <p:cxnSp>
        <p:nvCxnSpPr>
          <p:cNvPr id="6" name="Conector recto de flecha 5"/>
          <p:cNvCxnSpPr/>
          <p:nvPr/>
        </p:nvCxnSpPr>
        <p:spPr bwMode="auto">
          <a:xfrm>
            <a:off x="3696513" y="1052736"/>
            <a:ext cx="0" cy="295232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 bwMode="auto">
          <a:xfrm>
            <a:off x="4427984" y="1052736"/>
            <a:ext cx="1080120" cy="3240360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 bwMode="auto">
          <a:xfrm flipH="1">
            <a:off x="2317488" y="2636912"/>
            <a:ext cx="22264" cy="273630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 bwMode="auto">
          <a:xfrm>
            <a:off x="4639500" y="2672916"/>
            <a:ext cx="0" cy="266429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 bwMode="auto">
          <a:xfrm>
            <a:off x="4427984" y="2060848"/>
            <a:ext cx="0" cy="295232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 bwMode="auto">
          <a:xfrm>
            <a:off x="7812360" y="1772816"/>
            <a:ext cx="0" cy="316835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 bwMode="auto">
          <a:xfrm>
            <a:off x="7956376" y="1088740"/>
            <a:ext cx="0" cy="29163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Flecha arriba 25"/>
          <p:cNvSpPr/>
          <p:nvPr/>
        </p:nvSpPr>
        <p:spPr bwMode="auto">
          <a:xfrm>
            <a:off x="8711457" y="-13685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3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495" y="6224587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25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6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3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1" name="1 Rectángulo"/>
          <p:cNvSpPr/>
          <p:nvPr/>
        </p:nvSpPr>
        <p:spPr>
          <a:xfrm>
            <a:off x="2847092" y="1702433"/>
            <a:ext cx="3015721" cy="246221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mtClean="0">
                <a:solidFill>
                  <a:srgbClr val="C00000"/>
                </a:solidFill>
                <a:latin typeface="Garamond" panose="02020404030301010803" pitchFamily="18" charset="0"/>
              </a:rPr>
              <a:t>PRESENTE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</a:rPr>
              <a:t>ahora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</a:rPr>
              <a:t>simultaneidad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</a:rPr>
              <a:t>Periodo en el experimentamos y comunicamos nuestra vivencia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mtClean="0">
                <a:solidFill>
                  <a:srgbClr val="C00000"/>
                </a:solidFill>
                <a:latin typeface="Garamond" panose="02020404030301010803" pitchFamily="18" charset="0"/>
              </a:rPr>
              <a:t>NO MARCADO (pasado / futuro)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 b="1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</a:rPr>
              <a:t>Presente histórico</a:t>
            </a:r>
          </a:p>
          <a:p>
            <a:pPr algn="just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</a:rPr>
              <a:t>     </a:t>
            </a:r>
            <a:r>
              <a:rPr lang="es-ES" sz="1400" b="1" i="1" smtClean="0">
                <a:solidFill>
                  <a:srgbClr val="002060"/>
                </a:solidFill>
                <a:latin typeface="Garamond" panose="02020404030301010803" pitchFamily="18" charset="0"/>
              </a:rPr>
              <a:t>Colón descubre América en 1492.</a:t>
            </a:r>
          </a:p>
          <a:p>
            <a:pPr algn="just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</a:rPr>
              <a:t>Presente de anticipación</a:t>
            </a:r>
          </a:p>
          <a:p>
            <a:pPr algn="just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</a:rPr>
              <a:t>     </a:t>
            </a:r>
            <a:r>
              <a:rPr lang="es-ES" sz="1400" b="1" i="1" smtClean="0">
                <a:solidFill>
                  <a:srgbClr val="002060"/>
                </a:solidFill>
                <a:latin typeface="Garamond" panose="02020404030301010803" pitchFamily="18" charset="0"/>
              </a:rPr>
              <a:t>En febrero viene Antonio.</a:t>
            </a:r>
          </a:p>
        </p:txBody>
      </p:sp>
      <p:sp>
        <p:nvSpPr>
          <p:cNvPr id="13" name="1 Rectángulo"/>
          <p:cNvSpPr/>
          <p:nvPr/>
        </p:nvSpPr>
        <p:spPr>
          <a:xfrm>
            <a:off x="114503" y="1810154"/>
            <a:ext cx="2412101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mtClean="0">
                <a:solidFill>
                  <a:srgbClr val="C00000"/>
                </a:solidFill>
                <a:latin typeface="Garamond" panose="02020404030301010803" pitchFamily="18" charset="0"/>
              </a:rPr>
              <a:t>PASADO (PRETÉRITO)  </a:t>
            </a:r>
            <a:r>
              <a:rPr lang="es-ES" sz="1400" b="1" i="1" smtClean="0">
                <a:solidFill>
                  <a:srgbClr val="002060"/>
                </a:solidFill>
                <a:latin typeface="Garamond" panose="02020404030301010803" pitchFamily="18" charset="0"/>
              </a:rPr>
              <a:t>antes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i="1" smtClean="0">
                <a:solidFill>
                  <a:srgbClr val="002060"/>
                </a:solidFill>
                <a:latin typeface="Garamond" panose="02020404030301010803" pitchFamily="18" charset="0"/>
              </a:rPr>
              <a:t>anterioridad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 b="1" i="1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</a:rPr>
              <a:t>Periodo procedente que abarca todos nuestro recuerdos.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 b="1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l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</a:rPr>
              <a:t>Futuro: </a:t>
            </a:r>
            <a:r>
              <a:rPr lang="es-ES" sz="1400" b="1" i="1" smtClean="0">
                <a:solidFill>
                  <a:srgbClr val="002060"/>
                </a:solidFill>
                <a:latin typeface="Garamond" panose="02020404030301010803" pitchFamily="18" charset="0"/>
              </a:rPr>
              <a:t>Llegaba mañana, pero no tiene billete</a:t>
            </a: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18" name="1 Rectángulo"/>
          <p:cNvSpPr/>
          <p:nvPr/>
        </p:nvSpPr>
        <p:spPr>
          <a:xfrm>
            <a:off x="6031713" y="1741055"/>
            <a:ext cx="258664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mtClean="0">
                <a:solidFill>
                  <a:srgbClr val="C00000"/>
                </a:solidFill>
                <a:latin typeface="Garamond" panose="02020404030301010803" pitchFamily="18" charset="0"/>
              </a:rPr>
              <a:t>FUTURO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i="1" smtClean="0">
                <a:solidFill>
                  <a:srgbClr val="002060"/>
                </a:solidFill>
                <a:latin typeface="Garamond" panose="02020404030301010803" pitchFamily="18" charset="0"/>
              </a:rPr>
              <a:t>después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i="1" smtClean="0">
                <a:solidFill>
                  <a:srgbClr val="002060"/>
                </a:solidFill>
                <a:latin typeface="Garamond" panose="02020404030301010803" pitchFamily="18" charset="0"/>
              </a:rPr>
              <a:t>posteriorridad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 b="1" i="1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</a:rPr>
              <a:t>Periodo no realizado 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mtClean="0">
                <a:solidFill>
                  <a:srgbClr val="002060"/>
                </a:solidFill>
                <a:latin typeface="Garamond" panose="02020404030301010803" pitchFamily="18" charset="0"/>
              </a:rPr>
              <a:t>ni vivido de lo que imaginamos, deseamos, proyectamos.</a:t>
            </a:r>
          </a:p>
        </p:txBody>
      </p:sp>
      <p:sp>
        <p:nvSpPr>
          <p:cNvPr id="20" name="1 Rectángulo"/>
          <p:cNvSpPr/>
          <p:nvPr/>
        </p:nvSpPr>
        <p:spPr>
          <a:xfrm>
            <a:off x="3565096" y="562751"/>
            <a:ext cx="518294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mtClean="0">
                <a:solidFill>
                  <a:srgbClr val="C00000"/>
                </a:solidFill>
                <a:latin typeface="Garamond" panose="02020404030301010803" pitchFamily="18" charset="0"/>
              </a:rPr>
              <a:t>TIEMPO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mtClean="0">
                <a:solidFill>
                  <a:schemeClr val="tx1"/>
                </a:solidFill>
                <a:latin typeface="Garamond" panose="02020404030301010803" pitchFamily="18" charset="0"/>
              </a:rPr>
              <a:t>Alarcos</a:t>
            </a:r>
            <a:r>
              <a:rPr lang="es-ES" b="1" i="1" smtClean="0">
                <a:solidFill>
                  <a:schemeClr val="tx1"/>
                </a:solidFill>
                <a:latin typeface="Garamond" panose="02020404030301010803" pitchFamily="18" charset="0"/>
              </a:rPr>
              <a:t>, perspectiva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mtClean="0">
                <a:solidFill>
                  <a:schemeClr val="tx1"/>
                </a:solidFill>
                <a:latin typeface="Garamond" panose="02020404030301010803" pitchFamily="18" charset="0"/>
              </a:rPr>
              <a:t>Categoría gramatical que permite localizar los sucesos en relación con el momento en que se habla. </a:t>
            </a:r>
          </a:p>
        </p:txBody>
      </p:sp>
      <p:sp>
        <p:nvSpPr>
          <p:cNvPr id="21" name="1 Rectángulo"/>
          <p:cNvSpPr/>
          <p:nvPr/>
        </p:nvSpPr>
        <p:spPr>
          <a:xfrm>
            <a:off x="997993" y="0"/>
            <a:ext cx="7056784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>
                <a:solidFill>
                  <a:schemeClr val="tx1"/>
                </a:solidFill>
                <a:latin typeface="Garamond" panose="02020404030301010803" pitchFamily="18" charset="0"/>
              </a:rPr>
              <a:t>1</a:t>
            </a: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. Esquemas y valores de los tiempos de indicativo.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Flecha arriba 13"/>
          <p:cNvSpPr/>
          <p:nvPr/>
        </p:nvSpPr>
        <p:spPr bwMode="auto">
          <a:xfrm>
            <a:off x="8711457" y="59033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2" name="1 Rectángulo"/>
          <p:cNvSpPr/>
          <p:nvPr/>
        </p:nvSpPr>
        <p:spPr>
          <a:xfrm>
            <a:off x="611560" y="4640628"/>
            <a:ext cx="387839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smtClean="0">
                <a:solidFill>
                  <a:srgbClr val="C00000"/>
                </a:solidFill>
                <a:latin typeface="Garamond" panose="02020404030301010803" pitchFamily="18" charset="0"/>
              </a:rPr>
              <a:t>TIEMPOS ABSOLUTOS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smtClean="0">
                <a:solidFill>
                  <a:schemeClr val="tx1"/>
                </a:solidFill>
                <a:latin typeface="Garamond" panose="02020404030301010803" pitchFamily="18" charset="0"/>
              </a:rPr>
              <a:t>“se orientan desde el momento de la enunciación”.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b="1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smtClean="0">
                <a:solidFill>
                  <a:schemeClr val="tx1"/>
                </a:solidFill>
                <a:latin typeface="Garamond" panose="02020404030301010803" pitchFamily="18" charset="0"/>
              </a:rPr>
              <a:t>“El paquete llegó hace dos días”.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b="1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smtClean="0">
                <a:solidFill>
                  <a:schemeClr val="tx1"/>
                </a:solidFill>
                <a:latin typeface="Garamond" panose="02020404030301010803" pitchFamily="18" charset="0"/>
              </a:rPr>
              <a:t>Presente, pretérito indefinido, futuro simple.</a:t>
            </a:r>
            <a:endParaRPr lang="es-ES" sz="1200" b="1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b="1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1 Rectángulo"/>
          <p:cNvSpPr/>
          <p:nvPr/>
        </p:nvSpPr>
        <p:spPr>
          <a:xfrm>
            <a:off x="4605344" y="4235783"/>
            <a:ext cx="3639064" cy="24929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smtClean="0">
                <a:solidFill>
                  <a:srgbClr val="C00000"/>
                </a:solidFill>
                <a:latin typeface="Garamond" panose="02020404030301010803" pitchFamily="18" charset="0"/>
              </a:rPr>
              <a:t>TIEMPOS RELATIVOS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smtClean="0">
                <a:solidFill>
                  <a:schemeClr val="tx1"/>
                </a:solidFill>
                <a:latin typeface="Garamond" panose="02020404030301010803" pitchFamily="18" charset="0"/>
              </a:rPr>
              <a:t>“se orientan respecto de un punto de la línea temporal” 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smtClean="0">
                <a:solidFill>
                  <a:schemeClr val="tx1"/>
                </a:solidFill>
                <a:latin typeface="Garamond" panose="02020404030301010803" pitchFamily="18" charset="0"/>
              </a:rPr>
              <a:t>(punto de anclaje)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b="1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smtClean="0">
                <a:solidFill>
                  <a:schemeClr val="tx1"/>
                </a:solidFill>
                <a:latin typeface="Garamond" panose="02020404030301010803" pitchFamily="18" charset="0"/>
              </a:rPr>
              <a:t>“La prensa informó el día doce de que el paquete tabía llegado hacía dos días”.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b="1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smtClean="0">
                <a:solidFill>
                  <a:schemeClr val="tx1"/>
                </a:solidFill>
                <a:latin typeface="Garamond" panose="02020404030301010803" pitchFamily="18" charset="0"/>
              </a:rPr>
              <a:t>Pretérito pluscuampefecto, pretérito perfecto, y futuro compuesto.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smtClean="0">
                <a:solidFill>
                  <a:schemeClr val="tx1"/>
                </a:solidFill>
                <a:latin typeface="Garamond" panose="02020404030301010803" pitchFamily="18" charset="0"/>
              </a:rPr>
              <a:t>Pretérito imperfecto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smtClean="0">
                <a:solidFill>
                  <a:schemeClr val="tx1"/>
                </a:solidFill>
                <a:latin typeface="Garamond" panose="02020404030301010803" pitchFamily="18" charset="0"/>
              </a:rPr>
              <a:t>(simultaneidad).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smtClean="0">
                <a:solidFill>
                  <a:schemeClr val="tx1"/>
                </a:solidFill>
                <a:latin typeface="Garamond" panose="02020404030301010803" pitchFamily="18" charset="0"/>
              </a:rPr>
              <a:t>Condicional simple y compuesto (posterioridad).</a:t>
            </a:r>
            <a:endParaRPr lang="es-ES" sz="12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1 Rectángulo"/>
          <p:cNvSpPr/>
          <p:nvPr/>
        </p:nvSpPr>
        <p:spPr>
          <a:xfrm>
            <a:off x="255622" y="738569"/>
            <a:ext cx="2447449" cy="646331"/>
          </a:xfrm>
          <a:prstGeom prst="rect">
            <a:avLst/>
          </a:prstGeom>
          <a:solidFill>
            <a:srgbClr val="0000CC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mtClean="0">
                <a:solidFill>
                  <a:schemeClr val="bg1"/>
                </a:solidFill>
                <a:latin typeface="Garamond" panose="02020404030301010803" pitchFamily="18" charset="0"/>
              </a:rPr>
              <a:t>ingl. Tense / Time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mtClean="0">
                <a:solidFill>
                  <a:schemeClr val="bg1"/>
                </a:solidFill>
                <a:latin typeface="Garamond" panose="02020404030301010803" pitchFamily="18" charset="0"/>
              </a:rPr>
              <a:t>alem. Tempus / Zeit</a:t>
            </a:r>
          </a:p>
        </p:txBody>
      </p:sp>
    </p:spTree>
    <p:extLst>
      <p:ext uri="{BB962C8B-B14F-4D97-AF65-F5344CB8AC3E}">
        <p14:creationId xmlns:p14="http://schemas.microsoft.com/office/powerpoint/2010/main" val="242590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20" grpId="0" animBg="1"/>
      <p:bldP spid="22" grpId="0" animBg="1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3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5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17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7160" y="6224587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</a:rPr>
              <a:pPr algn="ctr" eaLnBrk="1" hangingPunct="1"/>
              <a:t>26</a:t>
            </a:fld>
            <a:endParaRPr lang="es-ES" sz="3200" b="1">
              <a:solidFill>
                <a:schemeClr val="bg1"/>
              </a:solidFill>
            </a:endParaRPr>
          </a:p>
        </p:txBody>
      </p:sp>
      <p:pic>
        <p:nvPicPr>
          <p:cNvPr id="184" name="Imagen 1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503" y="533328"/>
            <a:ext cx="8893546" cy="5861626"/>
          </a:xfrm>
          <a:prstGeom prst="rect">
            <a:avLst/>
          </a:prstGeom>
          <a:solidFill>
            <a:srgbClr val="3366FF"/>
          </a:solidFill>
        </p:spPr>
      </p:pic>
      <p:sp>
        <p:nvSpPr>
          <p:cNvPr id="18" name="1 Rectángulo"/>
          <p:cNvSpPr/>
          <p:nvPr/>
        </p:nvSpPr>
        <p:spPr>
          <a:xfrm>
            <a:off x="997993" y="0"/>
            <a:ext cx="7056784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>
                <a:solidFill>
                  <a:schemeClr val="tx1"/>
                </a:solidFill>
                <a:latin typeface="Garamond" panose="02020404030301010803" pitchFamily="18" charset="0"/>
              </a:rPr>
              <a:t>1</a:t>
            </a: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. Esquemas y valores de los tiempos de indicativo.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Flecha arriba 10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6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3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5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17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00150" y="6172008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27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503" y="537872"/>
            <a:ext cx="8978369" cy="5771678"/>
          </a:xfrm>
          <a:prstGeom prst="rect">
            <a:avLst/>
          </a:prstGeom>
          <a:solidFill>
            <a:srgbClr val="3366FF"/>
          </a:solidFill>
        </p:spPr>
      </p:pic>
      <p:sp>
        <p:nvSpPr>
          <p:cNvPr id="14" name="1 Rectángulo"/>
          <p:cNvSpPr/>
          <p:nvPr/>
        </p:nvSpPr>
        <p:spPr>
          <a:xfrm>
            <a:off x="1111108" y="0"/>
            <a:ext cx="7056784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>
                <a:solidFill>
                  <a:schemeClr val="tx1"/>
                </a:solidFill>
                <a:latin typeface="Garamond" panose="02020404030301010803" pitchFamily="18" charset="0"/>
              </a:rPr>
              <a:t>1</a:t>
            </a: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. Esquemas y valores de los tiempos de indicativo.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Flecha arriba 10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5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5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19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72569" y="6158679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28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1 Rectángulo"/>
          <p:cNvSpPr/>
          <p:nvPr/>
        </p:nvSpPr>
        <p:spPr>
          <a:xfrm>
            <a:off x="114504" y="744387"/>
            <a:ext cx="8777976" cy="5632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b="1">
                <a:solidFill>
                  <a:srgbClr val="C00000"/>
                </a:solidFill>
                <a:latin typeface="Garamond" panose="02020404030301010803" pitchFamily="18" charset="0"/>
              </a:rPr>
              <a:t>PRESENTE DE INDICATIVO  </a:t>
            </a:r>
            <a:r>
              <a:rPr lang="es-ES" sz="2000" i="1" smtClean="0">
                <a:latin typeface="Garamond" panose="02020404030301010803" pitchFamily="18" charset="0"/>
              </a:rPr>
              <a:t>canto</a:t>
            </a:r>
            <a:r>
              <a:rPr lang="es-ES" sz="2000" smtClean="0">
                <a:latin typeface="Garamond" panose="02020404030301010803" pitchFamily="18" charset="0"/>
              </a:rPr>
              <a:t>    </a:t>
            </a:r>
            <a:r>
              <a:rPr lang="es-ES" sz="2000">
                <a:latin typeface="Garamond" panose="02020404030301010803" pitchFamily="18" charset="0"/>
              </a:rPr>
              <a:t>	   	   </a:t>
            </a:r>
            <a:r>
              <a:rPr lang="es-ES" sz="2000" b="1">
                <a:latin typeface="Garamond" panose="02020404030301010803" pitchFamily="18" charset="0"/>
              </a:rPr>
              <a:t> absoluto / imperfecto</a:t>
            </a:r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>
                <a:latin typeface="Garamond" panose="02020404030301010803" pitchFamily="18" charset="0"/>
              </a:rPr>
              <a:t> </a:t>
            </a:r>
          </a:p>
          <a:p>
            <a:pPr algn="l"/>
            <a:r>
              <a:rPr lang="es-ES" sz="2000">
                <a:latin typeface="Garamond" panose="02020404030301010803" pitchFamily="18" charset="0"/>
              </a:rPr>
              <a:t>Presente </a:t>
            </a:r>
            <a:r>
              <a:rPr lang="es-ES" sz="2000" b="1">
                <a:latin typeface="Garamond" panose="02020404030301010803" pitchFamily="18" charset="0"/>
              </a:rPr>
              <a:t>actual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smtClean="0">
                <a:latin typeface="Garamond" panose="02020404030301010803" pitchFamily="18" charset="0"/>
              </a:rPr>
              <a:t>“Vivo (ahora) en Madrid”.  </a:t>
            </a:r>
            <a:r>
              <a:rPr lang="es-ES" sz="2000" i="1">
                <a:latin typeface="Garamond" panose="02020404030301010803" pitchFamily="18" charset="0"/>
              </a:rPr>
              <a:t>≠ </a:t>
            </a:r>
            <a:r>
              <a:rPr lang="es-ES" sz="2000" b="1">
                <a:latin typeface="Garamond" panose="02020404030301010803" pitchFamily="18" charset="0"/>
              </a:rPr>
              <a:t>continuo:</a:t>
            </a:r>
            <a:r>
              <a:rPr lang="es-ES" sz="2000">
                <a:latin typeface="Garamond" panose="02020404030301010803" pitchFamily="18" charset="0"/>
              </a:rPr>
              <a:t> </a:t>
            </a:r>
            <a:r>
              <a:rPr lang="es-ES" sz="2000" smtClean="0">
                <a:latin typeface="Garamond" panose="02020404030301010803" pitchFamily="18" charset="0"/>
              </a:rPr>
              <a:t>“</a:t>
            </a:r>
            <a:r>
              <a:rPr lang="es-ES" sz="2000" i="1" smtClean="0">
                <a:latin typeface="Garamond" panose="02020404030301010803" pitchFamily="18" charset="0"/>
              </a:rPr>
              <a:t>Estoy </a:t>
            </a:r>
            <a:r>
              <a:rPr lang="es-ES" sz="2000" i="1">
                <a:latin typeface="Garamond" panose="02020404030301010803" pitchFamily="18" charset="0"/>
              </a:rPr>
              <a:t>viviendo </a:t>
            </a:r>
            <a:r>
              <a:rPr lang="es-ES" sz="2000">
                <a:latin typeface="Garamond" panose="02020404030301010803" pitchFamily="18" charset="0"/>
              </a:rPr>
              <a:t>en </a:t>
            </a:r>
            <a:r>
              <a:rPr lang="es-ES" sz="2000" smtClean="0">
                <a:latin typeface="Garamond" panose="02020404030301010803" pitchFamily="18" charset="0"/>
              </a:rPr>
              <a:t>Madrid”.</a:t>
            </a:r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>
                <a:latin typeface="Garamond" panose="02020404030301010803" pitchFamily="18" charset="0"/>
              </a:rPr>
              <a:t>Presente </a:t>
            </a:r>
            <a:r>
              <a:rPr lang="es-ES" sz="2000" b="1">
                <a:latin typeface="Garamond" panose="02020404030301010803" pitchFamily="18" charset="0"/>
              </a:rPr>
              <a:t>puntual</a:t>
            </a:r>
            <a:r>
              <a:rPr lang="es-ES" sz="2000">
                <a:latin typeface="Garamond" panose="02020404030301010803" pitchFamily="18" charset="0"/>
              </a:rPr>
              <a:t>:  </a:t>
            </a:r>
            <a:r>
              <a:rPr lang="es-ES" sz="2000" smtClean="0">
                <a:latin typeface="Garamond" panose="02020404030301010803" pitchFamily="18" charset="0"/>
              </a:rPr>
              <a:t>“El </a:t>
            </a:r>
            <a:r>
              <a:rPr lang="es-ES" sz="2000">
                <a:latin typeface="Garamond" panose="02020404030301010803" pitchFamily="18" charset="0"/>
              </a:rPr>
              <a:t>delantero </a:t>
            </a:r>
            <a:r>
              <a:rPr lang="es-ES" sz="2000" i="1">
                <a:latin typeface="Garamond" panose="02020404030301010803" pitchFamily="18" charset="0"/>
              </a:rPr>
              <a:t>sale</a:t>
            </a:r>
            <a:r>
              <a:rPr lang="es-ES" sz="2000">
                <a:latin typeface="Garamond" panose="02020404030301010803" pitchFamily="18" charset="0"/>
              </a:rPr>
              <a:t> al terreno de </a:t>
            </a:r>
            <a:r>
              <a:rPr lang="es-ES" sz="2000" smtClean="0">
                <a:latin typeface="Garamond" panose="02020404030301010803" pitchFamily="18" charset="0"/>
              </a:rPr>
              <a:t>juego”.</a:t>
            </a:r>
          </a:p>
          <a:p>
            <a:pPr algn="l"/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>
                <a:latin typeface="Garamond" panose="02020404030301010803" pitchFamily="18" charset="0"/>
              </a:rPr>
              <a:t>Presente </a:t>
            </a:r>
            <a:r>
              <a:rPr lang="es-ES" sz="2000" b="1">
                <a:latin typeface="Garamond" panose="02020404030301010803" pitchFamily="18" charset="0"/>
              </a:rPr>
              <a:t>habitual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smtClean="0">
                <a:latin typeface="Garamond" panose="02020404030301010803" pitchFamily="18" charset="0"/>
              </a:rPr>
              <a:t>“Me </a:t>
            </a:r>
            <a:r>
              <a:rPr lang="es-ES" sz="2000" i="1">
                <a:latin typeface="Garamond" panose="02020404030301010803" pitchFamily="18" charset="0"/>
              </a:rPr>
              <a:t>levanto</a:t>
            </a:r>
            <a:r>
              <a:rPr lang="es-ES" sz="2000">
                <a:latin typeface="Garamond" panose="02020404030301010803" pitchFamily="18" charset="0"/>
              </a:rPr>
              <a:t> a las ocho. </a:t>
            </a:r>
            <a:r>
              <a:rPr lang="es-ES" sz="2000" smtClean="0">
                <a:latin typeface="Garamond" panose="02020404030301010803" pitchFamily="18" charset="0"/>
              </a:rPr>
              <a:t>Cuando nieva, </a:t>
            </a:r>
            <a:r>
              <a:rPr lang="es-ES" sz="2000" i="1" smtClean="0">
                <a:latin typeface="Garamond" panose="02020404030301010803" pitchFamily="18" charset="0"/>
              </a:rPr>
              <a:t>suspenden</a:t>
            </a:r>
            <a:r>
              <a:rPr lang="es-ES" sz="2000" smtClean="0">
                <a:latin typeface="Garamond" panose="02020404030301010803" pitchFamily="18" charset="0"/>
              </a:rPr>
              <a:t> las clases”.</a:t>
            </a:r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 smtClean="0">
                <a:latin typeface="Garamond" panose="02020404030301010803" pitchFamily="18" charset="0"/>
              </a:rPr>
              <a:t>Presente</a:t>
            </a:r>
            <a:r>
              <a:rPr lang="es-ES" sz="2000" b="1" smtClean="0">
                <a:latin typeface="Garamond" panose="02020404030301010803" pitchFamily="18" charset="0"/>
              </a:rPr>
              <a:t> </a:t>
            </a:r>
            <a:r>
              <a:rPr lang="es-ES" sz="2000" b="1">
                <a:latin typeface="Garamond" panose="02020404030301010803" pitchFamily="18" charset="0"/>
              </a:rPr>
              <a:t>atemporal (persistente, permanente):</a:t>
            </a:r>
            <a:r>
              <a:rPr lang="es-ES" sz="2000">
                <a:latin typeface="Garamond" panose="02020404030301010803" pitchFamily="18" charset="0"/>
              </a:rPr>
              <a:t> </a:t>
            </a:r>
            <a:r>
              <a:rPr lang="es-ES" sz="2000" smtClean="0">
                <a:latin typeface="Garamond" panose="02020404030301010803" pitchFamily="18" charset="0"/>
              </a:rPr>
              <a:t>“La </a:t>
            </a:r>
            <a:r>
              <a:rPr lang="es-ES" sz="2000">
                <a:latin typeface="Garamond" panose="02020404030301010803" pitchFamily="18" charset="0"/>
              </a:rPr>
              <a:t>justicia </a:t>
            </a:r>
            <a:r>
              <a:rPr lang="es-ES" sz="2000" i="1">
                <a:latin typeface="Garamond" panose="02020404030301010803" pitchFamily="18" charset="0"/>
              </a:rPr>
              <a:t>es</a:t>
            </a:r>
            <a:r>
              <a:rPr lang="es-ES" sz="2000">
                <a:latin typeface="Garamond" panose="02020404030301010803" pitchFamily="18" charset="0"/>
              </a:rPr>
              <a:t> </a:t>
            </a:r>
            <a:r>
              <a:rPr lang="es-ES" sz="2000" smtClean="0">
                <a:latin typeface="Garamond" panose="02020404030301010803" pitchFamily="18" charset="0"/>
              </a:rPr>
              <a:t>necesaria”. </a:t>
            </a:r>
          </a:p>
          <a:p>
            <a:pPr algn="l"/>
            <a:r>
              <a:rPr lang="es-ES" sz="2000" smtClean="0">
                <a:latin typeface="Garamond" panose="02020404030301010803" pitchFamily="18" charset="0"/>
              </a:rPr>
              <a:t>Presente </a:t>
            </a:r>
            <a:r>
              <a:rPr lang="es-ES" sz="2000" b="1">
                <a:latin typeface="Garamond" panose="02020404030301010803" pitchFamily="18" charset="0"/>
              </a:rPr>
              <a:t>gnómico (intemporal</a:t>
            </a:r>
            <a:r>
              <a:rPr lang="es-ES" sz="2000" b="1" i="1">
                <a:latin typeface="Garamond" panose="02020404030301010803" pitchFamily="18" charset="0"/>
              </a:rPr>
              <a:t>)</a:t>
            </a:r>
            <a:r>
              <a:rPr lang="es-ES" sz="2000" i="1">
                <a:latin typeface="Garamond" panose="02020404030301010803" pitchFamily="18" charset="0"/>
              </a:rPr>
              <a:t>: </a:t>
            </a:r>
            <a:r>
              <a:rPr lang="es-ES" sz="2000" i="1" smtClean="0">
                <a:latin typeface="Garamond" panose="02020404030301010803" pitchFamily="18" charset="0"/>
              </a:rPr>
              <a:t>“</a:t>
            </a:r>
            <a:r>
              <a:rPr lang="es-ES" sz="2000" smtClean="0">
                <a:latin typeface="Garamond" panose="02020404030301010803" pitchFamily="18" charset="0"/>
              </a:rPr>
              <a:t>La tierra </a:t>
            </a:r>
            <a:r>
              <a:rPr lang="es-ES" sz="2000" i="1" smtClean="0">
                <a:latin typeface="Garamond" panose="02020404030301010803" pitchFamily="18" charset="0"/>
              </a:rPr>
              <a:t>es</a:t>
            </a:r>
            <a:r>
              <a:rPr lang="es-ES" sz="2000" smtClean="0">
                <a:latin typeface="Garamond" panose="02020404030301010803" pitchFamily="18" charset="0"/>
              </a:rPr>
              <a:t> redonda”. “A </a:t>
            </a:r>
            <a:r>
              <a:rPr lang="es-ES" sz="2000">
                <a:latin typeface="Garamond" panose="02020404030301010803" pitchFamily="18" charset="0"/>
              </a:rPr>
              <a:t>quien </a:t>
            </a:r>
            <a:r>
              <a:rPr lang="es-ES" sz="2000" i="1">
                <a:latin typeface="Garamond" panose="02020404030301010803" pitchFamily="18" charset="0"/>
              </a:rPr>
              <a:t>madruga</a:t>
            </a:r>
            <a:r>
              <a:rPr lang="es-ES" sz="2000">
                <a:latin typeface="Garamond" panose="02020404030301010803" pitchFamily="18" charset="0"/>
              </a:rPr>
              <a:t>, Dios le </a:t>
            </a:r>
            <a:r>
              <a:rPr lang="es-ES" sz="2000" i="1" smtClean="0">
                <a:latin typeface="Garamond" panose="02020404030301010803" pitchFamily="18" charset="0"/>
              </a:rPr>
              <a:t>ayuda</a:t>
            </a:r>
            <a:r>
              <a:rPr lang="es-ES" sz="2000" smtClean="0">
                <a:latin typeface="Garamond" panose="02020404030301010803" pitchFamily="18" charset="0"/>
              </a:rPr>
              <a:t>”. “El </a:t>
            </a:r>
            <a:r>
              <a:rPr lang="es-ES" sz="2000">
                <a:latin typeface="Garamond" panose="02020404030301010803" pitchFamily="18" charset="0"/>
              </a:rPr>
              <a:t>agua </a:t>
            </a:r>
            <a:r>
              <a:rPr lang="es-ES" sz="2000" i="1">
                <a:latin typeface="Garamond" panose="02020404030301010803" pitchFamily="18" charset="0"/>
              </a:rPr>
              <a:t>hierve</a:t>
            </a:r>
            <a:r>
              <a:rPr lang="es-ES" sz="2000">
                <a:latin typeface="Garamond" panose="02020404030301010803" pitchFamily="18" charset="0"/>
              </a:rPr>
              <a:t> a </a:t>
            </a:r>
            <a:r>
              <a:rPr lang="es-ES" sz="2000" smtClean="0">
                <a:latin typeface="Garamond" panose="02020404030301010803" pitchFamily="18" charset="0"/>
              </a:rPr>
              <a:t>100º”.</a:t>
            </a:r>
          </a:p>
          <a:p>
            <a:pPr algn="l"/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 smtClean="0">
                <a:latin typeface="Garamond" panose="02020404030301010803" pitchFamily="18" charset="0"/>
              </a:rPr>
              <a:t>[retrospectivo]</a:t>
            </a:r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>
                <a:latin typeface="Garamond" panose="02020404030301010803" pitchFamily="18" charset="0"/>
              </a:rPr>
              <a:t>Presente </a:t>
            </a:r>
            <a:r>
              <a:rPr lang="es-ES" sz="2000" b="1">
                <a:latin typeface="Garamond" panose="02020404030301010803" pitchFamily="18" charset="0"/>
              </a:rPr>
              <a:t>histórico</a:t>
            </a:r>
            <a:r>
              <a:rPr lang="es-ES" sz="2000">
                <a:latin typeface="Garamond" panose="02020404030301010803" pitchFamily="18" charset="0"/>
              </a:rPr>
              <a:t> (pasado): </a:t>
            </a:r>
            <a:r>
              <a:rPr lang="es-ES" sz="2000" smtClean="0">
                <a:latin typeface="Garamond" panose="02020404030301010803" pitchFamily="18" charset="0"/>
              </a:rPr>
              <a:t>“Cervantes </a:t>
            </a:r>
            <a:r>
              <a:rPr lang="es-ES" sz="2000" i="1">
                <a:latin typeface="Garamond" panose="02020404030301010803" pitchFamily="18" charset="0"/>
              </a:rPr>
              <a:t>publica</a:t>
            </a:r>
            <a:r>
              <a:rPr lang="es-ES" sz="2000">
                <a:latin typeface="Garamond" panose="02020404030301010803" pitchFamily="18" charset="0"/>
              </a:rPr>
              <a:t> El Quijote en </a:t>
            </a:r>
            <a:r>
              <a:rPr lang="es-ES" sz="2000" smtClean="0">
                <a:latin typeface="Garamond" panose="02020404030301010803" pitchFamily="18" charset="0"/>
              </a:rPr>
              <a:t>1605”. [retrospectivo]</a:t>
            </a:r>
          </a:p>
          <a:p>
            <a:pPr algn="l"/>
            <a:r>
              <a:rPr lang="es-ES" sz="2000" smtClean="0">
                <a:latin typeface="Garamond" panose="02020404030301010803" pitchFamily="18" charset="0"/>
              </a:rPr>
              <a:t>Presente </a:t>
            </a:r>
            <a:r>
              <a:rPr lang="es-ES" sz="2000" b="1">
                <a:latin typeface="Garamond" panose="02020404030301010803" pitchFamily="18" charset="0"/>
              </a:rPr>
              <a:t>conativo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smtClean="0">
                <a:latin typeface="Garamond" panose="02020404030301010803" pitchFamily="18" charset="0"/>
              </a:rPr>
              <a:t>“Por </a:t>
            </a:r>
            <a:r>
              <a:rPr lang="es-ES" sz="2000">
                <a:latin typeface="Garamond" panose="02020404030301010803" pitchFamily="18" charset="0"/>
              </a:rPr>
              <a:t>poco me </a:t>
            </a:r>
            <a:r>
              <a:rPr lang="es-ES" sz="2000" i="1" smtClean="0">
                <a:latin typeface="Garamond" panose="02020404030301010803" pitchFamily="18" charset="0"/>
              </a:rPr>
              <a:t>caigo</a:t>
            </a:r>
            <a:r>
              <a:rPr lang="es-ES" sz="2000" smtClean="0">
                <a:latin typeface="Garamond" panose="02020404030301010803" pitchFamily="18" charset="0"/>
              </a:rPr>
              <a:t>”</a:t>
            </a:r>
            <a:r>
              <a:rPr lang="es-ES" sz="2000">
                <a:latin typeface="Garamond" panose="02020404030301010803" pitchFamily="18" charset="0"/>
              </a:rPr>
              <a:t> </a:t>
            </a:r>
            <a:r>
              <a:rPr lang="es-ES" sz="2000" smtClean="0">
                <a:latin typeface="Garamond" panose="02020404030301010803" pitchFamily="18" charset="0"/>
              </a:rPr>
              <a:t>(= “he estado a punto de caerme”).</a:t>
            </a:r>
          </a:p>
          <a:p>
            <a:pPr algn="l"/>
            <a:endParaRPr lang="es-ES" sz="2000" smtClean="0">
              <a:latin typeface="Garamond" panose="02020404030301010803" pitchFamily="18" charset="0"/>
            </a:endParaRPr>
          </a:p>
          <a:p>
            <a:pPr algn="l"/>
            <a:r>
              <a:rPr lang="es-ES" sz="2000" smtClean="0">
                <a:latin typeface="Garamond" panose="02020404030301010803" pitchFamily="18" charset="0"/>
              </a:rPr>
              <a:t>[prospectivo]</a:t>
            </a:r>
          </a:p>
          <a:p>
            <a:pPr algn="l"/>
            <a:r>
              <a:rPr lang="es-ES" sz="2000" smtClean="0">
                <a:latin typeface="Garamond" panose="02020404030301010803" pitchFamily="18" charset="0"/>
              </a:rPr>
              <a:t>Presente </a:t>
            </a:r>
            <a:r>
              <a:rPr lang="es-ES" sz="2000" b="1" smtClean="0">
                <a:latin typeface="Garamond" panose="02020404030301010803" pitchFamily="18" charset="0"/>
              </a:rPr>
              <a:t>interrogativo</a:t>
            </a:r>
            <a:r>
              <a:rPr lang="es-ES" sz="2000" smtClean="0">
                <a:latin typeface="Garamond" panose="02020404030301010803" pitchFamily="18" charset="0"/>
              </a:rPr>
              <a:t>: “¿Qué </a:t>
            </a:r>
            <a:r>
              <a:rPr lang="es-ES" sz="2000" i="1" smtClean="0">
                <a:latin typeface="Garamond" panose="02020404030301010803" pitchFamily="18" charset="0"/>
              </a:rPr>
              <a:t>hacemos</a:t>
            </a:r>
            <a:r>
              <a:rPr lang="es-ES" sz="2000" smtClean="0">
                <a:latin typeface="Garamond" panose="02020404030301010803" pitchFamily="18" charset="0"/>
              </a:rPr>
              <a:t> ahora?”.</a:t>
            </a:r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>
                <a:latin typeface="Garamond" panose="02020404030301010803" pitchFamily="18" charset="0"/>
              </a:rPr>
              <a:t>Presente </a:t>
            </a:r>
            <a:r>
              <a:rPr lang="es-ES" sz="2000" b="1">
                <a:latin typeface="Garamond" panose="02020404030301010803" pitchFamily="18" charset="0"/>
              </a:rPr>
              <a:t>imperativo (mandato)</a:t>
            </a:r>
            <a:r>
              <a:rPr lang="es-ES" sz="2000">
                <a:latin typeface="Garamond" panose="02020404030301010803" pitchFamily="18" charset="0"/>
              </a:rPr>
              <a:t>:</a:t>
            </a:r>
            <a:r>
              <a:rPr lang="es-ES" sz="2000" i="1">
                <a:latin typeface="Garamond" panose="02020404030301010803" pitchFamily="18" charset="0"/>
              </a:rPr>
              <a:t> </a:t>
            </a:r>
            <a:r>
              <a:rPr lang="es-ES" sz="2000" smtClean="0">
                <a:latin typeface="Garamond" panose="02020404030301010803" pitchFamily="18" charset="0"/>
              </a:rPr>
              <a:t>“Tú </a:t>
            </a:r>
            <a:r>
              <a:rPr lang="es-ES" sz="2000">
                <a:latin typeface="Garamond" panose="02020404030301010803" pitchFamily="18" charset="0"/>
              </a:rPr>
              <a:t>te </a:t>
            </a:r>
            <a:r>
              <a:rPr lang="es-ES" sz="2000" i="1">
                <a:latin typeface="Garamond" panose="02020404030301010803" pitchFamily="18" charset="0"/>
              </a:rPr>
              <a:t>vas</a:t>
            </a:r>
            <a:r>
              <a:rPr lang="es-ES" sz="2000">
                <a:latin typeface="Garamond" panose="02020404030301010803" pitchFamily="18" charset="0"/>
              </a:rPr>
              <a:t> ahora de mi </a:t>
            </a:r>
            <a:r>
              <a:rPr lang="es-ES" sz="2000" smtClean="0">
                <a:latin typeface="Garamond" panose="02020404030301010803" pitchFamily="18" charset="0"/>
              </a:rPr>
              <a:t>casa”. </a:t>
            </a:r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 smtClean="0">
                <a:latin typeface="Garamond" panose="02020404030301010803" pitchFamily="18" charset="0"/>
              </a:rPr>
              <a:t>Presente </a:t>
            </a:r>
            <a:r>
              <a:rPr lang="es-ES" sz="2000" b="1">
                <a:latin typeface="Garamond" panose="02020404030301010803" pitchFamily="18" charset="0"/>
              </a:rPr>
              <a:t>pro futuro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smtClean="0">
                <a:latin typeface="Garamond" panose="02020404030301010803" pitchFamily="18" charset="0"/>
              </a:rPr>
              <a:t>“La </a:t>
            </a:r>
            <a:r>
              <a:rPr lang="es-ES" sz="2000">
                <a:latin typeface="Garamond" panose="02020404030301010803" pitchFamily="18" charset="0"/>
              </a:rPr>
              <a:t>semana próxima </a:t>
            </a:r>
            <a:r>
              <a:rPr lang="es-ES" sz="2000" i="1">
                <a:latin typeface="Garamond" panose="02020404030301010803" pitchFamily="18" charset="0"/>
              </a:rPr>
              <a:t>empiezo a </a:t>
            </a:r>
            <a:r>
              <a:rPr lang="es-ES" sz="2000" i="1" smtClean="0">
                <a:latin typeface="Garamond" panose="02020404030301010803" pitchFamily="18" charset="0"/>
              </a:rPr>
              <a:t>trabajar</a:t>
            </a:r>
            <a:r>
              <a:rPr lang="es-ES" sz="2000" smtClean="0">
                <a:latin typeface="Garamond" panose="02020404030301010803" pitchFamily="18" charset="0"/>
              </a:rPr>
              <a:t>”. </a:t>
            </a:r>
            <a:r>
              <a:rPr lang="es-ES" sz="2000">
                <a:latin typeface="Garamond" panose="02020404030301010803" pitchFamily="18" charset="0"/>
              </a:rPr>
              <a:t>[prospectivo</a:t>
            </a:r>
            <a:r>
              <a:rPr lang="es-ES" sz="2000" smtClean="0">
                <a:latin typeface="Garamond" panose="02020404030301010803" pitchFamily="18" charset="0"/>
              </a:rPr>
              <a:t>]</a:t>
            </a:r>
            <a:endParaRPr lang="es-ES" sz="2000">
              <a:latin typeface="Garamond" panose="02020404030301010803" pitchFamily="18" charset="0"/>
            </a:endParaRPr>
          </a:p>
        </p:txBody>
      </p:sp>
      <p:sp>
        <p:nvSpPr>
          <p:cNvPr id="11" name="1 Rectángulo"/>
          <p:cNvSpPr/>
          <p:nvPr/>
        </p:nvSpPr>
        <p:spPr>
          <a:xfrm>
            <a:off x="3563888" y="5811"/>
            <a:ext cx="2402657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2. El presente.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Flecha arriba 13"/>
          <p:cNvSpPr/>
          <p:nvPr/>
        </p:nvSpPr>
        <p:spPr bwMode="auto">
          <a:xfrm>
            <a:off x="8638164" y="119932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4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5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19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72569" y="6158679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29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1 Rectángulo"/>
          <p:cNvSpPr/>
          <p:nvPr/>
        </p:nvSpPr>
        <p:spPr>
          <a:xfrm>
            <a:off x="3563888" y="5811"/>
            <a:ext cx="2402657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>
                <a:solidFill>
                  <a:schemeClr val="tx1"/>
                </a:solidFill>
                <a:latin typeface="Garamond" panose="02020404030301010803" pitchFamily="18" charset="0"/>
              </a:rPr>
              <a:t>3</a:t>
            </a: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. El futuro.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90488" y="582471"/>
            <a:ext cx="8622654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b="1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FUTURO </a:t>
            </a:r>
            <a:r>
              <a:rPr lang="es-ES" b="1" smtClean="0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IMPERFECTO </a:t>
            </a:r>
            <a:r>
              <a:rPr lang="es-ES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cantaré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	                </a:t>
            </a:r>
            <a:r>
              <a:rPr lang="es-ES" b="1">
                <a:latin typeface="Garamond" panose="02020404030301010803" pitchFamily="18" charset="0"/>
                <a:ea typeface="Times New Roman" panose="02020603050405020304" pitchFamily="18" charset="0"/>
              </a:rPr>
              <a:t>absoluto / </a:t>
            </a:r>
            <a:r>
              <a:rPr lang="es-ES" b="1" smtClean="0">
                <a:latin typeface="Garamond" panose="02020404030301010803" pitchFamily="18" charset="0"/>
                <a:ea typeface="Times New Roman" panose="02020603050405020304" pitchFamily="18" charset="0"/>
              </a:rPr>
              <a:t>imperfecto</a:t>
            </a:r>
          </a:p>
          <a:p>
            <a:pPr>
              <a:spcAft>
                <a:spcPts val="0"/>
              </a:spcAft>
            </a:pPr>
            <a:r>
              <a:rPr lang="es-ES" b="1" smtClean="0">
                <a:solidFill>
                  <a:srgbClr val="00B05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[MENOS UTILIZADO EN EL ESPAÑOL DE AMÉRICA]</a:t>
            </a:r>
          </a:p>
          <a:p>
            <a:pPr>
              <a:spcAft>
                <a:spcPts val="0"/>
              </a:spcAft>
            </a:pPr>
            <a:endParaRPr lang="es-ES" b="1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Futuro de </a:t>
            </a:r>
            <a:r>
              <a:rPr lang="es-ES" b="1">
                <a:latin typeface="Garamond" panose="02020404030301010803" pitchFamily="18" charset="0"/>
                <a:ea typeface="Times New Roman" panose="02020603050405020304" pitchFamily="18" charset="0"/>
              </a:rPr>
              <a:t>mandato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: </a:t>
            </a:r>
            <a:r>
              <a:rPr lang="es-ES" i="1">
                <a:latin typeface="Garamond" panose="02020404030301010803" pitchFamily="18" charset="0"/>
                <a:ea typeface="Times New Roman" panose="02020603050405020304" pitchFamily="18" charset="0"/>
              </a:rPr>
              <a:t>No matarás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. </a:t>
            </a:r>
          </a:p>
          <a:p>
            <a:pPr algn="l">
              <a:spcAft>
                <a:spcPts val="0"/>
              </a:spcAft>
            </a:pP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Futuro de </a:t>
            </a:r>
            <a:r>
              <a:rPr lang="es-ES" b="1">
                <a:latin typeface="Garamond" panose="02020404030301010803" pitchFamily="18" charset="0"/>
                <a:ea typeface="Times New Roman" panose="02020603050405020304" pitchFamily="18" charset="0"/>
              </a:rPr>
              <a:t>cortesía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: </a:t>
            </a:r>
            <a:r>
              <a:rPr lang="es-ES" i="1">
                <a:latin typeface="Garamond" panose="02020404030301010803" pitchFamily="18" charset="0"/>
                <a:ea typeface="Times New Roman" panose="02020603050405020304" pitchFamily="18" charset="0"/>
              </a:rPr>
              <a:t>Ustedes me dirán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(</a:t>
            </a:r>
            <a:r>
              <a:rPr lang="es-ES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Díganme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). </a:t>
            </a:r>
          </a:p>
          <a:p>
            <a:pPr algn="l">
              <a:spcAft>
                <a:spcPts val="0"/>
              </a:spcAft>
            </a:pP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Futuro de </a:t>
            </a:r>
            <a:r>
              <a:rPr lang="es-ES" b="1" smtClean="0">
                <a:latin typeface="Garamond" panose="02020404030301010803" pitchFamily="18" charset="0"/>
                <a:ea typeface="Times New Roman" panose="02020603050405020304" pitchFamily="18" charset="0"/>
              </a:rPr>
              <a:t>conjetura</a:t>
            </a: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 (</a:t>
            </a:r>
            <a:r>
              <a:rPr lang="es-ES" b="1" smtClean="0">
                <a:latin typeface="Garamond" panose="02020404030301010803" pitchFamily="18" charset="0"/>
                <a:ea typeface="Times New Roman" panose="02020603050405020304" pitchFamily="18" charset="0"/>
              </a:rPr>
              <a:t>probabilidad, epistémico)</a:t>
            </a: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: </a:t>
            </a:r>
            <a:r>
              <a:rPr lang="es-ES" i="1">
                <a:latin typeface="Garamond" panose="02020404030301010803" pitchFamily="18" charset="0"/>
                <a:ea typeface="Times New Roman" panose="02020603050405020304" pitchFamily="18" charset="0"/>
              </a:rPr>
              <a:t>Serán las doce. ¿Quién llamará a estas horas?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</a:p>
          <a:p>
            <a:pPr algn="l">
              <a:spcAft>
                <a:spcPts val="0"/>
              </a:spcAft>
            </a:pP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Futuro </a:t>
            </a:r>
            <a:r>
              <a:rPr lang="es-ES" b="1" smtClean="0">
                <a:latin typeface="Garamond" panose="02020404030301010803" pitchFamily="18" charset="0"/>
                <a:ea typeface="Times New Roman" panose="02020603050405020304" pitchFamily="18" charset="0"/>
              </a:rPr>
              <a:t>fático</a:t>
            </a: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: </a:t>
            </a:r>
            <a:r>
              <a:rPr lang="es-ES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Usted dirá</a:t>
            </a: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</a:p>
          <a:p>
            <a:pPr algn="l">
              <a:spcAft>
                <a:spcPts val="0"/>
              </a:spcAft>
            </a:pPr>
            <a:endParaRPr lang="es-ES" smtClean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Futuro de </a:t>
            </a:r>
            <a:r>
              <a:rPr lang="es-ES" b="1" smtClean="0">
                <a:latin typeface="Garamond" panose="02020404030301010803" pitchFamily="18" charset="0"/>
                <a:ea typeface="Times New Roman" panose="02020603050405020304" pitchFamily="18" charset="0"/>
              </a:rPr>
              <a:t>sorpresa</a:t>
            </a: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: </a:t>
            </a:r>
            <a:r>
              <a:rPr lang="es-ES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¡Si será tonto este muchacho! ¿Será posible que él haya hecho esto?</a:t>
            </a:r>
            <a:endParaRPr lang="es-ES" smtClean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Futuro </a:t>
            </a:r>
            <a:r>
              <a:rPr lang="es-ES" b="1">
                <a:latin typeface="Garamond" panose="02020404030301010803" pitchFamily="18" charset="0"/>
                <a:ea typeface="Times New Roman" panose="02020603050405020304" pitchFamily="18" charset="0"/>
              </a:rPr>
              <a:t>concesivo (respuestas polémicas)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: S</a:t>
            </a:r>
            <a:r>
              <a:rPr lang="es-ES" i="1">
                <a:latin typeface="Garamond" panose="02020404030301010803" pitchFamily="18" charset="0"/>
                <a:ea typeface="Times New Roman" panose="02020603050405020304" pitchFamily="18" charset="0"/>
              </a:rPr>
              <a:t>erá tonto, pero gana mucho dinero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. </a:t>
            </a:r>
            <a:endParaRPr lang="es-ES" smtClean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endParaRPr lang="es-ES" smtClean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[retrospectivo]</a:t>
            </a:r>
            <a:endParaRPr lang="es-ES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Futuro </a:t>
            </a:r>
            <a:r>
              <a:rPr lang="es-ES" b="1">
                <a:latin typeface="Garamond" panose="02020404030301010803" pitchFamily="18" charset="0"/>
                <a:ea typeface="Times New Roman" panose="02020603050405020304" pitchFamily="18" charset="0"/>
              </a:rPr>
              <a:t>histórico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:  </a:t>
            </a:r>
            <a:r>
              <a:rPr lang="es-ES" i="1">
                <a:latin typeface="Garamond" panose="02020404030301010803" pitchFamily="18" charset="0"/>
                <a:ea typeface="Times New Roman" panose="02020603050405020304" pitchFamily="18" charset="0"/>
              </a:rPr>
              <a:t>Lope de Vega nos ofrecerá en su dramaturgia un gran avance técnico. </a:t>
            </a: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[retrospectivo]</a:t>
            </a:r>
            <a:endParaRPr lang="es-ES"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62980" y="4444060"/>
            <a:ext cx="836946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b="1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FUTURO </a:t>
            </a:r>
            <a:r>
              <a:rPr lang="es-ES" b="1" smtClean="0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PERFECTO  </a:t>
            </a:r>
            <a:r>
              <a:rPr lang="es-ES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habré cantado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			 </a:t>
            </a:r>
            <a:r>
              <a:rPr lang="es-ES" b="1">
                <a:latin typeface="Garamond" panose="02020404030301010803" pitchFamily="18" charset="0"/>
                <a:ea typeface="Times New Roman" panose="02020603050405020304" pitchFamily="18" charset="0"/>
              </a:rPr>
              <a:t>relativo / perfecto</a:t>
            </a:r>
            <a:endParaRPr lang="es-ES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</a:p>
          <a:p>
            <a:pPr algn="l">
              <a:spcAft>
                <a:spcPts val="0"/>
              </a:spcAft>
            </a:pP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Futuro perfecto </a:t>
            </a:r>
            <a:r>
              <a:rPr lang="es-ES" b="1">
                <a:latin typeface="Garamond" panose="02020404030301010803" pitchFamily="18" charset="0"/>
                <a:ea typeface="Times New Roman" panose="02020603050405020304" pitchFamily="18" charset="0"/>
              </a:rPr>
              <a:t>pasado </a:t>
            </a:r>
            <a:r>
              <a:rPr lang="es-ES" b="1" smtClean="0">
                <a:latin typeface="Garamond" panose="02020404030301010803" pitchFamily="18" charset="0"/>
                <a:ea typeface="Times New Roman" panose="02020603050405020304" pitchFamily="18" charset="0"/>
              </a:rPr>
              <a:t>de conjetura</a:t>
            </a: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(</a:t>
            </a:r>
            <a:r>
              <a:rPr lang="es-ES" b="1">
                <a:latin typeface="Garamond" panose="02020404030301010803" pitchFamily="18" charset="0"/>
                <a:ea typeface="Times New Roman" panose="02020603050405020304" pitchFamily="18" charset="0"/>
              </a:rPr>
              <a:t>probabilidad, epistémico)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: </a:t>
            </a:r>
            <a:r>
              <a:rPr lang="es-ES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Habrá </a:t>
            </a:r>
            <a:r>
              <a:rPr lang="es-ES" i="1">
                <a:latin typeface="Garamond" panose="02020404030301010803" pitchFamily="18" charset="0"/>
                <a:ea typeface="Times New Roman" panose="02020603050405020304" pitchFamily="18" charset="0"/>
              </a:rPr>
              <a:t>venido esta semana, no lo sé</a:t>
            </a:r>
            <a:r>
              <a:rPr lang="es-ES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</a:p>
          <a:p>
            <a:pPr algn="l">
              <a:spcAft>
                <a:spcPts val="0"/>
              </a:spcAft>
            </a:pPr>
            <a:endParaRPr lang="es-ES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Futuro perfecto de </a:t>
            </a:r>
            <a:r>
              <a:rPr lang="es-ES" b="1">
                <a:latin typeface="Garamond" panose="02020404030301010803" pitchFamily="18" charset="0"/>
                <a:ea typeface="Times New Roman" panose="02020603050405020304" pitchFamily="18" charset="0"/>
              </a:rPr>
              <a:t>sorpresa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: </a:t>
            </a:r>
            <a:r>
              <a:rPr lang="es-ES" i="1">
                <a:latin typeface="Garamond" panose="02020404030301010803" pitchFamily="18" charset="0"/>
                <a:ea typeface="Times New Roman" panose="02020603050405020304" pitchFamily="18" charset="0"/>
              </a:rPr>
              <a:t>¡Habrase visto cosa igual!</a:t>
            </a:r>
            <a:endParaRPr lang="es-ES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Futuro 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perfecto </a:t>
            </a:r>
            <a:r>
              <a:rPr lang="es-ES" b="1">
                <a:latin typeface="Garamond" panose="02020404030301010803" pitchFamily="18" charset="0"/>
                <a:ea typeface="Times New Roman" panose="02020603050405020304" pitchFamily="18" charset="0"/>
              </a:rPr>
              <a:t>concesivo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: </a:t>
            </a:r>
            <a:r>
              <a:rPr lang="es-ES" i="1">
                <a:latin typeface="Garamond" panose="02020404030301010803" pitchFamily="18" charset="0"/>
                <a:ea typeface="Times New Roman" panose="02020603050405020304" pitchFamily="18" charset="0"/>
              </a:rPr>
              <a:t>Lo habrás hecho sin querer, pero me ha sentado muy mal</a:t>
            </a: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  <a:endParaRPr lang="es-ES"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lecha arriba 11"/>
          <p:cNvSpPr/>
          <p:nvPr/>
        </p:nvSpPr>
        <p:spPr bwMode="auto">
          <a:xfrm>
            <a:off x="8711457" y="46085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4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5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19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3" name="1 Rectángulo"/>
          <p:cNvSpPr/>
          <p:nvPr/>
        </p:nvSpPr>
        <p:spPr>
          <a:xfrm>
            <a:off x="1844559" y="2500892"/>
            <a:ext cx="6337898" cy="42780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smtClean="0">
                <a:solidFill>
                  <a:srgbClr val="C00000"/>
                </a:solidFill>
                <a:latin typeface="Garamond" panose="02020404030301010803" pitchFamily="18" charset="0"/>
              </a:rPr>
              <a:t>INDICATIVO 		60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smtClean="0">
                <a:solidFill>
                  <a:srgbClr val="C00000"/>
                </a:solidFill>
                <a:latin typeface="Garamond" panose="02020404030301010803" pitchFamily="18" charset="0"/>
              </a:rPr>
              <a:t>5 tiempos simples / 5 tiempos compuestos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smtClean="0">
                <a:solidFill>
                  <a:schemeClr val="tx1"/>
                </a:solidFill>
                <a:latin typeface="Garamond" panose="02020404030301010803" pitchFamily="18" charset="0"/>
              </a:rPr>
              <a:t>Presente			Pretérito perfecto </a:t>
            </a:r>
            <a:r>
              <a:rPr lang="es-ES_tradnl" sz="1600" b="1" smtClean="0">
                <a:solidFill>
                  <a:srgbClr val="0070C0"/>
                </a:solidFill>
                <a:latin typeface="Garamond" panose="02020404030301010803" pitchFamily="18" charset="0"/>
              </a:rPr>
              <a:t>(p.p. compuesto)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es-ES_tradnl" sz="1600" b="1" smtClean="0">
                <a:solidFill>
                  <a:schemeClr val="tx1"/>
                </a:solidFill>
                <a:latin typeface="Garamond" panose="02020404030301010803" pitchFamily="18" charset="0"/>
              </a:rPr>
              <a:t>		(Alarcos: antepresente)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i="1" smtClean="0">
                <a:solidFill>
                  <a:srgbClr val="C00000"/>
                </a:solidFill>
                <a:latin typeface="Garamond" panose="02020404030301010803" pitchFamily="18" charset="0"/>
              </a:rPr>
              <a:t>amo			he amado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smtClean="0">
                <a:solidFill>
                  <a:schemeClr val="tx1"/>
                </a:solidFill>
                <a:latin typeface="Garamond" panose="02020404030301010803" pitchFamily="18" charset="0"/>
              </a:rPr>
              <a:t>Pret. imperfecto		Pretérito </a:t>
            </a:r>
            <a:r>
              <a:rPr lang="es-ES_tradnl" sz="1600" b="1">
                <a:solidFill>
                  <a:schemeClr val="tx1"/>
                </a:solidFill>
                <a:latin typeface="Garamond" panose="02020404030301010803" pitchFamily="18" charset="0"/>
              </a:rPr>
              <a:t>pluscuamperfecto</a:t>
            </a:r>
            <a:endParaRPr lang="es-ES_tradnl" sz="1600" b="1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smtClean="0">
                <a:solidFill>
                  <a:schemeClr val="tx1"/>
                </a:solidFill>
                <a:latin typeface="Garamond" panose="02020404030301010803" pitchFamily="18" charset="0"/>
              </a:rPr>
              <a:t>(Alarcos, copretérito)		(Alarcos, antecopretérito)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i="1" smtClean="0">
                <a:solidFill>
                  <a:srgbClr val="C00000"/>
                </a:solidFill>
                <a:latin typeface="Garamond" panose="02020404030301010803" pitchFamily="18" charset="0"/>
              </a:rPr>
              <a:t>amaba			había amado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smtClean="0">
                <a:solidFill>
                  <a:schemeClr val="tx1"/>
                </a:solidFill>
                <a:latin typeface="Garamond" panose="02020404030301010803" pitchFamily="18" charset="0"/>
              </a:rPr>
              <a:t>Pret. indefinido </a:t>
            </a:r>
            <a:r>
              <a:rPr lang="es-ES_tradnl" sz="1600" b="1" smtClean="0">
                <a:solidFill>
                  <a:srgbClr val="0070C0"/>
                </a:solidFill>
                <a:latin typeface="Garamond" panose="02020404030301010803" pitchFamily="18" charset="0"/>
              </a:rPr>
              <a:t>(p.p. simple)</a:t>
            </a:r>
            <a:r>
              <a:rPr lang="es-ES_tradnl" sz="1600" b="1" smtClean="0">
                <a:solidFill>
                  <a:schemeClr val="tx1"/>
                </a:solidFill>
                <a:latin typeface="Garamond" panose="02020404030301010803" pitchFamily="18" charset="0"/>
              </a:rPr>
              <a:t>	Pretérito </a:t>
            </a:r>
            <a:r>
              <a:rPr lang="es-ES_tradnl" sz="1600" b="1">
                <a:solidFill>
                  <a:schemeClr val="tx1"/>
                </a:solidFill>
                <a:latin typeface="Garamond" panose="02020404030301010803" pitchFamily="18" charset="0"/>
              </a:rPr>
              <a:t>anterior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smtClean="0">
                <a:solidFill>
                  <a:schemeClr val="tx1"/>
                </a:solidFill>
                <a:latin typeface="Garamond" panose="02020404030301010803" pitchFamily="18" charset="0"/>
              </a:rPr>
              <a:t>(Alarcos, pretérito)		(Alarcos, </a:t>
            </a:r>
            <a:r>
              <a:rPr lang="es-ES_tradnl" sz="1600" b="1" err="1" smtClean="0">
                <a:solidFill>
                  <a:schemeClr val="tx1"/>
                </a:solidFill>
                <a:latin typeface="Garamond" panose="02020404030301010803" pitchFamily="18" charset="0"/>
              </a:rPr>
              <a:t>antepretérito</a:t>
            </a:r>
            <a:r>
              <a:rPr lang="es-ES_tradnl" sz="1600" b="1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i="1" smtClean="0">
                <a:solidFill>
                  <a:srgbClr val="C00000"/>
                </a:solidFill>
                <a:latin typeface="Garamond" panose="02020404030301010803" pitchFamily="18" charset="0"/>
              </a:rPr>
              <a:t>amé			hube amado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smtClean="0">
                <a:solidFill>
                  <a:schemeClr val="tx1"/>
                </a:solidFill>
                <a:latin typeface="Garamond" panose="02020404030301010803" pitchFamily="18" charset="0"/>
              </a:rPr>
              <a:t>Condicional simple		Condicional </a:t>
            </a:r>
            <a:r>
              <a:rPr lang="es-ES_tradnl" sz="1600" b="1">
                <a:solidFill>
                  <a:schemeClr val="tx1"/>
                </a:solidFill>
                <a:latin typeface="Garamond" panose="02020404030301010803" pitchFamily="18" charset="0"/>
              </a:rPr>
              <a:t>compuesto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>
                <a:solidFill>
                  <a:schemeClr val="tx1"/>
                </a:solidFill>
                <a:latin typeface="Garamond" panose="02020404030301010803" pitchFamily="18" charset="0"/>
              </a:rPr>
              <a:t>(</a:t>
            </a:r>
            <a:r>
              <a:rPr lang="es-ES_tradnl" sz="1600" b="1" smtClean="0">
                <a:solidFill>
                  <a:schemeClr val="tx1"/>
                </a:solidFill>
                <a:latin typeface="Garamond" panose="02020404030301010803" pitchFamily="18" charset="0"/>
              </a:rPr>
              <a:t>Alarcos, pospretérito) 	(Alarcos, </a:t>
            </a:r>
            <a:r>
              <a:rPr lang="es-ES_tradnl" sz="1600" b="1" err="1" smtClean="0">
                <a:solidFill>
                  <a:schemeClr val="tx1"/>
                </a:solidFill>
                <a:latin typeface="Garamond" panose="02020404030301010803" pitchFamily="18" charset="0"/>
              </a:rPr>
              <a:t>antepospretérito</a:t>
            </a:r>
            <a:r>
              <a:rPr lang="es-ES_tradnl" sz="1600" b="1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smtClean="0">
                <a:solidFill>
                  <a:srgbClr val="0070C0"/>
                </a:solidFill>
                <a:latin typeface="Garamond" panose="02020404030301010803" pitchFamily="18" charset="0"/>
              </a:rPr>
              <a:t>	</a:t>
            </a:r>
            <a:r>
              <a:rPr lang="es-ES_tradnl" sz="1600" b="1" i="1" smtClean="0">
                <a:solidFill>
                  <a:srgbClr val="C00000"/>
                </a:solidFill>
                <a:latin typeface="Garamond" panose="02020404030301010803" pitchFamily="18" charset="0"/>
              </a:rPr>
              <a:t>amaría		habría amado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smtClean="0">
                <a:solidFill>
                  <a:schemeClr val="tx1"/>
                </a:solidFill>
                <a:latin typeface="Garamond" panose="02020404030301010803" pitchFamily="18" charset="0"/>
              </a:rPr>
              <a:t>Futuro simple (imperfecto)	Futuro compuesto (perfecto)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es-ES_tradnl" sz="1600" b="1" smtClean="0">
                <a:solidFill>
                  <a:schemeClr val="tx1"/>
                </a:solidFill>
                <a:latin typeface="Garamond" panose="02020404030301010803" pitchFamily="18" charset="0"/>
              </a:rPr>
              <a:t>		(Alarcos, </a:t>
            </a:r>
            <a:r>
              <a:rPr lang="es-ES_tradnl" sz="1600" b="1" err="1" smtClean="0">
                <a:solidFill>
                  <a:schemeClr val="tx1"/>
                </a:solidFill>
                <a:latin typeface="Garamond" panose="02020404030301010803" pitchFamily="18" charset="0"/>
              </a:rPr>
              <a:t>antefuturo</a:t>
            </a:r>
            <a:r>
              <a:rPr lang="es-ES_tradnl" sz="1600" b="1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i="1" smtClean="0">
                <a:solidFill>
                  <a:srgbClr val="C00000"/>
                </a:solidFill>
                <a:latin typeface="Garamond" panose="02020404030301010803" pitchFamily="18" charset="0"/>
              </a:rPr>
              <a:t>amaré			habré amado</a:t>
            </a:r>
          </a:p>
        </p:txBody>
      </p:sp>
      <p:sp>
        <p:nvSpPr>
          <p:cNvPr id="28" name="1 Rectángulo"/>
          <p:cNvSpPr/>
          <p:nvPr/>
        </p:nvSpPr>
        <p:spPr>
          <a:xfrm>
            <a:off x="2522675" y="9794"/>
            <a:ext cx="4320480" cy="6771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0.2. 115 formas verbales.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smtClean="0">
                <a:solidFill>
                  <a:schemeClr val="tx1"/>
                </a:solidFill>
                <a:latin typeface="Garamond" panose="02020404030301010803" pitchFamily="18" charset="0"/>
              </a:rPr>
              <a:t>Alcina y Blecua, </a:t>
            </a:r>
            <a:r>
              <a:rPr lang="es-ES" sz="1400" b="1" i="1" smtClean="0">
                <a:solidFill>
                  <a:schemeClr val="tx1"/>
                </a:solidFill>
                <a:latin typeface="Garamond" panose="02020404030301010803" pitchFamily="18" charset="0"/>
              </a:rPr>
              <a:t>Gramática española</a:t>
            </a:r>
            <a:r>
              <a:rPr lang="es-ES" sz="1400" b="1" smtClean="0">
                <a:solidFill>
                  <a:schemeClr val="tx1"/>
                </a:solidFill>
                <a:latin typeface="Garamond" panose="02020404030301010803" pitchFamily="18" charset="0"/>
              </a:rPr>
              <a:t>, 1975</a:t>
            </a:r>
            <a:endParaRPr lang="es-ES" sz="1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1 Rectángulo"/>
          <p:cNvSpPr/>
          <p:nvPr/>
        </p:nvSpPr>
        <p:spPr>
          <a:xfrm>
            <a:off x="294682" y="725632"/>
            <a:ext cx="4176464" cy="17543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rgbClr val="C00000"/>
                </a:solidFill>
                <a:latin typeface="Garamond" panose="02020404030301010803" pitchFamily="18" charset="0"/>
              </a:rPr>
              <a:t>FORMAS PERSONALES	               100</a:t>
            </a:r>
          </a:p>
          <a:p>
            <a:pPr lvl="1"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chemeClr val="tx1"/>
                </a:solidFill>
                <a:latin typeface="Garamond" panose="02020404030301010803" pitchFamily="18" charset="0"/>
              </a:rPr>
              <a:t>INDICATIVO 		60</a:t>
            </a:r>
          </a:p>
          <a:p>
            <a:pPr lvl="1"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chemeClr val="tx1"/>
                </a:solidFill>
                <a:latin typeface="Garamond" panose="02020404030301010803" pitchFamily="18" charset="0"/>
              </a:rPr>
              <a:t>SUBJUNTIVO		48</a:t>
            </a:r>
          </a:p>
          <a:p>
            <a:pPr lvl="1"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chemeClr val="tx1"/>
                </a:solidFill>
                <a:latin typeface="Garamond" panose="02020404030301010803" pitchFamily="18" charset="0"/>
              </a:rPr>
              <a:t>IMPERATIVO		 2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endParaRPr lang="es-ES_tradnl" b="1" smtClean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rgbClr val="C00000"/>
                </a:solidFill>
                <a:latin typeface="Garamond" panose="02020404030301010803" pitchFamily="18" charset="0"/>
              </a:rPr>
              <a:t>FORMAS NO PERSONALES 	 5</a:t>
            </a:r>
            <a:endParaRPr lang="es-ES_tradnl" b="1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17 Marcador de número de diapositiva"/>
          <p:cNvSpPr txBox="1">
            <a:spLocks/>
          </p:cNvSpPr>
          <p:nvPr/>
        </p:nvSpPr>
        <p:spPr bwMode="auto">
          <a:xfrm>
            <a:off x="8420636" y="6224587"/>
            <a:ext cx="733505" cy="6334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ES" sz="3200" b="1" smtClean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r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Flecha arriba 11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8" name="1 Rectángulo"/>
          <p:cNvSpPr/>
          <p:nvPr/>
        </p:nvSpPr>
        <p:spPr>
          <a:xfrm>
            <a:off x="6843155" y="2115499"/>
            <a:ext cx="1991470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chemeClr val="bg1"/>
                </a:solidFill>
                <a:latin typeface="Garamond" panose="02020404030301010803" pitchFamily="18" charset="0"/>
              </a:rPr>
              <a:t>tiempo verbal = 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chemeClr val="bg1"/>
                </a:solidFill>
                <a:latin typeface="Garamond" panose="02020404030301010803" pitchFamily="18" charset="0"/>
              </a:rPr>
              <a:t>paradigma flexivo</a:t>
            </a:r>
            <a:endParaRPr lang="es-ES_tradnl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0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495" y="6183401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30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5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19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1" name="1 Rectángulo"/>
          <p:cNvSpPr/>
          <p:nvPr/>
        </p:nvSpPr>
        <p:spPr>
          <a:xfrm>
            <a:off x="3203848" y="5811"/>
            <a:ext cx="2762697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>
                <a:solidFill>
                  <a:schemeClr val="tx1"/>
                </a:solidFill>
                <a:latin typeface="Garamond" panose="02020404030301010803" pitchFamily="18" charset="0"/>
              </a:rPr>
              <a:t>4</a:t>
            </a: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. El condicional.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Flecha arriba 13"/>
          <p:cNvSpPr/>
          <p:nvPr/>
        </p:nvSpPr>
        <p:spPr bwMode="auto">
          <a:xfrm>
            <a:off x="8711457" y="38670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2" name="1 Rectángulo"/>
          <p:cNvSpPr/>
          <p:nvPr/>
        </p:nvSpPr>
        <p:spPr>
          <a:xfrm>
            <a:off x="43626" y="581868"/>
            <a:ext cx="8622654" cy="5601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</a:rPr>
              <a:t>CONDICIONAL SIMPLE  </a:t>
            </a:r>
            <a:r>
              <a:rPr lang="es-ES" sz="2000" i="1" smtClean="0">
                <a:latin typeface="Garamond" panose="02020404030301010803" pitchFamily="18" charset="0"/>
              </a:rPr>
              <a:t>cantaría</a:t>
            </a:r>
            <a:r>
              <a:rPr lang="es-ES" sz="2000">
                <a:latin typeface="Garamond" panose="02020404030301010803" pitchFamily="18" charset="0"/>
              </a:rPr>
              <a:t>			</a:t>
            </a:r>
            <a:r>
              <a:rPr lang="es-ES" sz="2000" b="1">
                <a:latin typeface="Garamond" panose="02020404030301010803" pitchFamily="18" charset="0"/>
              </a:rPr>
              <a:t>relativo / </a:t>
            </a:r>
            <a:r>
              <a:rPr lang="es-ES" sz="2000" b="1" smtClean="0">
                <a:latin typeface="Garamond" panose="02020404030301010803" pitchFamily="18" charset="0"/>
              </a:rPr>
              <a:t>imperfecto</a:t>
            </a:r>
          </a:p>
          <a:p>
            <a:endParaRPr lang="es-ES" sz="2000" b="1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b="1" smtClean="0">
              <a:latin typeface="Garamond" panose="02020404030301010803" pitchFamily="18" charset="0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s-ES" sz="2000" smtClean="0">
                <a:latin typeface="Garamond" panose="02020404030301010803" pitchFamily="18" charset="0"/>
              </a:rPr>
              <a:t>“futuro del pasado” (Pospretérito, Bello): </a:t>
            </a:r>
            <a:r>
              <a:rPr lang="es-ES" sz="2000" i="1" smtClean="0">
                <a:latin typeface="Garamond" panose="02020404030301010803" pitchFamily="18" charset="0"/>
              </a:rPr>
              <a:t>Dijo </a:t>
            </a:r>
            <a:r>
              <a:rPr lang="es-ES" sz="2000" i="1">
                <a:latin typeface="Garamond" panose="02020404030301010803" pitchFamily="18" charset="0"/>
              </a:rPr>
              <a:t>que vendría</a:t>
            </a:r>
            <a:r>
              <a:rPr lang="es-ES" sz="2000">
                <a:latin typeface="Garamond" panose="02020404030301010803" pitchFamily="18" charset="0"/>
              </a:rPr>
              <a:t>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>
                <a:latin typeface="Garamond" panose="02020404030301010803" pitchFamily="18" charset="0"/>
              </a:rPr>
              <a:t> 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s-ES" sz="2000">
                <a:latin typeface="Garamond" panose="02020404030301010803" pitchFamily="18" charset="0"/>
              </a:rPr>
              <a:t>c</a:t>
            </a:r>
            <a:r>
              <a:rPr lang="es-ES" sz="2000" smtClean="0">
                <a:latin typeface="Garamond" panose="02020404030301010803" pitchFamily="18" charset="0"/>
              </a:rPr>
              <a:t>ondicional (acción </a:t>
            </a:r>
            <a:r>
              <a:rPr lang="es-ES" sz="2000">
                <a:latin typeface="Garamond" panose="02020404030301010803" pitchFamily="18" charset="0"/>
              </a:rPr>
              <a:t>futura e hipotética respecto a otra acción que expresa </a:t>
            </a:r>
            <a:r>
              <a:rPr lang="es-ES" sz="2000" smtClean="0">
                <a:latin typeface="Garamond" panose="02020404030301010803" pitchFamily="18" charset="0"/>
              </a:rPr>
              <a:t>posibilidad):  </a:t>
            </a:r>
            <a:r>
              <a:rPr lang="es-ES" sz="2000" i="1">
                <a:latin typeface="Garamond" panose="02020404030301010803" pitchFamily="18" charset="0"/>
              </a:rPr>
              <a:t>Si estudiara, </a:t>
            </a:r>
            <a:r>
              <a:rPr lang="es-ES" sz="2000" i="1" smtClean="0">
                <a:latin typeface="Garamond" panose="02020404030301010803" pitchFamily="18" charset="0"/>
              </a:rPr>
              <a:t>aprobaría[aprobaba]</a:t>
            </a:r>
            <a:endParaRPr lang="es-ES" sz="2000">
              <a:latin typeface="Garamond" panose="02020404030301010803" pitchFamily="18" charset="0"/>
            </a:endParaRPr>
          </a:p>
          <a:p>
            <a:pPr algn="l"/>
            <a:endParaRPr lang="es-ES" sz="2000" smtClean="0">
              <a:latin typeface="Garamond" panose="02020404030301010803" pitchFamily="18" charset="0"/>
            </a:endParaRPr>
          </a:p>
          <a:p>
            <a:pPr algn="l"/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 smtClean="0">
                <a:latin typeface="Garamond" panose="02020404030301010803" pitchFamily="18" charset="0"/>
              </a:rPr>
              <a:t>Condicional </a:t>
            </a:r>
            <a:r>
              <a:rPr lang="es-ES" sz="2000">
                <a:latin typeface="Garamond" panose="02020404030301010803" pitchFamily="18" charset="0"/>
              </a:rPr>
              <a:t>de </a:t>
            </a:r>
            <a:r>
              <a:rPr lang="es-ES" sz="2000" b="1">
                <a:latin typeface="Garamond" panose="02020404030301010803" pitchFamily="18" charset="0"/>
              </a:rPr>
              <a:t>probabilidad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i="1">
                <a:latin typeface="Garamond" panose="02020404030301010803" pitchFamily="18" charset="0"/>
              </a:rPr>
              <a:t>Serían las diez</a:t>
            </a:r>
            <a:r>
              <a:rPr lang="es-ES" sz="2000" i="1" smtClean="0">
                <a:latin typeface="Garamond" panose="02020404030301010803" pitchFamily="18" charset="0"/>
              </a:rPr>
              <a:t>.</a:t>
            </a:r>
          </a:p>
          <a:p>
            <a:pPr algn="l"/>
            <a:r>
              <a:rPr lang="es-ES" sz="2000" smtClean="0">
                <a:latin typeface="Garamond" panose="02020404030301010803" pitchFamily="18" charset="0"/>
              </a:rPr>
              <a:t>Condicional de </a:t>
            </a:r>
            <a:r>
              <a:rPr lang="es-ES" sz="2000" b="1" smtClean="0">
                <a:latin typeface="Garamond" panose="02020404030301010803" pitchFamily="18" charset="0"/>
              </a:rPr>
              <a:t>rumor</a:t>
            </a:r>
            <a:r>
              <a:rPr lang="es-ES" sz="2000" smtClean="0">
                <a:latin typeface="Garamond" panose="02020404030301010803" pitchFamily="18" charset="0"/>
              </a:rPr>
              <a:t>: </a:t>
            </a:r>
            <a:r>
              <a:rPr lang="es-ES" sz="2000" i="1" smtClean="0">
                <a:latin typeface="Garamond" panose="02020404030301010803" pitchFamily="18" charset="0"/>
              </a:rPr>
              <a:t>La nota daba a engender que el presidente estaría dispuesto a negocial.</a:t>
            </a:r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>
                <a:latin typeface="Garamond" panose="02020404030301010803" pitchFamily="18" charset="0"/>
              </a:rPr>
              <a:t>Condicional de </a:t>
            </a:r>
            <a:r>
              <a:rPr lang="es-ES" sz="2000" b="1" smtClean="0">
                <a:latin typeface="Garamond" panose="02020404030301010803" pitchFamily="18" charset="0"/>
              </a:rPr>
              <a:t>cortesía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i="1">
                <a:latin typeface="Garamond" panose="02020404030301010803" pitchFamily="18" charset="0"/>
              </a:rPr>
              <a:t>Querría pedirle un favor.</a:t>
            </a:r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>
                <a:latin typeface="Garamond" panose="02020404030301010803" pitchFamily="18" charset="0"/>
              </a:rPr>
              <a:t>Condicional </a:t>
            </a:r>
            <a:r>
              <a:rPr lang="es-ES" sz="2000" b="1">
                <a:latin typeface="Garamond" panose="02020404030301010803" pitchFamily="18" charset="0"/>
              </a:rPr>
              <a:t>concesivo (respuestas polémicas)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i="1">
                <a:latin typeface="Garamond" panose="02020404030301010803" pitchFamily="18" charset="0"/>
              </a:rPr>
              <a:t>Estaría en casa, pero no contestó</a:t>
            </a:r>
            <a:r>
              <a:rPr lang="es-ES" sz="2000">
                <a:latin typeface="Garamond" panose="02020404030301010803" pitchFamily="18" charset="0"/>
              </a:rPr>
              <a:t>.</a:t>
            </a:r>
          </a:p>
          <a:p>
            <a:pPr algn="l"/>
            <a:r>
              <a:rPr lang="es-ES" sz="2000" smtClean="0">
                <a:latin typeface="Garamond" panose="02020404030301010803" pitchFamily="18" charset="0"/>
              </a:rPr>
              <a:t>Condicional </a:t>
            </a:r>
            <a:r>
              <a:rPr lang="es-ES" sz="2000">
                <a:latin typeface="Garamond" panose="02020404030301010803" pitchFamily="18" charset="0"/>
              </a:rPr>
              <a:t>de </a:t>
            </a:r>
            <a:r>
              <a:rPr lang="es-ES" sz="2000" b="1">
                <a:latin typeface="Garamond" panose="02020404030301010803" pitchFamily="18" charset="0"/>
              </a:rPr>
              <a:t>sorpresa</a:t>
            </a:r>
            <a:r>
              <a:rPr lang="es-ES" sz="2000">
                <a:latin typeface="Garamond" panose="02020404030301010803" pitchFamily="18" charset="0"/>
              </a:rPr>
              <a:t>:</a:t>
            </a:r>
            <a:r>
              <a:rPr lang="es-ES" sz="2000" i="1">
                <a:latin typeface="Garamond" panose="02020404030301010803" pitchFamily="18" charset="0"/>
              </a:rPr>
              <a:t> ¿Quién lo diría</a:t>
            </a:r>
            <a:r>
              <a:rPr lang="es-ES" sz="2000" i="1" smtClean="0">
                <a:latin typeface="Garamond" panose="02020404030301010803" pitchFamily="18" charset="0"/>
              </a:rPr>
              <a:t>?</a:t>
            </a:r>
          </a:p>
          <a:p>
            <a:pPr algn="l"/>
            <a:endParaRPr lang="es-ES" sz="2000"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>
                <a:latin typeface="Garamond" panose="02020404030301010803" pitchFamily="18" charset="0"/>
              </a:rPr>
              <a:t>Condicional </a:t>
            </a:r>
            <a:r>
              <a:rPr lang="es-ES" sz="2000" b="1">
                <a:latin typeface="Garamond" panose="02020404030301010803" pitchFamily="18" charset="0"/>
              </a:rPr>
              <a:t>histórico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i="1">
                <a:latin typeface="Garamond" panose="02020404030301010803" pitchFamily="18" charset="0"/>
              </a:rPr>
              <a:t>Chomsky revolucionaría la Lingüística</a:t>
            </a:r>
            <a:r>
              <a:rPr lang="es-ES" sz="2000" smtClean="0">
                <a:latin typeface="Garamond" panose="02020404030301010803" pitchFamily="18" charset="0"/>
              </a:rPr>
              <a:t>. [retrosprectivo]</a:t>
            </a:r>
            <a:endParaRPr lang="es-ES" sz="20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8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5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19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5293" y="6216920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31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1 Rectángulo"/>
          <p:cNvSpPr/>
          <p:nvPr/>
        </p:nvSpPr>
        <p:spPr>
          <a:xfrm>
            <a:off x="144726" y="1240739"/>
            <a:ext cx="8803833" cy="4678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b="1">
                <a:solidFill>
                  <a:srgbClr val="C00000"/>
                </a:solidFill>
                <a:latin typeface="Garamond" panose="02020404030301010803" pitchFamily="18" charset="0"/>
              </a:rPr>
              <a:t>PRETÉRITO </a:t>
            </a: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</a:rPr>
              <a:t>IMPERFECTO  </a:t>
            </a:r>
            <a:r>
              <a:rPr lang="es-ES" sz="2000" i="1" smtClean="0">
                <a:latin typeface="Garamond" panose="02020404030301010803" pitchFamily="18" charset="0"/>
              </a:rPr>
              <a:t>cantaba</a:t>
            </a:r>
            <a:r>
              <a:rPr lang="es-ES" sz="2000">
                <a:latin typeface="Garamond" panose="02020404030301010803" pitchFamily="18" charset="0"/>
              </a:rPr>
              <a:t>		  </a:t>
            </a:r>
            <a:r>
              <a:rPr lang="es-ES" sz="2000" b="1" smtClean="0">
                <a:latin typeface="Garamond" panose="02020404030301010803" pitchFamily="18" charset="0"/>
              </a:rPr>
              <a:t>relativo </a:t>
            </a:r>
            <a:r>
              <a:rPr lang="es-ES" sz="2000" b="1">
                <a:latin typeface="Garamond" panose="02020404030301010803" pitchFamily="18" charset="0"/>
              </a:rPr>
              <a:t>/ </a:t>
            </a:r>
            <a:r>
              <a:rPr lang="es-ES" sz="2000" b="1" smtClean="0">
                <a:latin typeface="Garamond" panose="02020404030301010803" pitchFamily="18" charset="0"/>
              </a:rPr>
              <a:t>imperfecto</a:t>
            </a:r>
          </a:p>
          <a:p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>
                <a:latin typeface="Garamond" panose="02020404030301010803" pitchFamily="18" charset="0"/>
              </a:rPr>
              <a:t>duración en el pasado ≠</a:t>
            </a:r>
            <a:r>
              <a:rPr lang="es-ES" sz="2000" smtClean="0">
                <a:latin typeface="Garamond" panose="02020404030301010803" pitchFamily="18" charset="0"/>
              </a:rPr>
              <a:t> indefinido (</a:t>
            </a:r>
            <a:r>
              <a:rPr lang="es-ES" sz="2000" i="1" smtClean="0">
                <a:latin typeface="Garamond" panose="02020404030301010803" pitchFamily="18" charset="0"/>
              </a:rPr>
              <a:t>canté</a:t>
            </a:r>
            <a:r>
              <a:rPr lang="es-ES" sz="2000" smtClean="0">
                <a:latin typeface="Garamond" panose="02020404030301010803" pitchFamily="18" charset="0"/>
              </a:rPr>
              <a:t>)</a:t>
            </a:r>
          </a:p>
          <a:p>
            <a:pPr algn="l"/>
            <a:r>
              <a:rPr lang="es-ES" sz="2000" smtClean="0">
                <a:latin typeface="Garamond" panose="02020404030301010803" pitchFamily="18" charset="0"/>
              </a:rPr>
              <a:t>acción </a:t>
            </a:r>
            <a:r>
              <a:rPr lang="es-ES" sz="2000">
                <a:latin typeface="Garamond" panose="02020404030301010803" pitchFamily="18" charset="0"/>
              </a:rPr>
              <a:t>inacabada (como un presente en el pasado) ≠ pret. perfecto (</a:t>
            </a:r>
            <a:r>
              <a:rPr lang="es-ES" sz="2000" i="1">
                <a:latin typeface="Garamond" panose="02020404030301010803" pitchFamily="18" charset="0"/>
              </a:rPr>
              <a:t>he cantado</a:t>
            </a:r>
            <a:r>
              <a:rPr lang="es-ES" sz="2000" smtClean="0">
                <a:latin typeface="Garamond" panose="02020404030301010803" pitchFamily="18" charset="0"/>
              </a:rPr>
              <a:t>) </a:t>
            </a:r>
            <a:r>
              <a:rPr lang="es-ES" sz="2000">
                <a:latin typeface="Garamond" panose="02020404030301010803" pitchFamily="18" charset="0"/>
              </a:rPr>
              <a:t>≠ indefinido (</a:t>
            </a:r>
            <a:r>
              <a:rPr lang="es-ES" sz="2000" i="1">
                <a:latin typeface="Garamond" panose="02020404030301010803" pitchFamily="18" charset="0"/>
              </a:rPr>
              <a:t>canté</a:t>
            </a:r>
            <a:r>
              <a:rPr lang="es-ES" sz="2000">
                <a:latin typeface="Garamond" panose="02020404030301010803" pitchFamily="18" charset="0"/>
              </a:rPr>
              <a:t>)</a:t>
            </a:r>
          </a:p>
          <a:p>
            <a:pPr algn="l"/>
            <a:r>
              <a:rPr lang="es-ES" sz="2000" smtClean="0">
                <a:latin typeface="Garamond" panose="02020404030301010803" pitchFamily="18" charset="0"/>
              </a:rPr>
              <a:t>no relación con el presente ≠ pret. perfecto (</a:t>
            </a:r>
            <a:r>
              <a:rPr lang="es-ES" sz="2000" i="1" smtClean="0">
                <a:latin typeface="Garamond" panose="02020404030301010803" pitchFamily="18" charset="0"/>
              </a:rPr>
              <a:t>he cantado</a:t>
            </a:r>
            <a:r>
              <a:rPr lang="es-ES" sz="2000" smtClean="0">
                <a:latin typeface="Garamond" panose="02020404030301010803" pitchFamily="18" charset="0"/>
              </a:rPr>
              <a:t>)</a:t>
            </a:r>
          </a:p>
          <a:p>
            <a:r>
              <a:rPr lang="es-ES" sz="2000">
                <a:latin typeface="Garamond" panose="02020404030301010803" pitchFamily="18" charset="0"/>
              </a:rPr>
              <a:t> </a:t>
            </a:r>
          </a:p>
          <a:p>
            <a:pPr algn="l"/>
            <a:r>
              <a:rPr lang="es-ES" sz="2000">
                <a:latin typeface="Garamond" panose="02020404030301010803" pitchFamily="18" charset="0"/>
              </a:rPr>
              <a:t>Pretérito imperfecto </a:t>
            </a:r>
            <a:r>
              <a:rPr lang="es-ES" sz="2000" b="1">
                <a:latin typeface="Garamond" panose="02020404030301010803" pitchFamily="18" charset="0"/>
              </a:rPr>
              <a:t>habitual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i="1">
                <a:latin typeface="Garamond" panose="02020404030301010803" pitchFamily="18" charset="0"/>
              </a:rPr>
              <a:t>Me levantaba siempre a las 8</a:t>
            </a:r>
            <a:r>
              <a:rPr lang="es-ES" sz="2000">
                <a:latin typeface="Garamond" panose="02020404030301010803" pitchFamily="18" charset="0"/>
              </a:rPr>
              <a:t>. </a:t>
            </a:r>
          </a:p>
          <a:p>
            <a:pPr algn="l"/>
            <a:r>
              <a:rPr lang="es-ES" sz="2000">
                <a:latin typeface="Garamond" panose="02020404030301010803" pitchFamily="18" charset="0"/>
              </a:rPr>
              <a:t>Pretérito imperfecto </a:t>
            </a:r>
            <a:r>
              <a:rPr lang="es-ES" sz="2000" b="1">
                <a:latin typeface="Garamond" panose="02020404030301010803" pitchFamily="18" charset="0"/>
              </a:rPr>
              <a:t>copresente del pasado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i="1">
                <a:latin typeface="Garamond" panose="02020404030301010803" pitchFamily="18" charset="0"/>
              </a:rPr>
              <a:t>No vine a verte porque tenía fiebre</a:t>
            </a:r>
            <a:r>
              <a:rPr lang="es-ES" sz="2000">
                <a:latin typeface="Garamond" panose="02020404030301010803" pitchFamily="18" charset="0"/>
              </a:rPr>
              <a:t>.</a:t>
            </a:r>
          </a:p>
          <a:p>
            <a:pPr algn="l"/>
            <a:r>
              <a:rPr lang="es-ES" sz="2000" smtClean="0">
                <a:latin typeface="Garamond" panose="02020404030301010803" pitchFamily="18" charset="0"/>
              </a:rPr>
              <a:t>Pretérito </a:t>
            </a:r>
            <a:r>
              <a:rPr lang="es-ES" sz="2000">
                <a:latin typeface="Garamond" panose="02020404030301010803" pitchFamily="18" charset="0"/>
              </a:rPr>
              <a:t>imperfecto </a:t>
            </a:r>
            <a:r>
              <a:rPr lang="es-ES" sz="2000" b="1">
                <a:latin typeface="Garamond" panose="02020404030301010803" pitchFamily="18" charset="0"/>
              </a:rPr>
              <a:t>durativo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i="1">
                <a:latin typeface="Garamond" panose="02020404030301010803" pitchFamily="18" charset="0"/>
              </a:rPr>
              <a:t>Cuando paseaba por el parque, te vi</a:t>
            </a:r>
            <a:r>
              <a:rPr lang="es-ES" sz="2000">
                <a:latin typeface="Garamond" panose="02020404030301010803" pitchFamily="18" charset="0"/>
              </a:rPr>
              <a:t>.</a:t>
            </a:r>
          </a:p>
          <a:p>
            <a:pPr algn="l"/>
            <a:r>
              <a:rPr lang="es-ES" sz="2000">
                <a:latin typeface="Garamond" panose="02020404030301010803" pitchFamily="18" charset="0"/>
              </a:rPr>
              <a:t>Pretérito imperfecto </a:t>
            </a:r>
            <a:r>
              <a:rPr lang="es-ES" sz="2000" b="1">
                <a:latin typeface="Garamond" panose="02020404030301010803" pitchFamily="18" charset="0"/>
              </a:rPr>
              <a:t>descriptivo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i="1">
                <a:latin typeface="Garamond" panose="02020404030301010803" pitchFamily="18" charset="0"/>
              </a:rPr>
              <a:t>Era una montaña nevada…</a:t>
            </a:r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 smtClean="0">
                <a:latin typeface="Garamond" panose="02020404030301010803" pitchFamily="18" charset="0"/>
              </a:rPr>
              <a:t>Pretérito </a:t>
            </a:r>
            <a:r>
              <a:rPr lang="es-ES" sz="2000">
                <a:latin typeface="Garamond" panose="02020404030301010803" pitchFamily="18" charset="0"/>
              </a:rPr>
              <a:t>imperfecto </a:t>
            </a:r>
            <a:r>
              <a:rPr lang="es-ES" sz="2000" b="1">
                <a:latin typeface="Garamond" panose="02020404030301010803" pitchFamily="18" charset="0"/>
              </a:rPr>
              <a:t>narrativo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i="1">
                <a:latin typeface="Garamond" panose="02020404030301010803" pitchFamily="18" charset="0"/>
              </a:rPr>
              <a:t>Había una vez una niña</a:t>
            </a:r>
            <a:r>
              <a:rPr lang="es-ES" sz="2000" i="1" smtClean="0">
                <a:latin typeface="Garamond" panose="02020404030301010803" pitchFamily="18" charset="0"/>
              </a:rPr>
              <a:t>… </a:t>
            </a:r>
          </a:p>
          <a:p>
            <a:pPr algn="l"/>
            <a:r>
              <a:rPr lang="es-ES" sz="2000" i="1" smtClean="0">
                <a:latin typeface="Garamond" panose="02020404030301010803" pitchFamily="18" charset="0"/>
              </a:rPr>
              <a:t>Apretujó mi mano con su mano sudorosa y a los dos días moría </a:t>
            </a:r>
            <a:r>
              <a:rPr lang="es-ES" sz="2000" smtClean="0">
                <a:latin typeface="Garamond" panose="02020404030301010803" pitchFamily="18" charset="0"/>
              </a:rPr>
              <a:t>(Gómez de da Serna, </a:t>
            </a:r>
            <a:r>
              <a:rPr lang="es-ES" sz="2000" i="1" smtClean="0">
                <a:latin typeface="Garamond" panose="02020404030301010803" pitchFamily="18" charset="0"/>
              </a:rPr>
              <a:t>Automoribundia</a:t>
            </a:r>
            <a:r>
              <a:rPr lang="es-ES" sz="2000" smtClean="0">
                <a:latin typeface="Garamond" panose="02020404030301010803" pitchFamily="18" charset="0"/>
              </a:rPr>
              <a:t>).</a:t>
            </a:r>
          </a:p>
          <a:p>
            <a:pPr algn="l"/>
            <a:r>
              <a:rPr lang="es-ES" sz="2000">
                <a:latin typeface="Garamond" panose="02020404030301010803" pitchFamily="18" charset="0"/>
              </a:rPr>
              <a:t>  </a:t>
            </a:r>
          </a:p>
        </p:txBody>
      </p:sp>
      <p:sp>
        <p:nvSpPr>
          <p:cNvPr id="11" name="1 Rectángulo"/>
          <p:cNvSpPr/>
          <p:nvPr/>
        </p:nvSpPr>
        <p:spPr>
          <a:xfrm>
            <a:off x="1726280" y="0"/>
            <a:ext cx="5472608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>
                <a:solidFill>
                  <a:schemeClr val="tx1"/>
                </a:solidFill>
                <a:latin typeface="Garamond" panose="02020404030301010803" pitchFamily="18" charset="0"/>
              </a:rPr>
              <a:t>6</a:t>
            </a: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. Los pasados: el pretérito imperfecto.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Flecha arriba 13"/>
          <p:cNvSpPr/>
          <p:nvPr/>
        </p:nvSpPr>
        <p:spPr bwMode="auto">
          <a:xfrm>
            <a:off x="8535773" y="58259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8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5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19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5293" y="6216920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32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1 Rectángulo"/>
          <p:cNvSpPr/>
          <p:nvPr/>
        </p:nvSpPr>
        <p:spPr>
          <a:xfrm>
            <a:off x="1726280" y="0"/>
            <a:ext cx="5472608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>
                <a:solidFill>
                  <a:schemeClr val="tx1"/>
                </a:solidFill>
                <a:latin typeface="Garamond" panose="02020404030301010803" pitchFamily="18" charset="0"/>
              </a:rPr>
              <a:t>6</a:t>
            </a: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. Los pasados: el pretérito imperfecto.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Flecha arriba 13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8" name="1 Rectángulo"/>
          <p:cNvSpPr/>
          <p:nvPr/>
        </p:nvSpPr>
        <p:spPr>
          <a:xfrm>
            <a:off x="237583" y="1107493"/>
            <a:ext cx="8803833" cy="4678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b="1">
                <a:solidFill>
                  <a:srgbClr val="C00000"/>
                </a:solidFill>
                <a:latin typeface="Garamond" panose="02020404030301010803" pitchFamily="18" charset="0"/>
              </a:rPr>
              <a:t>PRETÉRITO </a:t>
            </a:r>
            <a:r>
              <a:rPr lang="es-ES" sz="2000" b="1" smtClean="0">
                <a:solidFill>
                  <a:srgbClr val="C00000"/>
                </a:solidFill>
                <a:latin typeface="Garamond" panose="02020404030301010803" pitchFamily="18" charset="0"/>
              </a:rPr>
              <a:t>IMPERFECTO  </a:t>
            </a:r>
            <a:r>
              <a:rPr lang="es-ES" sz="2000" i="1" smtClean="0">
                <a:latin typeface="Garamond" panose="02020404030301010803" pitchFamily="18" charset="0"/>
              </a:rPr>
              <a:t>cantaba</a:t>
            </a:r>
            <a:r>
              <a:rPr lang="es-ES" sz="2000">
                <a:latin typeface="Garamond" panose="02020404030301010803" pitchFamily="18" charset="0"/>
              </a:rPr>
              <a:t>		  </a:t>
            </a:r>
            <a:r>
              <a:rPr lang="es-ES" sz="2000" b="1" smtClean="0">
                <a:latin typeface="Garamond" panose="02020404030301010803" pitchFamily="18" charset="0"/>
              </a:rPr>
              <a:t>relativo </a:t>
            </a:r>
            <a:r>
              <a:rPr lang="es-ES" sz="2000" b="1">
                <a:latin typeface="Garamond" panose="02020404030301010803" pitchFamily="18" charset="0"/>
              </a:rPr>
              <a:t>/ </a:t>
            </a:r>
            <a:r>
              <a:rPr lang="es-ES" sz="2000" b="1" smtClean="0">
                <a:latin typeface="Garamond" panose="02020404030301010803" pitchFamily="18" charset="0"/>
              </a:rPr>
              <a:t>imperfecto</a:t>
            </a:r>
          </a:p>
          <a:p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 smtClean="0">
                <a:latin typeface="Garamond" panose="02020404030301010803" pitchFamily="18" charset="0"/>
              </a:rPr>
              <a:t>Pretérito </a:t>
            </a:r>
            <a:r>
              <a:rPr lang="es-ES" sz="2000">
                <a:latin typeface="Garamond" panose="02020404030301010803" pitchFamily="18" charset="0"/>
              </a:rPr>
              <a:t>imperfecto de </a:t>
            </a:r>
            <a:r>
              <a:rPr lang="es-ES" sz="2000" b="1">
                <a:latin typeface="Garamond" panose="02020404030301010803" pitchFamily="18" charset="0"/>
              </a:rPr>
              <a:t>cortesía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smtClean="0">
                <a:latin typeface="Garamond" panose="02020404030301010803" pitchFamily="18" charset="0"/>
              </a:rPr>
              <a:t>“</a:t>
            </a:r>
            <a:r>
              <a:rPr lang="es-ES" sz="2000" i="1" smtClean="0">
                <a:latin typeface="Garamond" panose="02020404030301010803" pitchFamily="18" charset="0"/>
              </a:rPr>
              <a:t>Quería </a:t>
            </a:r>
            <a:r>
              <a:rPr lang="es-ES" sz="2000" i="1">
                <a:latin typeface="Garamond" panose="02020404030301010803" pitchFamily="18" charset="0"/>
              </a:rPr>
              <a:t>pedirle su </a:t>
            </a:r>
            <a:r>
              <a:rPr lang="es-ES" sz="2000" i="1" smtClean="0">
                <a:latin typeface="Garamond" panose="02020404030301010803" pitchFamily="18" charset="0"/>
              </a:rPr>
              <a:t>ayuda”.</a:t>
            </a:r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>
                <a:latin typeface="Garamond" panose="02020404030301010803" pitchFamily="18" charset="0"/>
              </a:rPr>
              <a:t>Pretérito imperfecto </a:t>
            </a:r>
            <a:r>
              <a:rPr lang="es-ES" sz="2000" b="1">
                <a:latin typeface="Garamond" panose="02020404030301010803" pitchFamily="18" charset="0"/>
              </a:rPr>
              <a:t>fático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smtClean="0">
                <a:latin typeface="Garamond" panose="02020404030301010803" pitchFamily="18" charset="0"/>
              </a:rPr>
              <a:t>“</a:t>
            </a:r>
            <a:r>
              <a:rPr lang="es-ES" sz="2000" i="1" smtClean="0">
                <a:latin typeface="Garamond" panose="02020404030301010803" pitchFamily="18" charset="0"/>
              </a:rPr>
              <a:t>¿</a:t>
            </a:r>
            <a:r>
              <a:rPr lang="es-ES" sz="2000" i="1">
                <a:latin typeface="Garamond" panose="02020404030301010803" pitchFamily="18" charset="0"/>
              </a:rPr>
              <a:t>Decía Usted</a:t>
            </a:r>
            <a:r>
              <a:rPr lang="es-ES" sz="2000" i="1" smtClean="0">
                <a:latin typeface="Garamond" panose="02020404030301010803" pitchFamily="18" charset="0"/>
              </a:rPr>
              <a:t>?”.</a:t>
            </a:r>
          </a:p>
          <a:p>
            <a:pPr algn="l"/>
            <a:r>
              <a:rPr lang="es-ES" sz="2000" smtClean="0">
                <a:latin typeface="Garamond" panose="02020404030301010803" pitchFamily="18" charset="0"/>
              </a:rPr>
              <a:t>Pretérito imperfecto </a:t>
            </a:r>
            <a:r>
              <a:rPr lang="es-ES" sz="2000" b="1" smtClean="0">
                <a:latin typeface="Garamond" panose="02020404030301010803" pitchFamily="18" charset="0"/>
              </a:rPr>
              <a:t>citativo</a:t>
            </a:r>
            <a:r>
              <a:rPr lang="es-ES" sz="2000" smtClean="0">
                <a:latin typeface="Garamond" panose="02020404030301010803" pitchFamily="18" charset="0"/>
              </a:rPr>
              <a:t>: “</a:t>
            </a:r>
            <a:r>
              <a:rPr lang="es-ES" sz="2000" i="1" smtClean="0">
                <a:latin typeface="Garamond" panose="02020404030301010803" pitchFamily="18" charset="0"/>
              </a:rPr>
              <a:t>¿Tú jugabas al fútbol, no es cierto?”.</a:t>
            </a:r>
            <a:endParaRPr lang="es-ES" sz="2000" i="1">
              <a:latin typeface="Garamond" panose="02020404030301010803" pitchFamily="18" charset="0"/>
            </a:endParaRPr>
          </a:p>
          <a:p>
            <a:pPr algn="l"/>
            <a:r>
              <a:rPr lang="es-ES" sz="2000">
                <a:latin typeface="Garamond" panose="02020404030301010803" pitchFamily="18" charset="0"/>
              </a:rPr>
              <a:t>Pretérito imperfecto de </a:t>
            </a:r>
            <a:r>
              <a:rPr lang="es-ES" sz="2000" b="1">
                <a:latin typeface="Garamond" panose="02020404030301010803" pitchFamily="18" charset="0"/>
              </a:rPr>
              <a:t>opinión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smtClean="0">
                <a:latin typeface="Garamond" panose="02020404030301010803" pitchFamily="18" charset="0"/>
              </a:rPr>
              <a:t>“</a:t>
            </a:r>
            <a:r>
              <a:rPr lang="es-ES" sz="2000" i="1" smtClean="0">
                <a:latin typeface="Garamond" panose="02020404030301010803" pitchFamily="18" charset="0"/>
              </a:rPr>
              <a:t>Esta </a:t>
            </a:r>
            <a:r>
              <a:rPr lang="es-ES" sz="2000" i="1">
                <a:latin typeface="Garamond" panose="02020404030301010803" pitchFamily="18" charset="0"/>
              </a:rPr>
              <a:t>novela merecía el </a:t>
            </a:r>
            <a:r>
              <a:rPr lang="es-ES" sz="2000" i="1" smtClean="0">
                <a:latin typeface="Garamond" panose="02020404030301010803" pitchFamily="18" charset="0"/>
              </a:rPr>
              <a:t>premio”.</a:t>
            </a:r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>
                <a:latin typeface="Garamond" panose="02020404030301010803" pitchFamily="18" charset="0"/>
              </a:rPr>
              <a:t>Pretérito imperfecto de </a:t>
            </a:r>
            <a:r>
              <a:rPr lang="es-ES" sz="2000" b="1">
                <a:latin typeface="Garamond" panose="02020404030301010803" pitchFamily="18" charset="0"/>
              </a:rPr>
              <a:t>contrariedad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smtClean="0">
                <a:latin typeface="Garamond" panose="02020404030301010803" pitchFamily="18" charset="0"/>
              </a:rPr>
              <a:t>“</a:t>
            </a:r>
            <a:r>
              <a:rPr lang="es-ES" sz="2000" i="1" smtClean="0">
                <a:latin typeface="Garamond" panose="02020404030301010803" pitchFamily="18" charset="0"/>
              </a:rPr>
              <a:t>Hoy </a:t>
            </a:r>
            <a:r>
              <a:rPr lang="es-ES" sz="2000" i="1">
                <a:latin typeface="Garamond" panose="02020404030301010803" pitchFamily="18" charset="0"/>
              </a:rPr>
              <a:t>que me sabía la lección, no me han </a:t>
            </a:r>
            <a:r>
              <a:rPr lang="es-ES" sz="2000" i="1" smtClean="0">
                <a:latin typeface="Garamond" panose="02020404030301010803" pitchFamily="18" charset="0"/>
              </a:rPr>
              <a:t>preguntado”.</a:t>
            </a:r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>
                <a:latin typeface="Garamond" panose="02020404030301010803" pitchFamily="18" charset="0"/>
              </a:rPr>
              <a:t>Pretérito imperfecto de </a:t>
            </a:r>
            <a:r>
              <a:rPr lang="es-ES" sz="2000" b="1">
                <a:latin typeface="Garamond" panose="02020404030301010803" pitchFamily="18" charset="0"/>
              </a:rPr>
              <a:t>reproche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smtClean="0">
                <a:latin typeface="Garamond" panose="02020404030301010803" pitchFamily="18" charset="0"/>
              </a:rPr>
              <a:t>“</a:t>
            </a:r>
            <a:r>
              <a:rPr lang="es-ES" sz="2000" i="1" smtClean="0">
                <a:latin typeface="Garamond" panose="02020404030301010803" pitchFamily="18" charset="0"/>
              </a:rPr>
              <a:t>Ahí </a:t>
            </a:r>
            <a:r>
              <a:rPr lang="es-ES" sz="2000" i="1">
                <a:latin typeface="Garamond" panose="02020404030301010803" pitchFamily="18" charset="0"/>
              </a:rPr>
              <a:t>te quería yo </a:t>
            </a:r>
            <a:r>
              <a:rPr lang="es-ES" sz="2000" i="1" smtClean="0">
                <a:latin typeface="Garamond" panose="02020404030301010803" pitchFamily="18" charset="0"/>
              </a:rPr>
              <a:t>ver”</a:t>
            </a:r>
            <a:r>
              <a:rPr lang="es-ES" sz="2000" smtClean="0">
                <a:latin typeface="Garamond" panose="02020404030301010803" pitchFamily="18" charset="0"/>
              </a:rPr>
              <a:t>.</a:t>
            </a:r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>
                <a:latin typeface="Garamond" panose="02020404030301010803" pitchFamily="18" charset="0"/>
              </a:rPr>
              <a:t>Pretérito imperfecto de </a:t>
            </a:r>
            <a:r>
              <a:rPr lang="es-ES" sz="2000" b="1">
                <a:latin typeface="Garamond" panose="02020404030301010803" pitchFamily="18" charset="0"/>
              </a:rPr>
              <a:t>conato (inminencia)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smtClean="0">
                <a:latin typeface="Garamond" panose="02020404030301010803" pitchFamily="18" charset="0"/>
              </a:rPr>
              <a:t>“</a:t>
            </a:r>
            <a:r>
              <a:rPr lang="es-ES" sz="2000" i="1" smtClean="0">
                <a:latin typeface="Garamond" panose="02020404030301010803" pitchFamily="18" charset="0"/>
              </a:rPr>
              <a:t>Ya </a:t>
            </a:r>
            <a:r>
              <a:rPr lang="es-ES" sz="2000" i="1">
                <a:latin typeface="Garamond" panose="02020404030301010803" pitchFamily="18" charset="0"/>
              </a:rPr>
              <a:t>me levantaba, cuando me </a:t>
            </a:r>
            <a:r>
              <a:rPr lang="es-ES" sz="2000" i="1" smtClean="0">
                <a:latin typeface="Garamond" panose="02020404030301010803" pitchFamily="18" charset="0"/>
              </a:rPr>
              <a:t>llamaste”</a:t>
            </a:r>
            <a:r>
              <a:rPr lang="es-ES" sz="2000" smtClean="0">
                <a:latin typeface="Garamond" panose="02020404030301010803" pitchFamily="18" charset="0"/>
              </a:rPr>
              <a:t>.</a:t>
            </a:r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>
                <a:latin typeface="Garamond" panose="02020404030301010803" pitchFamily="18" charset="0"/>
              </a:rPr>
              <a:t>Pretérito imperfecto </a:t>
            </a:r>
            <a:r>
              <a:rPr lang="es-ES" sz="2000" b="1" smtClean="0">
                <a:latin typeface="Garamond" panose="02020404030301010803" pitchFamily="18" charset="0"/>
              </a:rPr>
              <a:t>imaginativo (lúdico)</a:t>
            </a:r>
            <a:r>
              <a:rPr lang="es-ES" sz="2000" smtClean="0">
                <a:latin typeface="Garamond" panose="02020404030301010803" pitchFamily="18" charset="0"/>
              </a:rPr>
              <a:t>: “</a:t>
            </a:r>
            <a:r>
              <a:rPr lang="es-ES" sz="2000" i="1" smtClean="0">
                <a:latin typeface="Garamond" panose="02020404030301010803" pitchFamily="18" charset="0"/>
              </a:rPr>
              <a:t>Yo </a:t>
            </a:r>
            <a:r>
              <a:rPr lang="es-ES" sz="2000" i="1">
                <a:latin typeface="Garamond" panose="02020404030301010803" pitchFamily="18" charset="0"/>
              </a:rPr>
              <a:t>era Caperucita y tú el </a:t>
            </a:r>
            <a:r>
              <a:rPr lang="es-ES" sz="2000" i="1" smtClean="0">
                <a:latin typeface="Garamond" panose="02020404030301010803" pitchFamily="18" charset="0"/>
              </a:rPr>
              <a:t>Lobo”</a:t>
            </a:r>
            <a:r>
              <a:rPr lang="es-ES" sz="2000" smtClean="0">
                <a:latin typeface="Garamond" panose="02020404030301010803" pitchFamily="18" charset="0"/>
              </a:rPr>
              <a:t>.</a:t>
            </a:r>
          </a:p>
          <a:p>
            <a:pPr algn="l"/>
            <a:endParaRPr lang="es-ES" sz="2000" smtClean="0">
              <a:latin typeface="Garamond" panose="02020404030301010803" pitchFamily="18" charset="0"/>
            </a:endParaRPr>
          </a:p>
          <a:p>
            <a:pPr algn="l"/>
            <a:r>
              <a:rPr lang="es-ES" sz="2000" smtClean="0">
                <a:latin typeface="Garamond" panose="02020404030301010803" pitchFamily="18" charset="0"/>
              </a:rPr>
              <a:t>Preétiro imperfecto </a:t>
            </a:r>
            <a:r>
              <a:rPr lang="es-ES" sz="2000" b="1" smtClean="0">
                <a:latin typeface="Garamond" panose="02020404030301010803" pitchFamily="18" charset="0"/>
              </a:rPr>
              <a:t>prospectivo</a:t>
            </a:r>
            <a:r>
              <a:rPr lang="es-ES" sz="2000" smtClean="0">
                <a:latin typeface="Garamond" panose="02020404030301010803" pitchFamily="18" charset="0"/>
              </a:rPr>
              <a:t>. “En principio, mi avión </a:t>
            </a:r>
            <a:r>
              <a:rPr lang="es-ES" sz="2000" i="1" smtClean="0">
                <a:latin typeface="Garamond" panose="02020404030301010803" pitchFamily="18" charset="0"/>
              </a:rPr>
              <a:t>salía</a:t>
            </a:r>
            <a:r>
              <a:rPr lang="es-ES" sz="2000" smtClean="0">
                <a:latin typeface="Garamond" panose="02020404030301010803" pitchFamily="18" charset="0"/>
              </a:rPr>
              <a:t> mañana a las 23.50”.</a:t>
            </a:r>
          </a:p>
          <a:p>
            <a:pPr algn="l"/>
            <a:endParaRPr lang="es-ES" sz="2000" smtClean="0">
              <a:latin typeface="Garamond" panose="02020404030301010803" pitchFamily="18" charset="0"/>
            </a:endParaRPr>
          </a:p>
          <a:p>
            <a:pPr algn="l"/>
            <a:r>
              <a:rPr lang="es-ES" sz="2000">
                <a:latin typeface="Garamond" panose="02020404030301010803" pitchFamily="18" charset="0"/>
              </a:rPr>
              <a:t>Pretérito imperfecto </a:t>
            </a:r>
            <a:r>
              <a:rPr lang="es-ES" sz="2000" b="1">
                <a:latin typeface="Garamond" panose="02020404030301010803" pitchFamily="18" charset="0"/>
              </a:rPr>
              <a:t>futuro del pasado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smtClean="0">
                <a:latin typeface="Garamond" panose="02020404030301010803" pitchFamily="18" charset="0"/>
              </a:rPr>
              <a:t>“</a:t>
            </a:r>
            <a:r>
              <a:rPr lang="es-ES" sz="2000" i="1" smtClean="0">
                <a:latin typeface="Garamond" panose="02020404030301010803" pitchFamily="18" charset="0"/>
              </a:rPr>
              <a:t>Me </a:t>
            </a:r>
            <a:r>
              <a:rPr lang="es-ES" sz="2000" i="1">
                <a:latin typeface="Garamond" panose="02020404030301010803" pitchFamily="18" charset="0"/>
              </a:rPr>
              <a:t>dijo que venía (vendría) </a:t>
            </a:r>
            <a:r>
              <a:rPr lang="es-ES" sz="2000" i="1" smtClean="0">
                <a:latin typeface="Garamond" panose="02020404030301010803" pitchFamily="18" charset="0"/>
              </a:rPr>
              <a:t>hoy”</a:t>
            </a:r>
            <a:r>
              <a:rPr lang="es-ES" sz="2000" smtClean="0">
                <a:latin typeface="Garamond" panose="02020404030301010803" pitchFamily="18" charset="0"/>
              </a:rPr>
              <a:t>.</a:t>
            </a:r>
            <a:endParaRPr lang="es-ES" sz="2000">
              <a:latin typeface="Garamond" panose="02020404030301010803" pitchFamily="18" charset="0"/>
            </a:endParaRPr>
          </a:p>
          <a:p>
            <a:pPr algn="l"/>
            <a:r>
              <a:rPr lang="es-ES" sz="2000">
                <a:latin typeface="Garamond" panose="02020404030301010803" pitchFamily="18" charset="0"/>
              </a:rPr>
              <a:t>Pretérito imperfecto </a:t>
            </a:r>
            <a:r>
              <a:rPr lang="es-ES" sz="2000" b="1">
                <a:latin typeface="Garamond" panose="02020404030301010803" pitchFamily="18" charset="0"/>
              </a:rPr>
              <a:t>hipotético o condicional</a:t>
            </a:r>
            <a:r>
              <a:rPr lang="es-ES" sz="2000">
                <a:latin typeface="Garamond" panose="02020404030301010803" pitchFamily="18" charset="0"/>
              </a:rPr>
              <a:t>: </a:t>
            </a:r>
            <a:r>
              <a:rPr lang="es-ES" sz="2000" smtClean="0">
                <a:latin typeface="Garamond" panose="02020404030301010803" pitchFamily="18" charset="0"/>
              </a:rPr>
              <a:t>“</a:t>
            </a:r>
            <a:r>
              <a:rPr lang="es-ES" sz="2000" i="1" smtClean="0">
                <a:latin typeface="Garamond" panose="02020404030301010803" pitchFamily="18" charset="0"/>
              </a:rPr>
              <a:t>Si </a:t>
            </a:r>
            <a:r>
              <a:rPr lang="es-ES" sz="2000" i="1">
                <a:latin typeface="Garamond" panose="02020404030301010803" pitchFamily="18" charset="0"/>
              </a:rPr>
              <a:t>tuviera dinero, me compraba una </a:t>
            </a:r>
            <a:r>
              <a:rPr lang="es-ES" sz="2000" i="1" smtClean="0">
                <a:latin typeface="Garamond" panose="02020404030301010803" pitchFamily="18" charset="0"/>
              </a:rPr>
              <a:t>casa”</a:t>
            </a:r>
            <a:r>
              <a:rPr lang="es-ES" sz="2000" smtClean="0">
                <a:latin typeface="Garamond" panose="02020404030301010803" pitchFamily="18" charset="0"/>
              </a:rPr>
              <a:t>. </a:t>
            </a:r>
            <a:endParaRPr lang="es-ES" sz="20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0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61363" y="6216966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33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1 Rectángulo"/>
          <p:cNvSpPr/>
          <p:nvPr/>
        </p:nvSpPr>
        <p:spPr>
          <a:xfrm>
            <a:off x="240243" y="721188"/>
            <a:ext cx="8622654" cy="203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PRETÉRITO INDEFINIDO</a:t>
            </a:r>
            <a:r>
              <a:rPr lang="es-ES" dirty="0" smtClean="0">
                <a:latin typeface="Garamond" panose="02020404030301010803" pitchFamily="18" charset="0"/>
              </a:rPr>
              <a:t>     </a:t>
            </a:r>
            <a:r>
              <a:rPr lang="es-ES" i="1" dirty="0" smtClean="0">
                <a:latin typeface="Garamond" panose="02020404030301010803" pitchFamily="18" charset="0"/>
              </a:rPr>
              <a:t>canté</a:t>
            </a:r>
            <a:r>
              <a:rPr lang="es-ES" dirty="0" smtClean="0">
                <a:latin typeface="Garamond" panose="02020404030301010803" pitchFamily="18" charset="0"/>
              </a:rPr>
              <a:t>                                 </a:t>
            </a:r>
            <a:r>
              <a:rPr lang="es-ES" b="1" dirty="0" smtClean="0">
                <a:latin typeface="Garamond" panose="02020404030301010803" pitchFamily="18" charset="0"/>
              </a:rPr>
              <a:t>absoluto / perfecto</a:t>
            </a:r>
          </a:p>
          <a:p>
            <a:endParaRPr lang="es-ES" dirty="0" smtClean="0">
              <a:latin typeface="Garamond" panose="02020404030301010803" pitchFamily="18" charset="0"/>
            </a:endParaRPr>
          </a:p>
          <a:p>
            <a:r>
              <a:rPr lang="es-ES" dirty="0" smtClean="0">
                <a:latin typeface="Garamond" panose="02020404030301010803" pitchFamily="18" charset="0"/>
              </a:rPr>
              <a:t>una acción pasada sin conexión con el presente</a:t>
            </a:r>
          </a:p>
          <a:p>
            <a:r>
              <a:rPr lang="es-ES" dirty="0" smtClean="0">
                <a:latin typeface="Garamond" panose="02020404030301010803" pitchFamily="18" charset="0"/>
              </a:rPr>
              <a:t> </a:t>
            </a:r>
          </a:p>
          <a:p>
            <a:pPr algn="l"/>
            <a:r>
              <a:rPr lang="es-ES" dirty="0" smtClean="0">
                <a:latin typeface="Garamond" panose="02020404030301010803" pitchFamily="18" charset="0"/>
              </a:rPr>
              <a:t>Pretérito indefinido </a:t>
            </a:r>
            <a:r>
              <a:rPr lang="es-ES" b="1" dirty="0" smtClean="0">
                <a:latin typeface="Garamond" panose="02020404030301010803" pitchFamily="18" charset="0"/>
              </a:rPr>
              <a:t>puntual</a:t>
            </a:r>
            <a:r>
              <a:rPr lang="es-ES" dirty="0" smtClean="0">
                <a:latin typeface="Garamond" panose="02020404030301010803" pitchFamily="18" charset="0"/>
              </a:rPr>
              <a:t>: </a:t>
            </a:r>
            <a:r>
              <a:rPr lang="es-ES" i="1" dirty="0" smtClean="0">
                <a:latin typeface="Garamond" panose="02020404030301010803" pitchFamily="18" charset="0"/>
              </a:rPr>
              <a:t>Vi a tu primo cuando paseaba por el parque</a:t>
            </a:r>
            <a:r>
              <a:rPr lang="es-ES" dirty="0" smtClean="0">
                <a:latin typeface="Garamond" panose="02020404030301010803" pitchFamily="18" charset="0"/>
              </a:rPr>
              <a:t>.</a:t>
            </a:r>
          </a:p>
          <a:p>
            <a:pPr algn="l"/>
            <a:r>
              <a:rPr lang="es-ES" dirty="0" smtClean="0">
                <a:latin typeface="Garamond" panose="02020404030301010803" pitchFamily="18" charset="0"/>
              </a:rPr>
              <a:t>Pretérito indefinido </a:t>
            </a:r>
            <a:r>
              <a:rPr lang="es-ES" b="1" dirty="0" smtClean="0">
                <a:latin typeface="Garamond" panose="02020404030301010803" pitchFamily="18" charset="0"/>
              </a:rPr>
              <a:t>repetitivo</a:t>
            </a:r>
            <a:r>
              <a:rPr lang="es-ES" dirty="0" smtClean="0">
                <a:latin typeface="Garamond" panose="02020404030301010803" pitchFamily="18" charset="0"/>
              </a:rPr>
              <a:t> (número concreto): </a:t>
            </a:r>
            <a:r>
              <a:rPr lang="es-ES" i="1" dirty="0" smtClean="0">
                <a:latin typeface="Garamond" panose="02020404030301010803" pitchFamily="18" charset="0"/>
              </a:rPr>
              <a:t>Te vi cuatro veces en tres años</a:t>
            </a:r>
            <a:r>
              <a:rPr lang="es-ES" dirty="0" smtClean="0">
                <a:latin typeface="Garamond" panose="02020404030301010803" pitchFamily="18" charset="0"/>
              </a:rPr>
              <a:t>. 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5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19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4" name="1 Rectángulo"/>
          <p:cNvSpPr/>
          <p:nvPr/>
        </p:nvSpPr>
        <p:spPr>
          <a:xfrm>
            <a:off x="611560" y="0"/>
            <a:ext cx="8064896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>
                <a:solidFill>
                  <a:schemeClr val="tx1"/>
                </a:solidFill>
                <a:latin typeface="Garamond" panose="02020404030301010803" pitchFamily="18" charset="0"/>
              </a:rPr>
              <a:t>6</a:t>
            </a: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. Los pasados: el pretérito indefinido vs. pretérito perfecto.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Flecha arriba 19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0243" y="2852054"/>
            <a:ext cx="8161839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b="1">
                <a:solidFill>
                  <a:srgbClr val="C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PRETÉRITO PERFECTO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	</a:t>
            </a: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  </a:t>
            </a:r>
            <a:r>
              <a:rPr lang="es-ES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he cantado</a:t>
            </a: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                               </a:t>
            </a:r>
            <a:r>
              <a:rPr lang="es-ES" b="1" smtClean="0">
                <a:latin typeface="Garamond" panose="02020404030301010803" pitchFamily="18" charset="0"/>
                <a:ea typeface="Times New Roman" panose="02020603050405020304" pitchFamily="18" charset="0"/>
              </a:rPr>
              <a:t>relativo/ </a:t>
            </a:r>
            <a:r>
              <a:rPr lang="es-ES" b="1">
                <a:latin typeface="Garamond" panose="02020404030301010803" pitchFamily="18" charset="0"/>
                <a:ea typeface="Times New Roman" panose="02020603050405020304" pitchFamily="18" charset="0"/>
              </a:rPr>
              <a:t>perfecto</a:t>
            </a:r>
            <a:endParaRPr lang="es-ES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una acción pasada pero que dura en el presente del </a:t>
            </a: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hablante</a:t>
            </a:r>
          </a:p>
          <a:p>
            <a:pPr algn="l">
              <a:spcAft>
                <a:spcPts val="0"/>
              </a:spcAft>
            </a:pPr>
            <a:endParaRPr lang="es-ES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s-ES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En este año…, En el presente curso</a:t>
            </a: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… </a:t>
            </a:r>
            <a:r>
              <a:rPr lang="es-ES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Esta mañan</a:t>
            </a: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a…</a:t>
            </a:r>
          </a:p>
          <a:p>
            <a:pPr algn="l">
              <a:spcAft>
                <a:spcPts val="0"/>
              </a:spcAft>
            </a:pPr>
            <a:endParaRPr lang="es-ES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“</a:t>
            </a:r>
            <a:r>
              <a:rPr lang="es-ES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He hablado </a:t>
            </a: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con él tres tres veces desde enero”.</a:t>
            </a:r>
          </a:p>
          <a:p>
            <a:pPr algn="l">
              <a:spcAft>
                <a:spcPts val="0"/>
              </a:spcAft>
            </a:pPr>
            <a:endParaRPr lang="es-ES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“Iglesias manifestó que Carlos Gardel </a:t>
            </a:r>
            <a:r>
              <a:rPr lang="es-ES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ha sido </a:t>
            </a: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el mejor intérpretr de tangos”.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/>
            </a:r>
            <a:b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</a:br>
            <a:endParaRPr lang="es-ES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Pretérito perfecto de </a:t>
            </a:r>
            <a:r>
              <a:rPr lang="es-ES" b="1">
                <a:latin typeface="Garamond" panose="02020404030301010803" pitchFamily="18" charset="0"/>
                <a:ea typeface="Times New Roman" panose="02020603050405020304" pitchFamily="18" charset="0"/>
              </a:rPr>
              <a:t>futuro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: </a:t>
            </a:r>
            <a:r>
              <a:rPr lang="es-ES" i="1">
                <a:latin typeface="Garamond" panose="02020404030301010803" pitchFamily="18" charset="0"/>
                <a:ea typeface="Times New Roman" panose="02020603050405020304" pitchFamily="18" charset="0"/>
              </a:rPr>
              <a:t>En unas semanas, he acabado el libro</a:t>
            </a: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. [prospectiva]</a:t>
            </a:r>
          </a:p>
          <a:p>
            <a:pPr algn="l">
              <a:spcAft>
                <a:spcPts val="0"/>
              </a:spcAft>
            </a:pPr>
            <a:endParaRPr lang="es-ES" smtClean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s-ES" b="1" smtClean="0">
                <a:latin typeface="Garamond" panose="02020404030301010803" pitchFamily="18" charset="0"/>
                <a:ea typeface="Times New Roman" panose="02020603050405020304" pitchFamily="18" charset="0"/>
              </a:rPr>
              <a:t>≠ Galicia  / español de América</a:t>
            </a:r>
            <a:endParaRPr lang="es-ES" b="1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1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428625"/>
            <a:ext cx="4533900" cy="6000750"/>
          </a:xfrm>
          <a:prstGeom prst="rect">
            <a:avLst/>
          </a:prstGeom>
        </p:spPr>
      </p:pic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62910" y="6224587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34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-36512" y="-3551"/>
            <a:ext cx="1899239" cy="6645601"/>
            <a:chOff x="-36512" y="-3551"/>
            <a:chExt cx="1899239" cy="6645601"/>
          </a:xfrm>
        </p:grpSpPr>
        <p:pic>
          <p:nvPicPr>
            <p:cNvPr id="18" name="Picture 4" descr="universitas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-36512" y="-3551"/>
              <a:ext cx="1285875" cy="9683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0" name="11 Imagen" descr="anayaniev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20878"/>
              <a:ext cx="1241425" cy="8683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-36512" y="2807711"/>
              <a:ext cx="1285875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2" name="2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80728"/>
              <a:ext cx="828675" cy="104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77272"/>
              <a:ext cx="1862727" cy="764778"/>
            </a:xfrm>
            <a:prstGeom prst="rect">
              <a:avLst/>
            </a:prstGeom>
          </p:spPr>
        </p:pic>
      </p:grpSp>
      <p:sp>
        <p:nvSpPr>
          <p:cNvPr id="12" name="1 Rectángulo"/>
          <p:cNvSpPr/>
          <p:nvPr/>
        </p:nvSpPr>
        <p:spPr>
          <a:xfrm>
            <a:off x="247350" y="2266372"/>
            <a:ext cx="8429106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>
                <a:latin typeface="Garamond" panose="02020404030301010803" pitchFamily="18" charset="0"/>
              </a:rPr>
              <a:t> </a:t>
            </a:r>
          </a:p>
          <a:p>
            <a:r>
              <a:rPr lang="es-ES" sz="2400" b="1">
                <a:solidFill>
                  <a:srgbClr val="C00000"/>
                </a:solidFill>
                <a:latin typeface="Garamond" panose="02020404030301010803" pitchFamily="18" charset="0"/>
              </a:rPr>
              <a:t>PRETÉRITO </a:t>
            </a:r>
            <a:r>
              <a:rPr lang="es-ES" sz="2400" b="1" smtClean="0">
                <a:solidFill>
                  <a:srgbClr val="C00000"/>
                </a:solidFill>
                <a:latin typeface="Garamond" panose="02020404030301010803" pitchFamily="18" charset="0"/>
              </a:rPr>
              <a:t>PLUSCUAMPERFECTO </a:t>
            </a:r>
            <a:r>
              <a:rPr lang="es-ES" sz="2400" i="1" smtClean="0">
                <a:latin typeface="Garamond" panose="02020404030301010803" pitchFamily="18" charset="0"/>
              </a:rPr>
              <a:t>había cantado</a:t>
            </a:r>
            <a:r>
              <a:rPr lang="es-ES" sz="2400" smtClean="0">
                <a:latin typeface="Garamond" panose="02020404030301010803" pitchFamily="18" charset="0"/>
              </a:rPr>
              <a:t>          </a:t>
            </a:r>
            <a:r>
              <a:rPr lang="es-ES" sz="2400" b="1">
                <a:latin typeface="Garamond" panose="02020404030301010803" pitchFamily="18" charset="0"/>
              </a:rPr>
              <a:t>relativo / perfecto</a:t>
            </a:r>
            <a:endParaRPr lang="es-ES" sz="2400">
              <a:latin typeface="Garamond" panose="02020404030301010803" pitchFamily="18" charset="0"/>
            </a:endParaRPr>
          </a:p>
          <a:p>
            <a:r>
              <a:rPr lang="es-ES" sz="2400">
                <a:latin typeface="Garamond" panose="02020404030301010803" pitchFamily="18" charset="0"/>
              </a:rPr>
              <a:t> </a:t>
            </a:r>
          </a:p>
          <a:p>
            <a:pPr algn="l"/>
            <a:r>
              <a:rPr lang="es-ES" sz="2400">
                <a:latin typeface="Garamond" panose="02020404030301010803" pitchFamily="18" charset="0"/>
              </a:rPr>
              <a:t>Pretérito pluscuamperfecto </a:t>
            </a:r>
            <a:r>
              <a:rPr lang="es-ES" sz="2400" b="1">
                <a:latin typeface="Garamond" panose="02020404030301010803" pitchFamily="18" charset="0"/>
              </a:rPr>
              <a:t>exclamativo</a:t>
            </a:r>
            <a:r>
              <a:rPr lang="es-ES" sz="2400">
                <a:latin typeface="Garamond" panose="02020404030301010803" pitchFamily="18" charset="0"/>
              </a:rPr>
              <a:t>: </a:t>
            </a:r>
            <a:r>
              <a:rPr lang="es-ES" sz="2400" i="1">
                <a:latin typeface="Garamond" panose="02020404030301010803" pitchFamily="18" charset="0"/>
              </a:rPr>
              <a:t>¡Me habías asustado!</a:t>
            </a:r>
            <a:endParaRPr lang="es-ES" sz="2400">
              <a:latin typeface="Garamond" panose="02020404030301010803" pitchFamily="18" charset="0"/>
            </a:endParaRPr>
          </a:p>
          <a:p>
            <a:pPr algn="l"/>
            <a:r>
              <a:rPr lang="es-ES" sz="2400">
                <a:latin typeface="Garamond" panose="02020404030301010803" pitchFamily="18" charset="0"/>
              </a:rPr>
              <a:t>Pretérito pluscuamperfecto </a:t>
            </a:r>
            <a:r>
              <a:rPr lang="es-ES" sz="2400" b="1">
                <a:latin typeface="Garamond" panose="02020404030301010803" pitchFamily="18" charset="0"/>
              </a:rPr>
              <a:t>interrogativo</a:t>
            </a:r>
            <a:r>
              <a:rPr lang="es-ES" sz="2400">
                <a:latin typeface="Garamond" panose="02020404030301010803" pitchFamily="18" charset="0"/>
              </a:rPr>
              <a:t>: </a:t>
            </a:r>
            <a:r>
              <a:rPr lang="es-ES" sz="2400" i="1">
                <a:latin typeface="Garamond" panose="02020404030301010803" pitchFamily="18" charset="0"/>
              </a:rPr>
              <a:t>¿Habías llamado?</a:t>
            </a:r>
            <a:endParaRPr lang="es-ES" sz="2400"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endParaRPr lang="es-ES" sz="2400" b="1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1 Rectángulo"/>
          <p:cNvSpPr/>
          <p:nvPr/>
        </p:nvSpPr>
        <p:spPr>
          <a:xfrm>
            <a:off x="611560" y="0"/>
            <a:ext cx="8064896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7. Los pasados: el pretérito pluscuamperfecto.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Flecha arriba 14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58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103772" y="5557270"/>
            <a:ext cx="6113681" cy="948750"/>
            <a:chOff x="114503" y="5958250"/>
            <a:chExt cx="6034837" cy="945775"/>
          </a:xfrm>
        </p:grpSpPr>
        <p:pic>
          <p:nvPicPr>
            <p:cNvPr id="12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3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dirty="0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dirty="0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dirty="0" smtClean="0">
                  <a:solidFill>
                    <a:srgbClr val="002060"/>
                  </a:solidFill>
                </a:rPr>
                <a:t>BLOQUE I.</a:t>
              </a:r>
              <a:endParaRPr lang="es-ES" sz="900" b="1" dirty="0">
                <a:solidFill>
                  <a:srgbClr val="002060"/>
                </a:solidFill>
              </a:endParaRPr>
            </a:p>
            <a:p>
              <a:pPr algn="ctr"/>
              <a:endParaRPr lang="es-ES" sz="900" b="1" i="1" dirty="0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 dirty="0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16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495" y="6152980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35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3772" y="501911"/>
            <a:ext cx="3530562" cy="864096"/>
          </a:xfrm>
          <a:prstGeom prst="rect">
            <a:avLst/>
          </a:prstGeom>
          <a:solidFill>
            <a:srgbClr val="D6E3BC"/>
          </a:soli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ES" sz="16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ESTILO DIRECTO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ES" sz="16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Palabras textuales dichas por una persona.</a:t>
            </a:r>
            <a:endParaRPr kumimoji="0" lang="es-ES" altLang="es-E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696513" y="527565"/>
            <a:ext cx="5218413" cy="864096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ES" sz="16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ESTILO INDIRECCTO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ES" sz="16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Otra persona informa indirectamente de lo que la primera dijo.</a:t>
            </a:r>
            <a:endParaRPr kumimoji="0" lang="es-ES" altLang="es-E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79712" y="1433382"/>
            <a:ext cx="6624736" cy="23955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VERBOS DE </a:t>
            </a:r>
            <a:r>
              <a:rPr lang="es-ES" sz="1600" b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SENTIDO</a:t>
            </a:r>
            <a:endParaRPr lang="es-ES" sz="1600" b="1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i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saber, decidir…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i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“Me iré” -</a:t>
            </a:r>
            <a:r>
              <a:rPr lang="es-ES" sz="160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decidió ella. 			Ella 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decidió que </a:t>
            </a:r>
            <a:r>
              <a:rPr lang="es-ES" sz="160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1600" i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iría</a:t>
            </a:r>
            <a:r>
              <a:rPr lang="es-ES" sz="160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1600" i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iba</a:t>
            </a:r>
            <a:r>
              <a:rPr lang="es-ES" sz="160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VERBO DE </a:t>
            </a:r>
            <a:r>
              <a:rPr lang="es-ES" sz="1600" i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LENGUA</a:t>
            </a:r>
            <a:r>
              <a:rPr lang="es-ES" sz="160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(comunicación)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i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decir</a:t>
            </a: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1600" i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afirmar, comunicar, confesar, contar, escribir, explicar, jurar, responder</a:t>
            </a: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“Me </a:t>
            </a:r>
            <a:r>
              <a:rPr lang="es-ES" sz="1600" i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emociono</a:t>
            </a: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 mucho” –dijo ella.		            Ella 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dijo</a:t>
            </a: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 que se </a:t>
            </a:r>
            <a:r>
              <a:rPr lang="es-ES" sz="1600" i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emocionaba.</a:t>
            </a:r>
            <a:r>
              <a:rPr lang="es-ES" sz="160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endParaRPr lang="es-ES">
              <a:latin typeface="Garamond" panose="020204040303010108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24162" y="3995325"/>
            <a:ext cx="6895178" cy="2830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PRESENTE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PASADO 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(imperfecto) / PRESENTE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1600" i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Soy</a:t>
            </a: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feliz”		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Dijo</a:t>
            </a:r>
            <a:r>
              <a:rPr lang="es-ES" sz="160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" sz="1600" i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</a:t>
            </a: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1600" i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tan </a:t>
            </a:r>
            <a:r>
              <a:rPr lang="es-ES" sz="160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feliz.</a:t>
            </a:r>
            <a:endParaRPr lang="es-ES" sz="1600" smtClean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FUTURO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CONDICIONAL 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(futuro del pasado)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“Lo </a:t>
            </a:r>
            <a:r>
              <a:rPr lang="es-ES" sz="1600" i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leeré</a:t>
            </a: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esta noche”		</a:t>
            </a:r>
            <a:r>
              <a:rPr lang="es-ES" sz="160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Ella 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dijo</a:t>
            </a: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lo </a:t>
            </a:r>
            <a:r>
              <a:rPr lang="es-ES" sz="1600" i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leería</a:t>
            </a: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aquella noche.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“No </a:t>
            </a:r>
            <a:r>
              <a:rPr lang="es-ES" sz="1600" i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jugaré</a:t>
            </a: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bajo la lluvia”		</a:t>
            </a:r>
            <a:r>
              <a:rPr lang="es-ES" sz="160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Él 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dijo</a:t>
            </a: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no </a:t>
            </a:r>
            <a:r>
              <a:rPr lang="es-ES" sz="1600" i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jugaría</a:t>
            </a: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bajo la lluvia.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PASADO			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PRETÉRITO </a:t>
            </a:r>
            <a:r>
              <a:rPr lang="es-ES" sz="1600" b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PLUSCUAMPERFECTO</a:t>
            </a:r>
            <a:endParaRPr lang="es-ES" sz="16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1600" i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Vine</a:t>
            </a: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ayer”			</a:t>
            </a:r>
            <a:r>
              <a:rPr lang="es-ES" sz="1600" b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Dijo</a:t>
            </a:r>
            <a:r>
              <a:rPr lang="es-ES" sz="160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" sz="1600" i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había venido</a:t>
            </a:r>
            <a:r>
              <a:rPr lang="es-ES" sz="160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 día anterior</a:t>
            </a:r>
            <a:r>
              <a:rPr lang="es-ES" sz="160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60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1 Rectángulo"/>
          <p:cNvSpPr/>
          <p:nvPr/>
        </p:nvSpPr>
        <p:spPr>
          <a:xfrm>
            <a:off x="611560" y="0"/>
            <a:ext cx="8064896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8</a:t>
            </a:r>
            <a:r>
              <a:rPr lang="es-ES" sz="2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. Estilo directo, estilo indirecto.</a:t>
            </a:r>
            <a:endParaRPr lang="es-ES" sz="24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0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24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5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7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2" name="1 Rectángulo"/>
          <p:cNvSpPr/>
          <p:nvPr/>
        </p:nvSpPr>
        <p:spPr>
          <a:xfrm>
            <a:off x="34350" y="537388"/>
            <a:ext cx="4176464" cy="17543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rgbClr val="C00000"/>
                </a:solidFill>
                <a:latin typeface="Garamond" panose="02020404030301010803" pitchFamily="18" charset="0"/>
              </a:rPr>
              <a:t>FORMAS PERSONALES	               100</a:t>
            </a:r>
          </a:p>
          <a:p>
            <a:pPr lvl="1"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chemeClr val="tx1"/>
                </a:solidFill>
                <a:latin typeface="Garamond" panose="02020404030301010803" pitchFamily="18" charset="0"/>
              </a:rPr>
              <a:t>INDICATIVO 		60</a:t>
            </a:r>
          </a:p>
          <a:p>
            <a:pPr lvl="1"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chemeClr val="tx1"/>
                </a:solidFill>
                <a:latin typeface="Garamond" panose="02020404030301010803" pitchFamily="18" charset="0"/>
              </a:rPr>
              <a:t>SUBJUNTIVO		48</a:t>
            </a:r>
          </a:p>
          <a:p>
            <a:pPr lvl="1"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chemeClr val="tx1"/>
                </a:solidFill>
                <a:latin typeface="Garamond" panose="02020404030301010803" pitchFamily="18" charset="0"/>
              </a:rPr>
              <a:t>IMPERATIVO		 2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endParaRPr lang="es-ES_tradnl" b="1" smtClean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rgbClr val="C00000"/>
                </a:solidFill>
                <a:latin typeface="Garamond" panose="02020404030301010803" pitchFamily="18" charset="0"/>
              </a:rPr>
              <a:t>FORMAS NO PERSONALES 	 5</a:t>
            </a:r>
            <a:endParaRPr lang="es-ES_tradnl" b="1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1 Rectángulo"/>
          <p:cNvSpPr/>
          <p:nvPr/>
        </p:nvSpPr>
        <p:spPr>
          <a:xfrm>
            <a:off x="2046132" y="2395761"/>
            <a:ext cx="5910244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rgbClr val="C00000"/>
                </a:solidFill>
                <a:latin typeface="Garamond" panose="02020404030301010803" pitchFamily="18" charset="0"/>
              </a:rPr>
              <a:t>SUBJUNTIVO 		48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rgbClr val="C00000"/>
                </a:solidFill>
                <a:latin typeface="Garamond" panose="02020404030301010803" pitchFamily="18" charset="0"/>
              </a:rPr>
              <a:t>3 (4) tiempos simples /  3 (4) tiempos compuestos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chemeClr val="tx1"/>
                </a:solidFill>
                <a:latin typeface="Garamond" panose="02020404030301010803" pitchFamily="18" charset="0"/>
              </a:rPr>
              <a:t>Presente		Pretérito perfecto (p.p. compuesto)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i="1" smtClean="0">
                <a:solidFill>
                  <a:srgbClr val="C00000"/>
                </a:solidFill>
                <a:latin typeface="Garamond" panose="02020404030301010803" pitchFamily="18" charset="0"/>
              </a:rPr>
              <a:t>ame		haya amado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chemeClr val="tx1"/>
                </a:solidFill>
                <a:latin typeface="Garamond" panose="02020404030301010803" pitchFamily="18" charset="0"/>
              </a:rPr>
              <a:t>Pret. imperfecto	Pretérito pluscuamperfecto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i="1" smtClean="0">
                <a:solidFill>
                  <a:srgbClr val="C00000"/>
                </a:solidFill>
                <a:latin typeface="Garamond" panose="02020404030301010803" pitchFamily="18" charset="0"/>
              </a:rPr>
              <a:t>amara o amase	hubiera o hubiese amado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chemeClr val="tx1"/>
                </a:solidFill>
                <a:latin typeface="Garamond" panose="02020404030301010803" pitchFamily="18" charset="0"/>
              </a:rPr>
              <a:t>Futuro simple	Futuro compuesto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i="1" smtClean="0">
                <a:solidFill>
                  <a:srgbClr val="C00000"/>
                </a:solidFill>
                <a:latin typeface="Garamond" panose="02020404030301010803" pitchFamily="18" charset="0"/>
              </a:rPr>
              <a:t>amare		hubiere amado</a:t>
            </a:r>
          </a:p>
        </p:txBody>
      </p:sp>
      <p:sp>
        <p:nvSpPr>
          <p:cNvPr id="16" name="1 Rectángulo"/>
          <p:cNvSpPr/>
          <p:nvPr/>
        </p:nvSpPr>
        <p:spPr>
          <a:xfrm>
            <a:off x="110931" y="4889485"/>
            <a:ext cx="5777686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rgbClr val="C00000"/>
                </a:solidFill>
                <a:latin typeface="Garamond" panose="02020404030301010803" pitchFamily="18" charset="0"/>
              </a:rPr>
              <a:t>FORMAS NO PERSONALES		5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rgbClr val="C00000"/>
                </a:solidFill>
                <a:latin typeface="Garamond" panose="02020404030301010803" pitchFamily="18" charset="0"/>
              </a:rPr>
              <a:t>(Alarcos = derivados verbales)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chemeClr val="tx1"/>
                </a:solidFill>
                <a:latin typeface="Garamond" panose="02020404030301010803" pitchFamily="18" charset="0"/>
              </a:rPr>
              <a:t>Infinitivo	 	2 </a:t>
            </a:r>
            <a:r>
              <a:rPr lang="es-ES_tradnl" b="1" smtClean="0">
                <a:solidFill>
                  <a:srgbClr val="0070C0"/>
                </a:solidFill>
                <a:latin typeface="Garamond" panose="02020404030301010803" pitchFamily="18" charset="0"/>
              </a:rPr>
              <a:t>	</a:t>
            </a:r>
            <a:r>
              <a:rPr lang="es-ES_tradnl" b="1" i="1" smtClean="0">
                <a:solidFill>
                  <a:srgbClr val="C00000"/>
                </a:solidFill>
                <a:latin typeface="Garamond" panose="02020404030301010803" pitchFamily="18" charset="0"/>
              </a:rPr>
              <a:t>amar / haber amado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chemeClr val="tx1"/>
                </a:solidFill>
                <a:latin typeface="Garamond" panose="02020404030301010803" pitchFamily="18" charset="0"/>
              </a:rPr>
              <a:t>Gerundio 	2</a:t>
            </a:r>
            <a:r>
              <a:rPr lang="es-ES_tradnl" b="1" smtClean="0">
                <a:solidFill>
                  <a:srgbClr val="0070C0"/>
                </a:solidFill>
                <a:latin typeface="Garamond" panose="02020404030301010803" pitchFamily="18" charset="0"/>
              </a:rPr>
              <a:t>	</a:t>
            </a:r>
            <a:r>
              <a:rPr lang="es-ES_tradnl" b="1" i="1" smtClean="0">
                <a:solidFill>
                  <a:srgbClr val="C00000"/>
                </a:solidFill>
                <a:latin typeface="Garamond" panose="02020404030301010803" pitchFamily="18" charset="0"/>
              </a:rPr>
              <a:t>amando / habiendo amado</a:t>
            </a:r>
          </a:p>
          <a:p>
            <a:pPr algn="l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smtClean="0">
                <a:solidFill>
                  <a:schemeClr val="tx1"/>
                </a:solidFill>
                <a:latin typeface="Garamond" panose="02020404030301010803" pitchFamily="18" charset="0"/>
              </a:rPr>
              <a:t>Participio 	1</a:t>
            </a:r>
            <a:r>
              <a:rPr lang="es-ES_tradnl" b="1" smtClean="0">
                <a:solidFill>
                  <a:srgbClr val="0070C0"/>
                </a:solidFill>
                <a:latin typeface="Garamond" panose="02020404030301010803" pitchFamily="18" charset="0"/>
              </a:rPr>
              <a:t>	 </a:t>
            </a:r>
            <a:r>
              <a:rPr lang="es-ES_tradnl" b="1" i="1" smtClean="0">
                <a:solidFill>
                  <a:srgbClr val="C00000"/>
                </a:solidFill>
                <a:latin typeface="Garamond" panose="02020404030301010803" pitchFamily="18" charset="0"/>
              </a:rPr>
              <a:t>amado</a:t>
            </a:r>
          </a:p>
        </p:txBody>
      </p:sp>
      <p:sp>
        <p:nvSpPr>
          <p:cNvPr id="17" name="1 Rectángulo"/>
          <p:cNvSpPr/>
          <p:nvPr/>
        </p:nvSpPr>
        <p:spPr>
          <a:xfrm>
            <a:off x="5958293" y="4896314"/>
            <a:ext cx="305868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smtClean="0">
                <a:solidFill>
                  <a:srgbClr val="C00000"/>
                </a:solidFill>
                <a:latin typeface="Garamond" panose="02020404030301010803" pitchFamily="18" charset="0"/>
              </a:rPr>
              <a:t>IMPERATIVO 		2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i="1" smtClean="0">
                <a:solidFill>
                  <a:srgbClr val="C00000"/>
                </a:solidFill>
                <a:latin typeface="Garamond" panose="02020404030301010803" pitchFamily="18" charset="0"/>
              </a:rPr>
              <a:t>ama</a:t>
            </a:r>
            <a:r>
              <a:rPr lang="es-ES_tradnl" sz="1600" b="1" smtClean="0">
                <a:solidFill>
                  <a:srgbClr val="0070C0"/>
                </a:solidFill>
                <a:latin typeface="Garamond" panose="02020404030301010803" pitchFamily="18" charset="0"/>
              </a:rPr>
              <a:t> </a:t>
            </a:r>
            <a:r>
              <a:rPr lang="es-ES_tradnl" sz="1600" b="1" smtClean="0">
                <a:solidFill>
                  <a:schemeClr val="tx1"/>
                </a:solidFill>
                <a:latin typeface="Garamond" panose="02020404030301010803" pitchFamily="18" charset="0"/>
              </a:rPr>
              <a:t>tú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i="1" smtClean="0">
                <a:solidFill>
                  <a:srgbClr val="C00000"/>
                </a:solidFill>
                <a:latin typeface="Garamond" panose="02020404030301010803" pitchFamily="18" charset="0"/>
              </a:rPr>
              <a:t>amad</a:t>
            </a:r>
            <a:r>
              <a:rPr lang="es-ES_tradnl" sz="1600" b="1" smtClean="0">
                <a:solidFill>
                  <a:srgbClr val="0070C0"/>
                </a:solidFill>
                <a:latin typeface="Garamond" panose="02020404030301010803" pitchFamily="18" charset="0"/>
              </a:rPr>
              <a:t> </a:t>
            </a:r>
            <a:r>
              <a:rPr lang="es-ES_tradnl" sz="1600" b="1" smtClean="0">
                <a:solidFill>
                  <a:schemeClr val="tx1"/>
                </a:solidFill>
                <a:latin typeface="Garamond" panose="02020404030301010803" pitchFamily="18" charset="0"/>
              </a:rPr>
              <a:t>vosotros</a:t>
            </a:r>
          </a:p>
        </p:txBody>
      </p:sp>
      <p:sp>
        <p:nvSpPr>
          <p:cNvPr id="19" name="17 Marcador de número de diapositiva"/>
          <p:cNvSpPr txBox="1">
            <a:spLocks/>
          </p:cNvSpPr>
          <p:nvPr/>
        </p:nvSpPr>
        <p:spPr bwMode="auto">
          <a:xfrm>
            <a:off x="8420636" y="6224587"/>
            <a:ext cx="733505" cy="6334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t>4</a:t>
            </a:r>
          </a:p>
        </p:txBody>
      </p:sp>
      <p:sp>
        <p:nvSpPr>
          <p:cNvPr id="18" name="1 Rectángulo"/>
          <p:cNvSpPr/>
          <p:nvPr/>
        </p:nvSpPr>
        <p:spPr>
          <a:xfrm>
            <a:off x="2843808" y="-4591"/>
            <a:ext cx="3384376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0.2. 115 formas verbales.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Flecha arriba 13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3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7 Marcador de número de diapositiva"/>
          <p:cNvSpPr txBox="1">
            <a:spLocks/>
          </p:cNvSpPr>
          <p:nvPr/>
        </p:nvSpPr>
        <p:spPr bwMode="auto">
          <a:xfrm>
            <a:off x="8420636" y="6224587"/>
            <a:ext cx="733505" cy="6334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ES" sz="3200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r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7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9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4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2" name="1 Rectángulo"/>
          <p:cNvSpPr/>
          <p:nvPr/>
        </p:nvSpPr>
        <p:spPr>
          <a:xfrm>
            <a:off x="2771800" y="6568"/>
            <a:ext cx="424847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0.3. Clasificación de los verbos.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7153" y="517639"/>
            <a:ext cx="8117848" cy="145952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528" y="2665751"/>
            <a:ext cx="7701076" cy="1128606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9888" y="5312653"/>
            <a:ext cx="8124289" cy="1481488"/>
          </a:xfrm>
          <a:prstGeom prst="rect">
            <a:avLst/>
          </a:prstGeom>
        </p:spPr>
      </p:pic>
      <p:sp>
        <p:nvSpPr>
          <p:cNvPr id="15" name="1 Rectángulo"/>
          <p:cNvSpPr/>
          <p:nvPr/>
        </p:nvSpPr>
        <p:spPr>
          <a:xfrm>
            <a:off x="4819769" y="3684335"/>
            <a:ext cx="219211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smtClean="0">
                <a:solidFill>
                  <a:srgbClr val="C00000"/>
                </a:solidFill>
                <a:latin typeface="Garamond" panose="02020404030301010803" pitchFamily="18" charset="0"/>
              </a:rPr>
              <a:t>ser / estar</a:t>
            </a:r>
            <a:endParaRPr lang="es-ES_tradnl" sz="2400" b="1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1 Rectángulo"/>
          <p:cNvSpPr/>
          <p:nvPr/>
        </p:nvSpPr>
        <p:spPr>
          <a:xfrm>
            <a:off x="5063575" y="1792327"/>
            <a:ext cx="203864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smtClean="0">
                <a:solidFill>
                  <a:srgbClr val="C00000"/>
                </a:solidFill>
                <a:latin typeface="Garamond" panose="02020404030301010803" pitchFamily="18" charset="0"/>
              </a:rPr>
              <a:t>haber / ser</a:t>
            </a:r>
            <a:endParaRPr lang="es-ES_tradnl" sz="2400" b="1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59686" y="4872744"/>
            <a:ext cx="5574939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z="2000">
                <a:solidFill>
                  <a:srgbClr val="252525"/>
                </a:solidFill>
                <a:latin typeface="Garamond" panose="02020404030301010803" pitchFamily="18" charset="0"/>
              </a:rPr>
              <a:t> </a:t>
            </a:r>
            <a:r>
              <a:rPr lang="es-ES" sz="2000" i="1">
                <a:solidFill>
                  <a:srgbClr val="252525"/>
                </a:solidFill>
                <a:latin typeface="Garamond" panose="02020404030301010803" pitchFamily="18" charset="0"/>
              </a:rPr>
              <a:t>devenir</a:t>
            </a:r>
            <a:r>
              <a:rPr lang="es-ES" sz="2000">
                <a:solidFill>
                  <a:srgbClr val="252525"/>
                </a:solidFill>
                <a:latin typeface="Garamond" panose="02020404030301010803" pitchFamily="18" charset="0"/>
              </a:rPr>
              <a:t>, </a:t>
            </a:r>
            <a:r>
              <a:rPr lang="es-ES" sz="2000" i="1">
                <a:solidFill>
                  <a:srgbClr val="252525"/>
                </a:solidFill>
                <a:latin typeface="Garamond" panose="02020404030301010803" pitchFamily="18" charset="0"/>
              </a:rPr>
              <a:t>volverse</a:t>
            </a:r>
            <a:r>
              <a:rPr lang="es-ES" sz="2000">
                <a:solidFill>
                  <a:srgbClr val="252525"/>
                </a:solidFill>
                <a:latin typeface="Garamond" panose="02020404030301010803" pitchFamily="18" charset="0"/>
              </a:rPr>
              <a:t>, </a:t>
            </a:r>
            <a:r>
              <a:rPr lang="es-ES" sz="2000" i="1">
                <a:solidFill>
                  <a:srgbClr val="252525"/>
                </a:solidFill>
                <a:latin typeface="Garamond" panose="02020404030301010803" pitchFamily="18" charset="0"/>
              </a:rPr>
              <a:t>hacerse</a:t>
            </a:r>
            <a:r>
              <a:rPr lang="es-ES" sz="2000">
                <a:solidFill>
                  <a:srgbClr val="252525"/>
                </a:solidFill>
                <a:latin typeface="Garamond" panose="02020404030301010803" pitchFamily="18" charset="0"/>
              </a:rPr>
              <a:t>,</a:t>
            </a:r>
            <a:r>
              <a:rPr lang="es-ES" sz="2000" i="1">
                <a:solidFill>
                  <a:srgbClr val="252525"/>
                </a:solidFill>
                <a:latin typeface="Garamond" panose="02020404030301010803" pitchFamily="18" charset="0"/>
              </a:rPr>
              <a:t>mostrarse</a:t>
            </a:r>
            <a:r>
              <a:rPr lang="es-ES" sz="2000">
                <a:solidFill>
                  <a:srgbClr val="252525"/>
                </a:solidFill>
                <a:latin typeface="Garamond" panose="02020404030301010803" pitchFamily="18" charset="0"/>
              </a:rPr>
              <a:t>, </a:t>
            </a:r>
            <a:r>
              <a:rPr lang="es-ES" sz="2000" i="1">
                <a:solidFill>
                  <a:srgbClr val="252525"/>
                </a:solidFill>
                <a:latin typeface="Garamond" panose="02020404030301010803" pitchFamily="18" charset="0"/>
              </a:rPr>
              <a:t>permanecer</a:t>
            </a:r>
            <a:r>
              <a:rPr lang="es-ES" sz="2000">
                <a:solidFill>
                  <a:srgbClr val="252525"/>
                </a:solidFill>
                <a:latin typeface="Garamond" panose="02020404030301010803" pitchFamily="18" charset="0"/>
              </a:rPr>
              <a:t>, </a:t>
            </a:r>
            <a:r>
              <a:rPr lang="es-ES" sz="2000" i="1" smtClean="0">
                <a:solidFill>
                  <a:srgbClr val="252525"/>
                </a:solidFill>
                <a:latin typeface="Garamond" panose="02020404030301010803" pitchFamily="18" charset="0"/>
              </a:rPr>
              <a:t>quedarse</a:t>
            </a:r>
            <a:r>
              <a:rPr lang="es-ES" sz="2000" smtClean="0">
                <a:solidFill>
                  <a:srgbClr val="252525"/>
                </a:solidFill>
                <a:latin typeface="Garamond" panose="02020404030301010803" pitchFamily="18" charset="0"/>
              </a:rPr>
              <a:t>, </a:t>
            </a:r>
            <a:r>
              <a:rPr lang="es-ES" sz="2000" i="1" smtClean="0">
                <a:solidFill>
                  <a:srgbClr val="252525"/>
                </a:solidFill>
                <a:latin typeface="Garamond" panose="02020404030301010803" pitchFamily="18" charset="0"/>
              </a:rPr>
              <a:t>resultar</a:t>
            </a:r>
            <a:r>
              <a:rPr lang="es-ES" sz="2000" smtClean="0">
                <a:solidFill>
                  <a:srgbClr val="252525"/>
                </a:solidFill>
                <a:latin typeface="Garamond" panose="02020404030301010803" pitchFamily="18" charset="0"/>
              </a:rPr>
              <a:t> [</a:t>
            </a:r>
            <a:r>
              <a:rPr lang="es-ES" sz="2000" i="1" smtClean="0">
                <a:solidFill>
                  <a:srgbClr val="252525"/>
                </a:solidFill>
                <a:latin typeface="Garamond" panose="02020404030301010803" pitchFamily="18" charset="0"/>
              </a:rPr>
              <a:t>parecer</a:t>
            </a:r>
            <a:r>
              <a:rPr lang="es-ES" sz="2000" smtClean="0">
                <a:solidFill>
                  <a:srgbClr val="252525"/>
                </a:solidFill>
                <a:latin typeface="Garamond" panose="02020404030301010803" pitchFamily="18" charset="0"/>
              </a:rPr>
              <a:t>]</a:t>
            </a:r>
            <a:r>
              <a:rPr lang="es-ES" sz="2000">
                <a:solidFill>
                  <a:srgbClr val="252525"/>
                </a:solidFill>
                <a:latin typeface="Garamond" panose="02020404030301010803" pitchFamily="18" charset="0"/>
              </a:rPr>
              <a:t> </a:t>
            </a:r>
            <a:endParaRPr lang="es-ES" sz="2000">
              <a:latin typeface="Garamond" panose="02020404030301010803" pitchFamily="18" charset="0"/>
            </a:endParaRPr>
          </a:p>
        </p:txBody>
      </p:sp>
      <p:sp>
        <p:nvSpPr>
          <p:cNvPr id="21" name="Flecha arriba 20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1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7 Marcador de número de diapositiva"/>
          <p:cNvSpPr txBox="1">
            <a:spLocks/>
          </p:cNvSpPr>
          <p:nvPr/>
        </p:nvSpPr>
        <p:spPr bwMode="auto">
          <a:xfrm>
            <a:off x="8420636" y="6224587"/>
            <a:ext cx="733505" cy="6334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ES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r>
            <a:endParaRPr lang="es-ES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7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9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4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2" name="1 Rectángulo"/>
          <p:cNvSpPr/>
          <p:nvPr/>
        </p:nvSpPr>
        <p:spPr>
          <a:xfrm>
            <a:off x="2771800" y="6568"/>
            <a:ext cx="424847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0.3. Clasificación de los verbos.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4260" y="4297591"/>
            <a:ext cx="7992888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es-ES" sz="2000" dirty="0">
                <a:latin typeface="Garamond" panose="02020404030301010803" pitchFamily="18" charset="0"/>
              </a:rPr>
              <a:t>Harris (</a:t>
            </a:r>
            <a:r>
              <a:rPr lang="es-ES" sz="2000" dirty="0" smtClean="0">
                <a:latin typeface="Garamond" panose="02020404030301010803" pitchFamily="18" charset="0"/>
              </a:rPr>
              <a:t>1976) </a:t>
            </a:r>
          </a:p>
          <a:p>
            <a:pPr algn="l"/>
            <a:r>
              <a:rPr lang="es-ES" sz="2000" i="1" cap="small" dirty="0" smtClean="0">
                <a:latin typeface="Garamond" panose="02020404030301010803" pitchFamily="18" charset="0"/>
              </a:rPr>
              <a:t>Argumentos (entidades)</a:t>
            </a:r>
            <a:r>
              <a:rPr lang="es-ES" sz="2000" dirty="0" smtClean="0">
                <a:latin typeface="Garamond" panose="02020404030301010803" pitchFamily="18" charset="0"/>
              </a:rPr>
              <a:t>: palabras </a:t>
            </a:r>
            <a:r>
              <a:rPr lang="es-ES" sz="2000" dirty="0">
                <a:latin typeface="Garamond" panose="02020404030301010803" pitchFamily="18" charset="0"/>
              </a:rPr>
              <a:t>que no tienen ninguna </a:t>
            </a:r>
            <a:r>
              <a:rPr lang="es-ES" sz="2000" dirty="0" smtClean="0">
                <a:latin typeface="Garamond" panose="02020404030301010803" pitchFamily="18" charset="0"/>
              </a:rPr>
              <a:t>restricción.</a:t>
            </a:r>
          </a:p>
          <a:p>
            <a:pPr algn="l"/>
            <a:r>
              <a:rPr lang="es-ES" sz="2000" i="1" cap="small" dirty="0" smtClean="0">
                <a:latin typeface="Garamond" panose="02020404030301010803" pitchFamily="18" charset="0"/>
              </a:rPr>
              <a:t>Predicados (operadores)</a:t>
            </a:r>
            <a:r>
              <a:rPr lang="es-ES" sz="2000" i="1" dirty="0" smtClean="0">
                <a:latin typeface="Garamond" panose="02020404030301010803" pitchFamily="18" charset="0"/>
              </a:rPr>
              <a:t>: </a:t>
            </a:r>
            <a:r>
              <a:rPr lang="es-ES" sz="2000" dirty="0" smtClean="0">
                <a:latin typeface="Garamond" panose="02020404030301010803" pitchFamily="18" charset="0"/>
              </a:rPr>
              <a:t>son </a:t>
            </a:r>
            <a:r>
              <a:rPr lang="es-ES" sz="2000" dirty="0">
                <a:latin typeface="Garamond" panose="02020404030301010803" pitchFamily="18" charset="0"/>
              </a:rPr>
              <a:t>expresiones </a:t>
            </a:r>
            <a:r>
              <a:rPr lang="es-ES" sz="2000" dirty="0" smtClean="0">
                <a:latin typeface="Garamond" panose="02020404030301010803" pitchFamily="18" charset="0"/>
              </a:rPr>
              <a:t>insatisfechas = predicado.</a:t>
            </a:r>
          </a:p>
          <a:p>
            <a:pPr algn="l"/>
            <a:endParaRPr lang="pt-BR" sz="2000" i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l"/>
            <a:r>
              <a:rPr lang="pt-BR" sz="2000" i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desear</a:t>
            </a:r>
            <a:r>
              <a:rPr lang="pt-BR" sz="20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pt-BR" sz="2000" i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Rocío</a:t>
            </a:r>
            <a:r>
              <a:rPr lang="pt-BR" sz="20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pt-BR" sz="2000" b="1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desea</a:t>
            </a:r>
            <a:r>
              <a:rPr lang="pt-BR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que </a:t>
            </a:r>
            <a:r>
              <a:rPr lang="pt-BR" sz="2000" i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vengas</a:t>
            </a:r>
            <a:r>
              <a:rPr lang="pt-BR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.  </a:t>
            </a:r>
            <a:r>
              <a:rPr lang="pt-BR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CONJUGACIÓN VERBAL.</a:t>
            </a:r>
            <a:endParaRPr lang="pt-BR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l"/>
            <a:r>
              <a:rPr lang="es-ES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deseo </a:t>
            </a:r>
            <a:r>
              <a:rPr lang="es-E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sz="20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Rocío </a:t>
            </a:r>
            <a:r>
              <a:rPr lang="es-ES" sz="2000" b="1" i="1" dirty="0">
                <a:solidFill>
                  <a:srgbClr val="000000"/>
                </a:solidFill>
                <a:latin typeface="Garamond" panose="02020404030301010803" pitchFamily="18" charset="0"/>
              </a:rPr>
              <a:t>tiene deseos </a:t>
            </a:r>
            <a:r>
              <a:rPr lang="es-ES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de que </a:t>
            </a:r>
            <a:r>
              <a:rPr lang="es-ES" sz="20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vengas</a:t>
            </a:r>
            <a:r>
              <a:rPr lang="es-E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  <a:r>
              <a:rPr lang="es-E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VERBOS SOPORTE .</a:t>
            </a:r>
          </a:p>
          <a:p>
            <a:pPr algn="l"/>
            <a:r>
              <a:rPr lang="es-ES" sz="2000" dirty="0">
                <a:solidFill>
                  <a:srgbClr val="000000"/>
                </a:solidFill>
                <a:latin typeface="Garamond" panose="02020404030301010803" pitchFamily="18" charset="0"/>
              </a:rPr>
              <a:t>	</a:t>
            </a:r>
            <a:r>
              <a:rPr lang="es-E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CONJUGACIÓN NOMINAL: actualizan sustantivos predicativos.</a:t>
            </a:r>
            <a:endParaRPr lang="es-ES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l"/>
            <a:r>
              <a:rPr lang="pt-BR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deseoso</a:t>
            </a:r>
            <a:r>
              <a:rPr lang="pt-BR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pt-BR" sz="2000" i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Rocío</a:t>
            </a:r>
            <a:r>
              <a:rPr lang="pt-BR" sz="2000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pt-BR" sz="2000" b="1" i="1" dirty="0">
                <a:solidFill>
                  <a:srgbClr val="000000"/>
                </a:solidFill>
                <a:latin typeface="Garamond" panose="02020404030301010803" pitchFamily="18" charset="0"/>
              </a:rPr>
              <a:t>está </a:t>
            </a:r>
            <a:r>
              <a:rPr lang="pt-BR" sz="2000" b="1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deseosa</a:t>
            </a:r>
            <a:r>
              <a:rPr lang="pt-BR" sz="2000" b="1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pt-BR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de que </a:t>
            </a:r>
            <a:r>
              <a:rPr lang="pt-BR" sz="2000" i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vengas</a:t>
            </a:r>
            <a:r>
              <a:rPr lang="pt-BR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  <a:r>
              <a:rPr lang="pt-BR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VERBO COPULATIVO.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69048" y="754551"/>
            <a:ext cx="754331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es-ES" sz="2400" smtClean="0">
                <a:solidFill>
                  <a:srgbClr val="000000"/>
                </a:solidFill>
                <a:latin typeface="Garamond" panose="02020404030301010803" pitchFamily="18" charset="0"/>
              </a:rPr>
              <a:t>(</a:t>
            </a:r>
            <a:r>
              <a:rPr lang="es-ES" sz="2400">
                <a:solidFill>
                  <a:srgbClr val="000000"/>
                </a:solidFill>
                <a:latin typeface="Garamond" panose="02020404030301010803" pitchFamily="18" charset="0"/>
              </a:rPr>
              <a:t>1) Pedro le </a:t>
            </a:r>
            <a:r>
              <a:rPr lang="es-ES" sz="2400" i="1">
                <a:solidFill>
                  <a:srgbClr val="000000"/>
                </a:solidFill>
                <a:latin typeface="Garamond" panose="02020404030301010803" pitchFamily="18" charset="0"/>
              </a:rPr>
              <a:t>hace una casa </a:t>
            </a:r>
            <a:r>
              <a:rPr lang="es-ES" sz="2400">
                <a:solidFill>
                  <a:srgbClr val="000000"/>
                </a:solidFill>
                <a:latin typeface="Garamond" panose="02020404030301010803" pitchFamily="18" charset="0"/>
              </a:rPr>
              <a:t>a María. </a:t>
            </a:r>
          </a:p>
          <a:p>
            <a:pPr algn="l"/>
            <a:r>
              <a:rPr lang="es-ES" sz="2400">
                <a:solidFill>
                  <a:srgbClr val="000000"/>
                </a:solidFill>
                <a:latin typeface="Garamond" panose="02020404030301010803" pitchFamily="18" charset="0"/>
              </a:rPr>
              <a:t>(2) Pedro le </a:t>
            </a:r>
            <a:r>
              <a:rPr lang="es-ES" sz="2400" i="1">
                <a:solidFill>
                  <a:srgbClr val="000000"/>
                </a:solidFill>
                <a:latin typeface="Garamond" panose="02020404030301010803" pitchFamily="18" charset="0"/>
              </a:rPr>
              <a:t>hace caricias </a:t>
            </a:r>
            <a:r>
              <a:rPr lang="es-ES" sz="2400">
                <a:solidFill>
                  <a:srgbClr val="000000"/>
                </a:solidFill>
                <a:latin typeface="Garamond" panose="02020404030301010803" pitchFamily="18" charset="0"/>
              </a:rPr>
              <a:t>a María</a:t>
            </a:r>
            <a:r>
              <a:rPr lang="es-ES" sz="2400" smtClean="0">
                <a:solidFill>
                  <a:srgbClr val="000000"/>
                </a:solidFill>
                <a:latin typeface="Garamond" panose="02020404030301010803" pitchFamily="18" charset="0"/>
              </a:rPr>
              <a:t>. = Pedro </a:t>
            </a:r>
            <a:r>
              <a:rPr lang="es-ES" sz="2400" i="1" smtClean="0">
                <a:solidFill>
                  <a:srgbClr val="000000"/>
                </a:solidFill>
                <a:latin typeface="Garamond" panose="02020404030301010803" pitchFamily="18" charset="0"/>
              </a:rPr>
              <a:t>acaricia</a:t>
            </a:r>
            <a:r>
              <a:rPr lang="es-ES" sz="2400" smtClean="0">
                <a:solidFill>
                  <a:srgbClr val="000000"/>
                </a:solidFill>
                <a:latin typeface="Garamond" panose="02020404030301010803" pitchFamily="18" charset="0"/>
              </a:rPr>
              <a:t> a María. </a:t>
            </a:r>
            <a:endParaRPr lang="es-ES" sz="24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18552" y="1913342"/>
            <a:ext cx="8023535" cy="1884931"/>
            <a:chOff x="24228" y="1480219"/>
            <a:chExt cx="8023535" cy="1884931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4228" y="1480219"/>
              <a:ext cx="5980012" cy="962002"/>
            </a:xfrm>
            <a:prstGeom prst="rect">
              <a:avLst/>
            </a:prstGeom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4228" y="2287932"/>
              <a:ext cx="3048000" cy="800100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4601712" y="2287932"/>
              <a:ext cx="3446051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es-ES" sz="1600" i="1">
                  <a:latin typeface="Garamond" panose="02020404030301010803" pitchFamily="18" charset="0"/>
                </a:rPr>
                <a:t>verbe </a:t>
              </a:r>
              <a:r>
                <a:rPr lang="es-ES" sz="1600" i="1" err="1">
                  <a:latin typeface="Garamond" panose="02020404030301010803" pitchFamily="18" charset="0"/>
                </a:rPr>
                <a:t>support</a:t>
              </a:r>
              <a:r>
                <a:rPr lang="es-ES" sz="1600">
                  <a:latin typeface="Garamond" panose="02020404030301010803" pitchFamily="18" charset="0"/>
                </a:rPr>
                <a:t>, Anna </a:t>
              </a:r>
              <a:r>
                <a:rPr lang="es-ES" sz="1600" err="1">
                  <a:latin typeface="Garamond" panose="02020404030301010803" pitchFamily="18" charset="0"/>
                </a:rPr>
                <a:t>Dalalier</a:t>
              </a:r>
              <a:r>
                <a:rPr lang="es-ES" sz="1600">
                  <a:latin typeface="Garamond" panose="02020404030301010803" pitchFamily="18" charset="0"/>
                </a:rPr>
                <a:t> (1977)</a:t>
              </a:r>
            </a:p>
            <a:p>
              <a:pPr algn="l"/>
              <a:r>
                <a:rPr lang="es-ES" sz="1600" i="1">
                  <a:latin typeface="Garamond" panose="02020404030301010803" pitchFamily="18" charset="0"/>
                </a:rPr>
                <a:t>light </a:t>
              </a:r>
              <a:r>
                <a:rPr lang="es-ES" sz="1600">
                  <a:latin typeface="Garamond" panose="02020404030301010803" pitchFamily="18" charset="0"/>
                </a:rPr>
                <a:t>(</a:t>
              </a:r>
              <a:r>
                <a:rPr lang="es-ES" sz="1600" err="1">
                  <a:latin typeface="Garamond" panose="02020404030301010803" pitchFamily="18" charset="0"/>
                </a:rPr>
                <a:t>Cattel</a:t>
              </a:r>
              <a:r>
                <a:rPr lang="es-ES" sz="1600">
                  <a:latin typeface="Garamond" panose="02020404030301010803" pitchFamily="18" charset="0"/>
                </a:rPr>
                <a:t>, 1984)</a:t>
              </a:r>
            </a:p>
            <a:p>
              <a:pPr algn="l"/>
              <a:r>
                <a:rPr lang="es-ES" sz="1600" i="1" err="1">
                  <a:latin typeface="Garamond" panose="02020404030301010803" pitchFamily="18" charset="0"/>
                </a:rPr>
                <a:t>funktionsverbe</a:t>
              </a:r>
              <a:r>
                <a:rPr lang="es-ES" sz="1600" i="1">
                  <a:latin typeface="Garamond" panose="02020404030301010803" pitchFamily="18" charset="0"/>
                </a:rPr>
                <a:t> </a:t>
              </a:r>
              <a:r>
                <a:rPr lang="es-ES" sz="1600">
                  <a:latin typeface="Garamond" panose="02020404030301010803" pitchFamily="18" charset="0"/>
                </a:rPr>
                <a:t>(P. Von </a:t>
              </a:r>
              <a:r>
                <a:rPr lang="es-ES" sz="1600" err="1">
                  <a:latin typeface="Garamond" panose="02020404030301010803" pitchFamily="18" charset="0"/>
                </a:rPr>
                <a:t>Polenz</a:t>
              </a:r>
              <a:r>
                <a:rPr lang="es-ES" sz="1600">
                  <a:latin typeface="Garamond" panose="02020404030301010803" pitchFamily="18" charset="0"/>
                </a:rPr>
                <a:t>, 1963)</a:t>
              </a:r>
            </a:p>
            <a:p>
              <a:pPr algn="l"/>
              <a:r>
                <a:rPr lang="es-ES" sz="1600">
                  <a:latin typeface="Garamond" panose="02020404030301010803" pitchFamily="18" charset="0"/>
                </a:rPr>
                <a:t> </a:t>
              </a:r>
              <a:r>
                <a:rPr lang="es-ES" sz="1600" i="1">
                  <a:latin typeface="Garamond" panose="02020404030301010803" pitchFamily="18" charset="0"/>
                </a:rPr>
                <a:t>vacíos</a:t>
              </a:r>
              <a:r>
                <a:rPr lang="es-ES" sz="1600">
                  <a:latin typeface="Garamond" panose="02020404030301010803" pitchFamily="18" charset="0"/>
                </a:rPr>
                <a:t>, </a:t>
              </a:r>
              <a:r>
                <a:rPr lang="es-ES" sz="1600" i="1">
                  <a:latin typeface="Garamond" panose="02020404030301010803" pitchFamily="18" charset="0"/>
                </a:rPr>
                <a:t>de apoyo, de soporte</a:t>
              </a:r>
              <a:r>
                <a:rPr lang="es-ES" sz="1600">
                  <a:latin typeface="Garamond" panose="02020404030301010803" pitchFamily="18" charset="0"/>
                </a:rPr>
                <a:t>... </a:t>
              </a:r>
            </a:p>
          </p:txBody>
        </p:sp>
      </p:grpSp>
      <p:sp>
        <p:nvSpPr>
          <p:cNvPr id="16" name="Flecha arriba 15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2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7 Marcador de número de diapositiva"/>
          <p:cNvSpPr txBox="1">
            <a:spLocks/>
          </p:cNvSpPr>
          <p:nvPr/>
        </p:nvSpPr>
        <p:spPr bwMode="auto">
          <a:xfrm>
            <a:off x="8420636" y="6224587"/>
            <a:ext cx="733505" cy="6334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ES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r>
            <a:endParaRPr lang="es-ES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7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9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4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2" name="1 Rectángulo"/>
          <p:cNvSpPr/>
          <p:nvPr/>
        </p:nvSpPr>
        <p:spPr>
          <a:xfrm>
            <a:off x="3022229" y="13563"/>
            <a:ext cx="3600400" cy="4001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mtClean="0">
                <a:solidFill>
                  <a:schemeClr val="tx1"/>
                </a:solidFill>
                <a:latin typeface="Garamond" panose="02020404030301010803" pitchFamily="18" charset="0"/>
              </a:rPr>
              <a:t>0.3. Clasificación de los verbos.</a:t>
            </a:r>
            <a:endParaRPr lang="es-ES" sz="20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2692" y="437255"/>
            <a:ext cx="8515420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17463" algn="just">
              <a:buAutoNum type="alphaLcParenR"/>
              <a:tabLst>
                <a:tab pos="0" algn="l"/>
              </a:tabLst>
            </a:pPr>
            <a:r>
              <a:rPr lang="es-ES" smtClean="0">
                <a:solidFill>
                  <a:srgbClr val="000000"/>
                </a:solidFill>
                <a:latin typeface="Garamond" panose="02020404030301010803" pitchFamily="18" charset="0"/>
              </a:rPr>
              <a:t> LOS 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GENERALES</a:t>
            </a:r>
            <a:r>
              <a:rPr lang="es-ES" b="1">
                <a:solidFill>
                  <a:srgbClr val="000000"/>
                </a:solidFill>
                <a:latin typeface="Garamond" panose="02020404030301010803" pitchFamily="18" charset="0"/>
              </a:rPr>
              <a:t>: </a:t>
            </a:r>
            <a:r>
              <a:rPr lang="es-ES" i="1">
                <a:solidFill>
                  <a:srgbClr val="000000"/>
                </a:solidFill>
                <a:latin typeface="Garamond" panose="02020404030301010803" pitchFamily="18" charset="0"/>
              </a:rPr>
              <a:t>tener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, que actualiza los sustantivos estáticos; </a:t>
            </a:r>
            <a:r>
              <a:rPr lang="es-ES" i="1">
                <a:solidFill>
                  <a:srgbClr val="000000"/>
                </a:solidFill>
                <a:latin typeface="Garamond" panose="02020404030301010803" pitchFamily="18" charset="0"/>
              </a:rPr>
              <a:t>haber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, los </a:t>
            </a:r>
            <a:r>
              <a:rPr lang="es-ES" smtClean="0">
                <a:solidFill>
                  <a:srgbClr val="000000"/>
                </a:solidFill>
                <a:latin typeface="Garamond" panose="02020404030301010803" pitchFamily="18" charset="0"/>
              </a:rPr>
              <a:t>“de acontecimiento”; </a:t>
            </a:r>
            <a:r>
              <a:rPr lang="es-ES" i="1">
                <a:solidFill>
                  <a:srgbClr val="000000"/>
                </a:solidFill>
                <a:latin typeface="Garamond" panose="02020404030301010803" pitchFamily="18" charset="0"/>
              </a:rPr>
              <a:t>hacer 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y </a:t>
            </a:r>
            <a:r>
              <a:rPr lang="es-ES" i="1">
                <a:solidFill>
                  <a:srgbClr val="000000"/>
                </a:solidFill>
                <a:latin typeface="Garamond" panose="02020404030301010803" pitchFamily="18" charset="0"/>
              </a:rPr>
              <a:t>dar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, los sustantivos dinámicos. Aunque menos frecuentes pueden considerarse también generales </a:t>
            </a:r>
            <a:r>
              <a:rPr lang="es-ES" i="1">
                <a:solidFill>
                  <a:srgbClr val="000000"/>
                </a:solidFill>
                <a:latin typeface="Garamond" panose="02020404030301010803" pitchFamily="18" charset="0"/>
              </a:rPr>
              <a:t>echar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, </a:t>
            </a:r>
            <a:r>
              <a:rPr lang="es-ES" i="1">
                <a:solidFill>
                  <a:srgbClr val="000000"/>
                </a:solidFill>
                <a:latin typeface="Garamond" panose="02020404030301010803" pitchFamily="18" charset="0"/>
              </a:rPr>
              <a:t>tomar 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y </a:t>
            </a:r>
            <a:r>
              <a:rPr lang="es-ES" i="1">
                <a:solidFill>
                  <a:srgbClr val="000000"/>
                </a:solidFill>
                <a:latin typeface="Garamond" panose="02020404030301010803" pitchFamily="18" charset="0"/>
              </a:rPr>
              <a:t>poner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b) LOS APROPIADOS: hay que establecer subclases, dentro de los grupos de sustantivos, que tendrán </a:t>
            </a:r>
            <a:r>
              <a:rPr lang="es-ES" i="1">
                <a:solidFill>
                  <a:srgbClr val="000000"/>
                </a:solidFill>
                <a:latin typeface="Garamond" panose="02020404030301010803" pitchFamily="18" charset="0"/>
              </a:rPr>
              <a:t>verbos soportes </a:t>
            </a:r>
            <a:r>
              <a:rPr lang="es-ES" i="1" smtClean="0">
                <a:solidFill>
                  <a:srgbClr val="000000"/>
                </a:solidFill>
                <a:latin typeface="Garamond" panose="02020404030301010803" pitchFamily="18" charset="0"/>
              </a:rPr>
              <a:t>apropiados</a:t>
            </a:r>
            <a:r>
              <a:rPr lang="es-ES" smtClean="0">
                <a:solidFill>
                  <a:srgbClr val="000000"/>
                </a:solidFill>
                <a:latin typeface="Garamond" panose="02020404030301010803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ES" i="1" smtClean="0">
                <a:solidFill>
                  <a:srgbClr val="000000"/>
                </a:solidFill>
                <a:latin typeface="Garamond" panose="02020404030301010803" pitchFamily="18" charset="0"/>
              </a:rPr>
              <a:t>proceder 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(“a la demolición</a:t>
            </a:r>
            <a:r>
              <a:rPr lang="es-ES" i="1">
                <a:solidFill>
                  <a:srgbClr val="000000"/>
                </a:solidFill>
                <a:latin typeface="Garamond" panose="02020404030301010803" pitchFamily="18" charset="0"/>
              </a:rPr>
              <a:t>”, 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“al arresto”); en “operaciones quirúrgicas”</a:t>
            </a:r>
            <a:r>
              <a:rPr lang="es-ES" i="1">
                <a:solidFill>
                  <a:srgbClr val="000000"/>
                </a:solidFill>
                <a:latin typeface="Garamond" panose="02020404030301010803" pitchFamily="18" charset="0"/>
              </a:rPr>
              <a:t>, practicar 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(“una amputación”); en “crímenes o delitos”, </a:t>
            </a:r>
            <a:r>
              <a:rPr lang="es-ES" i="1">
                <a:solidFill>
                  <a:srgbClr val="000000"/>
                </a:solidFill>
                <a:latin typeface="Garamond" panose="02020404030301010803" pitchFamily="18" charset="0"/>
              </a:rPr>
              <a:t>cometer 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(“un asesinato”)... </a:t>
            </a:r>
            <a:r>
              <a:rPr lang="es-ES" i="1">
                <a:latin typeface="Garamond" panose="02020404030301010803" pitchFamily="18" charset="0"/>
                <a:ea typeface="Times New Roman" panose="02020603050405020304" pitchFamily="18" charset="0"/>
              </a:rPr>
              <a:t>dar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 (golpe</a:t>
            </a: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), </a:t>
            </a:r>
            <a:r>
              <a:rPr lang="es-ES" i="1" smtClean="0">
                <a:latin typeface="Garamond" panose="02020404030301010803" pitchFamily="18" charset="0"/>
                <a:ea typeface="Times New Roman" panose="02020603050405020304" pitchFamily="18" charset="0"/>
              </a:rPr>
              <a:t>prestar</a:t>
            </a:r>
            <a:r>
              <a:rPr lang="es-ES" smtClean="0"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es-ES">
                <a:latin typeface="Garamond" panose="02020404030301010803" pitchFamily="18" charset="0"/>
                <a:ea typeface="Times New Roman" panose="02020603050405020304" pitchFamily="18" charset="0"/>
              </a:rPr>
              <a:t>(atención) </a:t>
            </a:r>
            <a:endParaRPr lang="es-ES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/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c) VARIANTES ESTILÍSTICAS: </a:t>
            </a:r>
            <a:endParaRPr lang="es-ES" smtClean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/>
            <a:r>
              <a:rPr lang="es-ES" i="1" smtClean="0">
                <a:solidFill>
                  <a:srgbClr val="000000"/>
                </a:solidFill>
                <a:latin typeface="Garamond" panose="02020404030301010803" pitchFamily="18" charset="0"/>
              </a:rPr>
              <a:t>Hacer === efectuar 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un pago; </a:t>
            </a:r>
            <a:r>
              <a:rPr lang="es-ES" i="1">
                <a:solidFill>
                  <a:srgbClr val="000000"/>
                </a:solidFill>
                <a:latin typeface="Garamond" panose="02020404030301010803" pitchFamily="18" charset="0"/>
              </a:rPr>
              <a:t>realizar 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un examen</a:t>
            </a:r>
            <a:r>
              <a:rPr lang="es-ES" i="1">
                <a:solidFill>
                  <a:srgbClr val="000000"/>
                </a:solidFill>
                <a:latin typeface="Garamond" panose="02020404030301010803" pitchFamily="18" charset="0"/>
              </a:rPr>
              <a:t>; llevar a cabo 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un </a:t>
            </a:r>
            <a:r>
              <a:rPr lang="es-ES" smtClean="0">
                <a:solidFill>
                  <a:srgbClr val="000000"/>
                </a:solidFill>
                <a:latin typeface="Garamond" panose="02020404030301010803" pitchFamily="18" charset="0"/>
              </a:rPr>
              <a:t>estudio…</a:t>
            </a:r>
            <a:endParaRPr lang="es-ES" sz="8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0264" y="3132594"/>
            <a:ext cx="8297346" cy="36933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ES" err="1" smtClean="0">
                <a:solidFill>
                  <a:srgbClr val="000000"/>
                </a:solidFill>
                <a:latin typeface="Garamond" panose="02020404030301010803" pitchFamily="18" charset="0"/>
              </a:rPr>
              <a:t>Gaston</a:t>
            </a:r>
            <a:r>
              <a:rPr lang="es-ES" smtClean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s-ES" err="1" smtClean="0">
                <a:solidFill>
                  <a:srgbClr val="000000"/>
                </a:solidFill>
                <a:latin typeface="Garamond" panose="02020404030301010803" pitchFamily="18" charset="0"/>
              </a:rPr>
              <a:t>Gross</a:t>
            </a:r>
            <a:r>
              <a:rPr lang="es-ES" smtClean="0">
                <a:solidFill>
                  <a:srgbClr val="000000"/>
                </a:solidFill>
                <a:latin typeface="Garamond" panose="02020404030301010803" pitchFamily="18" charset="0"/>
              </a:rPr>
              <a:t> = “clases 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de objetos</a:t>
            </a:r>
            <a:r>
              <a:rPr lang="es-ES" smtClean="0">
                <a:solidFill>
                  <a:srgbClr val="000000"/>
                </a:solidFill>
                <a:latin typeface="Garamond" panose="02020404030301010803" pitchFamily="18" charset="0"/>
              </a:rPr>
              <a:t>” (clases 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semánticas </a:t>
            </a:r>
            <a:r>
              <a:rPr lang="es-ES" smtClean="0">
                <a:solidFill>
                  <a:srgbClr val="000000"/>
                </a:solidFill>
                <a:latin typeface="Garamond" panose="02020404030301010803" pitchFamily="18" charset="0"/>
              </a:rPr>
              <a:t>-léxicas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, no </a:t>
            </a:r>
            <a:r>
              <a:rPr lang="es-ES" smtClean="0">
                <a:solidFill>
                  <a:srgbClr val="000000"/>
                </a:solidFill>
                <a:latin typeface="Garamond" panose="02020404030301010803" pitchFamily="18" charset="0"/>
              </a:rPr>
              <a:t>reales-): </a:t>
            </a:r>
          </a:p>
          <a:p>
            <a:pPr algn="just"/>
            <a:r>
              <a:rPr lang="es-ES" smtClean="0">
                <a:solidFill>
                  <a:srgbClr val="000000"/>
                </a:solidFill>
                <a:latin typeface="Garamond" panose="02020404030301010803" pitchFamily="18" charset="0"/>
              </a:rPr>
              <a:t>1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. HUMANO (cualidades, defectos, instrumentista...). 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2. ANIMAL. 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3. VEGETAL. 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4. INANIMADO CONCRETO (medios de transporte, alimentos, cosméticos...) 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5. INANIMADO ABSTRACTO (acciones y estados) 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6. LOCATIVO (lugares, países, regiones...) 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7. TEMPORAL (meses, días, horas...) </a:t>
            </a:r>
          </a:p>
          <a:p>
            <a:pPr algn="just"/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8. ACONTECIMIENTO (ceremonias, fiestas...) </a:t>
            </a:r>
          </a:p>
          <a:p>
            <a:pPr algn="just"/>
            <a:endParaRPr lang="es-ES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/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Son </a:t>
            </a:r>
            <a:r>
              <a:rPr lang="es-ES" i="1">
                <a:solidFill>
                  <a:srgbClr val="000000"/>
                </a:solidFill>
                <a:latin typeface="Garamond" panose="02020404030301010803" pitchFamily="18" charset="0"/>
              </a:rPr>
              <a:t>argumentos 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(entidades) los humanos no predicativos, animales, vegetales, inanimados concretos, locativos y temporales. Son </a:t>
            </a:r>
            <a:r>
              <a:rPr lang="es-ES" i="1">
                <a:solidFill>
                  <a:srgbClr val="000000"/>
                </a:solidFill>
                <a:latin typeface="Garamond" panose="02020404030301010803" pitchFamily="18" charset="0"/>
              </a:rPr>
              <a:t>predicados 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los humanos predicativos (</a:t>
            </a:r>
            <a:r>
              <a:rPr lang="es-ES" i="1">
                <a:solidFill>
                  <a:srgbClr val="000000"/>
                </a:solidFill>
                <a:latin typeface="Garamond" panose="02020404030301010803" pitchFamily="18" charset="0"/>
              </a:rPr>
              <a:t>ser amigo de</a:t>
            </a:r>
            <a:r>
              <a:rPr lang="es-ES">
                <a:solidFill>
                  <a:srgbClr val="000000"/>
                </a:solidFill>
                <a:latin typeface="Garamond" panose="02020404030301010803" pitchFamily="18" charset="0"/>
              </a:rPr>
              <a:t>), los inanimados abstractos (acciones, estados y acontecimientos: grupos 5 y 8). </a:t>
            </a:r>
            <a:endParaRPr lang="es-ES">
              <a:latin typeface="Garamond" panose="02020404030301010803" pitchFamily="18" charset="0"/>
            </a:endParaRPr>
          </a:p>
        </p:txBody>
      </p:sp>
      <p:sp>
        <p:nvSpPr>
          <p:cNvPr id="15" name="Flecha arriba 14"/>
          <p:cNvSpPr/>
          <p:nvPr/>
        </p:nvSpPr>
        <p:spPr bwMode="auto">
          <a:xfrm>
            <a:off x="8737028" y="49068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5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4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5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17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495" y="6224587"/>
            <a:ext cx="733505" cy="633413"/>
          </a:xfrm>
          <a:solidFill>
            <a:srgbClr val="0000CC"/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109F897D-1FC5-465D-8434-9A554A5E564D}" type="slidenum">
              <a:rPr lang="es-ES" sz="3200" b="1">
                <a:solidFill>
                  <a:schemeClr val="bg1"/>
                </a:solidFill>
                <a:latin typeface="Garamond" panose="02020404030301010803" pitchFamily="18" charset="0"/>
              </a:rPr>
              <a:pPr algn="ctr" eaLnBrk="1" hangingPunct="1"/>
              <a:t>8</a:t>
            </a:fld>
            <a:endParaRPr lang="es-ES" sz="3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1 Rectángulo"/>
          <p:cNvSpPr/>
          <p:nvPr/>
        </p:nvSpPr>
        <p:spPr>
          <a:xfrm>
            <a:off x="2771800" y="6568"/>
            <a:ext cx="424847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0.3. Clasificación de los verbos.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542" y="440280"/>
            <a:ext cx="6496050" cy="9048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7699" y="3203177"/>
            <a:ext cx="6686550" cy="132397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6732" y="6099823"/>
            <a:ext cx="6486525" cy="73342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083762" y="4612660"/>
            <a:ext cx="7661504" cy="1323975"/>
            <a:chOff x="703701" y="2541606"/>
            <a:chExt cx="7661504" cy="1323975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726280" y="3322656"/>
              <a:ext cx="6638925" cy="542925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03701" y="2541606"/>
              <a:ext cx="4248150" cy="781050"/>
            </a:xfrm>
            <a:prstGeom prst="rect">
              <a:avLst/>
            </a:prstGeom>
          </p:spPr>
        </p:pic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51737" y="1062870"/>
            <a:ext cx="5656275" cy="89094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4453" y="1788752"/>
            <a:ext cx="6438900" cy="1276350"/>
          </a:xfrm>
          <a:prstGeom prst="rect">
            <a:avLst/>
          </a:prstGeom>
        </p:spPr>
      </p:pic>
      <p:sp>
        <p:nvSpPr>
          <p:cNvPr id="22" name="Flecha arriba 21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6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21000">
              <a:srgbClr val="00B0F0"/>
            </a:gs>
            <a:gs pos="47000">
              <a:srgbClr val="0000CC"/>
            </a:gs>
            <a:gs pos="71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7 Marcador de número de diapositiva"/>
          <p:cNvSpPr txBox="1">
            <a:spLocks/>
          </p:cNvSpPr>
          <p:nvPr/>
        </p:nvSpPr>
        <p:spPr bwMode="auto">
          <a:xfrm>
            <a:off x="8420636" y="6224587"/>
            <a:ext cx="733505" cy="6334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ES" sz="3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r>
            <a:endParaRPr lang="es-ES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14503" y="5955276"/>
            <a:ext cx="6113681" cy="948750"/>
            <a:chOff x="114503" y="5958250"/>
            <a:chExt cx="6034837" cy="945775"/>
          </a:xfrm>
        </p:grpSpPr>
        <p:pic>
          <p:nvPicPr>
            <p:cNvPr id="17" name="Picture 4" descr="universita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925137" y="5958250"/>
              <a:ext cx="1224203" cy="9219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9" name="11 Imagen" descr="anayaniev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494" y="5961037"/>
              <a:ext cx="1296332" cy="9067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3000371" y="5961037"/>
              <a:ext cx="1299896" cy="94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GRAMÁTICA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 Y PRAGMATICA DEL ESPAÑOL.</a:t>
              </a:r>
            </a:p>
            <a:p>
              <a:pPr algn="ctr"/>
              <a:r>
                <a:rPr lang="es-ES" sz="900" b="1" smtClean="0">
                  <a:solidFill>
                    <a:srgbClr val="002060"/>
                  </a:solidFill>
                </a:rPr>
                <a:t>BLOQUE I.</a:t>
              </a:r>
              <a:endParaRPr lang="es-ES" sz="900" b="1">
                <a:solidFill>
                  <a:srgbClr val="002060"/>
                </a:solidFill>
              </a:endParaRPr>
            </a:p>
            <a:p>
              <a:pPr algn="ctr"/>
              <a:endParaRPr lang="es-ES" sz="900" b="1" i="1">
                <a:solidFill>
                  <a:srgbClr val="820000"/>
                </a:solidFill>
              </a:endParaRPr>
            </a:p>
            <a:p>
              <a:pPr algn="ctr"/>
              <a:r>
                <a:rPr lang="es-ES" sz="900" b="1" i="1">
                  <a:solidFill>
                    <a:srgbClr val="820000"/>
                  </a:solidFill>
                </a:rPr>
                <a:t>José Luis Herrero</a:t>
              </a:r>
            </a:p>
          </p:txBody>
        </p:sp>
        <p:pic>
          <p:nvPicPr>
            <p:cNvPr id="24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61225"/>
              <a:ext cx="738369" cy="93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3" y="6102344"/>
              <a:ext cx="1433161" cy="588412"/>
            </a:xfrm>
            <a:prstGeom prst="rect">
              <a:avLst/>
            </a:prstGeom>
          </p:spPr>
        </p:pic>
      </p:grpSp>
      <p:sp>
        <p:nvSpPr>
          <p:cNvPr id="12" name="1 Rectángulo"/>
          <p:cNvSpPr/>
          <p:nvPr/>
        </p:nvSpPr>
        <p:spPr>
          <a:xfrm>
            <a:off x="2771800" y="6568"/>
            <a:ext cx="4248472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0.3. Clasificación de los verbos.</a:t>
            </a:r>
            <a:endParaRPr lang="es-ES" sz="2400" b="1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99" y="1772816"/>
            <a:ext cx="9053522" cy="2736304"/>
          </a:xfrm>
          <a:prstGeom prst="rect">
            <a:avLst/>
          </a:prstGeom>
        </p:spPr>
      </p:pic>
      <p:sp>
        <p:nvSpPr>
          <p:cNvPr id="16" name="Flecha arriba 15"/>
          <p:cNvSpPr/>
          <p:nvPr/>
        </p:nvSpPr>
        <p:spPr bwMode="auto">
          <a:xfrm>
            <a:off x="8402082" y="269217"/>
            <a:ext cx="432543" cy="1012378"/>
          </a:xfrm>
          <a:prstGeom prst="upArrow">
            <a:avLst/>
          </a:prstGeom>
          <a:solidFill>
            <a:srgbClr val="FFFF00"/>
          </a:solidFill>
          <a:ln w="571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95536" y="4584842"/>
            <a:ext cx="435788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200" i="1">
                <a:latin typeface="Garamond" panose="02020404030301010803" pitchFamily="18" charset="0"/>
              </a:rPr>
              <a:t>Perlmutter, David M. (1978). </a:t>
            </a:r>
            <a:r>
              <a:rPr lang="en-US" sz="1200" i="1">
                <a:latin typeface="Garamond" panose="02020404030301010803" pitchFamily="18" charset="0"/>
                <a:hlinkClick r:id="rId8"/>
              </a:rPr>
              <a:t>"Impersonal passives and the Unaccusative Hypothesis"</a:t>
            </a:r>
            <a:r>
              <a:rPr lang="en-US" sz="1200" i="1">
                <a:latin typeface="Garamond" panose="02020404030301010803" pitchFamily="18" charset="0"/>
              </a:rPr>
              <a:t> (PDF). Proc. of the 4th Annual Meeting of the Berkeley Linguistics Society. UC Berkeley. pp. 157–189.</a:t>
            </a:r>
            <a:endParaRPr lang="en-US" sz="12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8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996633"/>
          </a:solidFill>
          <a:prstDash val="sys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996633"/>
          </a:solidFill>
          <a:prstDash val="sys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3748</TotalTime>
  <Words>2548</Words>
  <Application>Microsoft Office PowerPoint</Application>
  <PresentationFormat>Presentación en pantalla (4:3)</PresentationFormat>
  <Paragraphs>829</Paragraphs>
  <Slides>35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Calibri</vt:lpstr>
      <vt:lpstr>Garamond</vt:lpstr>
      <vt:lpstr>Times New Roman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filologia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josito</dc:creator>
  <cp:lastModifiedBy>JOSÉ LUIS HERRERO</cp:lastModifiedBy>
  <cp:revision>499</cp:revision>
  <cp:lastPrinted>2016-01-01T18:03:15Z</cp:lastPrinted>
  <dcterms:created xsi:type="dcterms:W3CDTF">2006-12-06T20:07:51Z</dcterms:created>
  <dcterms:modified xsi:type="dcterms:W3CDTF">2016-01-19T18:58:39Z</dcterms:modified>
</cp:coreProperties>
</file>