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7" r:id="rId3"/>
    <p:sldId id="259" r:id="rId4"/>
    <p:sldId id="260" r:id="rId5"/>
    <p:sldId id="268" r:id="rId6"/>
    <p:sldId id="261" r:id="rId7"/>
    <p:sldId id="269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0000"/>
    <a:srgbClr val="3333CC"/>
    <a:srgbClr val="CC3300"/>
    <a:srgbClr val="0000CC"/>
    <a:srgbClr val="FFFF00"/>
    <a:srgbClr val="996633"/>
    <a:srgbClr val="C1E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3" autoAdjust="0"/>
    <p:restoredTop sz="94660"/>
  </p:normalViewPr>
  <p:slideViewPr>
    <p:cSldViewPr>
      <p:cViewPr varScale="1">
        <p:scale>
          <a:sx n="71" d="100"/>
          <a:sy n="71" d="100"/>
        </p:scale>
        <p:origin x="12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6E5F3E8-69D1-4997-A705-5851BB78D991}" type="datetimeFigureOut">
              <a:rPr lang="es-ES_tradnl"/>
              <a:pPr>
                <a:defRPr/>
              </a:pPr>
              <a:t>18/01/2016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419C315-E2F6-44ED-BA03-FDF2549ADF13}" type="slidenum">
              <a:rPr lang="es-ES_tradnl" altLang="es-ES"/>
              <a:pPr>
                <a:defRPr/>
              </a:pPr>
              <a:t>‹Nº›</a:t>
            </a:fld>
            <a:endParaRPr lang="es-ES_tradnl" altLang="es-ES"/>
          </a:p>
        </p:txBody>
      </p:sp>
    </p:spTree>
    <p:extLst>
      <p:ext uri="{BB962C8B-B14F-4D97-AF65-F5344CB8AC3E}">
        <p14:creationId xmlns:p14="http://schemas.microsoft.com/office/powerpoint/2010/main" val="359370276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513E8F0-D86A-4143-9880-AD971260063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484173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664BDB-CF4E-4694-B11E-4CA5E8192787}" type="slidenum">
              <a:rPr lang="es-ES" altLang="es-ES"/>
              <a:pPr>
                <a:spcBef>
                  <a:spcPct val="0"/>
                </a:spcBef>
              </a:pPr>
              <a:t>1</a:t>
            </a:fld>
            <a:endParaRPr lang="es-ES" altLang="es-ES"/>
          </a:p>
        </p:txBody>
      </p:sp>
      <p:sp>
        <p:nvSpPr>
          <p:cNvPr id="5125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2890320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235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973034-5ACB-4A5C-88A6-46FB585DE126}" type="slidenum">
              <a:rPr lang="es-ES" altLang="es-ES"/>
              <a:pPr>
                <a:spcBef>
                  <a:spcPct val="0"/>
                </a:spcBef>
              </a:pPr>
              <a:t>10</a:t>
            </a:fld>
            <a:endParaRPr lang="es-ES" altLang="es-ES"/>
          </a:p>
        </p:txBody>
      </p:sp>
      <p:sp>
        <p:nvSpPr>
          <p:cNvPr id="23557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4285817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71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980E8F-80E9-4A35-ABA1-998DEEF4FED2}" type="slidenum">
              <a:rPr lang="es-ES" altLang="es-ES"/>
              <a:pPr>
                <a:spcBef>
                  <a:spcPct val="0"/>
                </a:spcBef>
              </a:pPr>
              <a:t>2</a:t>
            </a:fld>
            <a:endParaRPr lang="es-ES" altLang="es-ES"/>
          </a:p>
        </p:txBody>
      </p:sp>
      <p:sp>
        <p:nvSpPr>
          <p:cNvPr id="7173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8043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92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E5E14F7-BE28-4D1A-95FB-FE21F6BA9E1B}" type="slidenum">
              <a:rPr lang="es-ES" altLang="es-ES"/>
              <a:pPr>
                <a:spcBef>
                  <a:spcPct val="0"/>
                </a:spcBef>
              </a:pPr>
              <a:t>3</a:t>
            </a:fld>
            <a:endParaRPr lang="es-ES" altLang="es-ES"/>
          </a:p>
        </p:txBody>
      </p:sp>
      <p:sp>
        <p:nvSpPr>
          <p:cNvPr id="9221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1196213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112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7235455-46F5-4AC3-9A64-1227B8CDCE05}" type="slidenum">
              <a:rPr lang="es-ES" altLang="es-ES"/>
              <a:pPr>
                <a:spcBef>
                  <a:spcPct val="0"/>
                </a:spcBef>
              </a:pPr>
              <a:t>4</a:t>
            </a:fld>
            <a:endParaRPr lang="es-ES" altLang="es-ES"/>
          </a:p>
        </p:txBody>
      </p:sp>
      <p:sp>
        <p:nvSpPr>
          <p:cNvPr id="11269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489149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784C68-2092-4363-8B2C-F997DB568759}" type="slidenum">
              <a:rPr lang="es-ES" altLang="es-ES"/>
              <a:pPr>
                <a:spcBef>
                  <a:spcPct val="0"/>
                </a:spcBef>
              </a:pPr>
              <a:t>5</a:t>
            </a:fld>
            <a:endParaRPr lang="es-ES" altLang="es-ES"/>
          </a:p>
        </p:txBody>
      </p:sp>
      <p:sp>
        <p:nvSpPr>
          <p:cNvPr id="13317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6173362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AFE19D-1ABD-41F1-9C78-655AB52AB335}" type="slidenum">
              <a:rPr lang="es-ES" altLang="es-ES"/>
              <a:pPr>
                <a:spcBef>
                  <a:spcPct val="0"/>
                </a:spcBef>
              </a:pPr>
              <a:t>6</a:t>
            </a:fld>
            <a:endParaRPr lang="es-ES" altLang="es-ES"/>
          </a:p>
        </p:txBody>
      </p:sp>
      <p:sp>
        <p:nvSpPr>
          <p:cNvPr id="15365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3588557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68F0D1-BC76-462A-BF0B-F62D29DF6B6E}" type="slidenum">
              <a:rPr lang="es-ES" altLang="es-ES"/>
              <a:pPr>
                <a:spcBef>
                  <a:spcPct val="0"/>
                </a:spcBef>
              </a:pPr>
              <a:t>7</a:t>
            </a:fld>
            <a:endParaRPr lang="es-ES" altLang="es-ES"/>
          </a:p>
        </p:txBody>
      </p:sp>
      <p:sp>
        <p:nvSpPr>
          <p:cNvPr id="17413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4090581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28356BA-E9DB-4569-AE4B-40F34A3A5181}" type="slidenum">
              <a:rPr lang="es-ES" altLang="es-ES"/>
              <a:pPr>
                <a:spcBef>
                  <a:spcPct val="0"/>
                </a:spcBef>
              </a:pPr>
              <a:t>8</a:t>
            </a:fld>
            <a:endParaRPr lang="es-ES" altLang="es-ES"/>
          </a:p>
        </p:txBody>
      </p:sp>
      <p:sp>
        <p:nvSpPr>
          <p:cNvPr id="19461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3867363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altLang="es-ES" smtClean="0">
              <a:latin typeface="Arial" panose="020B0604020202020204" pitchFamily="34" charset="0"/>
            </a:endParaRPr>
          </a:p>
        </p:txBody>
      </p:sp>
      <p:sp>
        <p:nvSpPr>
          <p:cNvPr id="215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287E2F-23DF-4822-98E2-E37529641F6A}" type="slidenum">
              <a:rPr lang="es-ES" altLang="es-ES"/>
              <a:pPr>
                <a:spcBef>
                  <a:spcPct val="0"/>
                </a:spcBef>
              </a:pPr>
              <a:t>9</a:t>
            </a:fld>
            <a:endParaRPr lang="es-ES" altLang="es-ES"/>
          </a:p>
        </p:txBody>
      </p:sp>
      <p:sp>
        <p:nvSpPr>
          <p:cNvPr id="21509" name="4 Marcador de pie de página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_tradnl" altLang="es-ES" smtClean="0"/>
          </a:p>
        </p:txBody>
      </p:sp>
    </p:spTree>
    <p:extLst>
      <p:ext uri="{BB962C8B-B14F-4D97-AF65-F5344CB8AC3E}">
        <p14:creationId xmlns:p14="http://schemas.microsoft.com/office/powerpoint/2010/main" val="2259719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08D0C-83DE-488C-A0A3-7704F7FAF10E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94316181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771E8-BAC8-48B4-8A4F-BFBA3E9EBE5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73102986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DFF36-ABB6-4D11-B748-2E537876761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22493329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7D345-ADDE-49EC-9D5A-4E8205DC6EB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35307969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901B4-AA38-4911-AFC6-9AD59B04C69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50569009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8E339F-D355-4167-B818-D6B3C895595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88411027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0C152-C617-4C72-A64F-75633A61B38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0854601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DB5BC-5893-48D3-AF45-873530DF9CB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57514937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7E236-D15D-4FB6-BDB8-5A422B34D5B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6110882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08330-092C-4FE9-9625-7D8CE2705EA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74692299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534AE-8D8F-4247-9D80-553CD4F2170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35606529"/>
      </p:ext>
    </p:extLst>
  </p:cSld>
  <p:clrMapOvr>
    <a:masterClrMapping/>
  </p:clrMapOvr>
  <p:transition spd="slow">
    <p:wheel spokes="1"/>
    <p:sndAc>
      <p:stSnd>
        <p:snd r:embed="rId1" name="wind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403D805-1944-4026-9B2F-759B8FFE048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1"/>
    <p:sndAc>
      <p:stSnd>
        <p:snd r:embed="rId13" name="wind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image" Target="../media/image4.jpeg"/><Relationship Id="rId3" Type="http://schemas.openxmlformats.org/officeDocument/2006/relationships/audio" Target="../media/audio1.wav"/><Relationship Id="rId7" Type="http://schemas.openxmlformats.org/officeDocument/2006/relationships/slide" Target="slide4.xml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11" Type="http://schemas.openxmlformats.org/officeDocument/2006/relationships/slide" Target="slide10.xml"/><Relationship Id="rId5" Type="http://schemas.openxmlformats.org/officeDocument/2006/relationships/slide" Target="slide2.xml"/><Relationship Id="rId15" Type="http://schemas.openxmlformats.org/officeDocument/2006/relationships/image" Target="../media/image6.png"/><Relationship Id="rId10" Type="http://schemas.openxmlformats.org/officeDocument/2006/relationships/slide" Target="slide9.xml"/><Relationship Id="rId4" Type="http://schemas.openxmlformats.org/officeDocument/2006/relationships/image" Target="../media/image2.jpeg"/><Relationship Id="rId9" Type="http://schemas.openxmlformats.org/officeDocument/2006/relationships/slide" Target="slide8.xml"/><Relationship Id="rId1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audio" Target="../media/audio1.wav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92"/>
          <p:cNvSpPr>
            <a:spLocks noChangeArrowheads="1"/>
          </p:cNvSpPr>
          <p:nvPr/>
        </p:nvSpPr>
        <p:spPr bwMode="auto">
          <a:xfrm>
            <a:off x="971600" y="0"/>
            <a:ext cx="7215187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_tradnl" altLang="es-ES" sz="3600">
                <a:solidFill>
                  <a:srgbClr val="99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ACENTUACIÓN EN ESPAÑOL</a:t>
            </a:r>
            <a:endParaRPr lang="es-ES_tradnl" altLang="es-E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297" name="Text Box 193"/>
          <p:cNvSpPr txBox="1">
            <a:spLocks noChangeArrowheads="1"/>
          </p:cNvSpPr>
          <p:nvPr/>
        </p:nvSpPr>
        <p:spPr bwMode="auto">
          <a:xfrm>
            <a:off x="828724" y="764704"/>
            <a:ext cx="7500937" cy="4929187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spcAft>
                <a:spcPts val="0"/>
              </a:spcAft>
              <a:buFontTx/>
              <a:buAutoNum type="arabicPeriod"/>
              <a:defRPr/>
            </a:pPr>
            <a:r>
              <a:rPr lang="es-ES_tradnl" b="1" dirty="0">
                <a:solidFill>
                  <a:srgbClr val="002060"/>
                </a:solidFill>
                <a:ea typeface="Times New Roman"/>
                <a:cs typeface="Arial" pitchFamily="34" charset="0"/>
                <a:hlinkClick r:id="rId5" action="ppaction://hlinksldjump"/>
              </a:rPr>
              <a:t> ACENTO FONÉTICO Y ACENTO GRÁFICO </a:t>
            </a:r>
            <a:r>
              <a:rPr lang="es-ES_tradnl" b="1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(2).</a:t>
            </a:r>
          </a:p>
          <a:p>
            <a:pPr marL="342900" indent="-342900" eaLnBrk="1" hangingPunct="1">
              <a:spcAft>
                <a:spcPts val="0"/>
              </a:spcAft>
              <a:defRPr/>
            </a:pPr>
            <a:endParaRPr lang="es-ES_tradnl" b="1" dirty="0">
              <a:solidFill>
                <a:srgbClr val="002060"/>
              </a:solidFill>
              <a:ea typeface="Times New Roman"/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2. 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  <a:hlinkClick r:id="rId5" action="ppaction://hlinksldjump"/>
              </a:rPr>
              <a:t>CLASIFICACIÓN DE LAS PALABRAS SEGÚN EL ACENTO FONÉTICO 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(2).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3. 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  <a:hlinkClick r:id="rId6" action="ppaction://hlinksldjump"/>
              </a:rPr>
              <a:t>REGLAS DE ACENTUACIÓN GRÁFICA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(3).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4. </a:t>
            </a:r>
            <a:r>
              <a:rPr lang="es-ES_tradnl" b="1" dirty="0">
                <a:solidFill>
                  <a:srgbClr val="002060"/>
                </a:solidFill>
                <a:hlinkClick r:id="rId7" action="ppaction://hlinksldjump"/>
              </a:rPr>
              <a:t>ACENTUACIÓN DE DIPTONGOS Y TRIPTONGOS</a:t>
            </a:r>
            <a:r>
              <a:rPr lang="es-ES_tradnl" b="1" dirty="0">
                <a:solidFill>
                  <a:srgbClr val="002060"/>
                </a:solidFill>
              </a:rPr>
              <a:t> (4).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5. </a:t>
            </a:r>
            <a:r>
              <a:rPr lang="es-ES_tradnl" b="1" dirty="0">
                <a:solidFill>
                  <a:srgbClr val="002060"/>
                </a:solidFill>
                <a:hlinkClick r:id="rId8" action="ppaction://hlinksldjump"/>
              </a:rPr>
              <a:t>ACENTUACIÓN DE HIATOS </a:t>
            </a:r>
            <a:r>
              <a:rPr lang="es-ES_tradnl" b="1" dirty="0">
                <a:solidFill>
                  <a:srgbClr val="002060"/>
                </a:solidFill>
              </a:rPr>
              <a:t>(5,6).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" b="1" dirty="0">
                <a:solidFill>
                  <a:srgbClr val="002060"/>
                </a:solidFill>
              </a:rPr>
              <a:t>6. </a:t>
            </a:r>
            <a:r>
              <a:rPr lang="es-ES" b="1" dirty="0">
                <a:solidFill>
                  <a:srgbClr val="002060"/>
                </a:solidFill>
                <a:hlinkClick r:id="rId9" action="ppaction://hlinksldjump"/>
              </a:rPr>
              <a:t>ACENTUACIÓN DE LAS PALABRAS COMPUESTA</a:t>
            </a:r>
            <a:r>
              <a:rPr lang="es-ES" b="1" dirty="0">
                <a:solidFill>
                  <a:srgbClr val="002060"/>
                </a:solidFill>
              </a:rPr>
              <a:t>S (7).</a:t>
            </a:r>
          </a:p>
          <a:p>
            <a:pPr eaLnBrk="1" hangingPunct="1">
              <a:defRPr/>
            </a:pPr>
            <a:endParaRPr lang="es-ES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7. </a:t>
            </a:r>
            <a:r>
              <a:rPr lang="es-ES_tradnl" b="1" dirty="0">
                <a:solidFill>
                  <a:srgbClr val="002060"/>
                </a:solidFill>
                <a:hlinkClick r:id="rId10" action="ppaction://hlinksldjump"/>
              </a:rPr>
              <a:t>ACENTUACIÓN DE LOS MONOSÍLABOS</a:t>
            </a:r>
            <a:r>
              <a:rPr lang="es-ES_tradnl" b="1" dirty="0">
                <a:solidFill>
                  <a:srgbClr val="002060"/>
                </a:solidFill>
              </a:rPr>
              <a:t> (8,9).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8. </a:t>
            </a:r>
            <a:r>
              <a:rPr lang="es-ES_tradnl" b="1" dirty="0">
                <a:solidFill>
                  <a:srgbClr val="002060"/>
                </a:solidFill>
                <a:hlinkClick r:id="rId11" action="ppaction://hlinksldjump"/>
              </a:rPr>
              <a:t>ACENTUACIÓN DE PALABRAS CON DISTINTAS FUNCIONES GRAMATICALES</a:t>
            </a:r>
            <a:r>
              <a:rPr lang="es-ES_tradnl" b="1" dirty="0">
                <a:solidFill>
                  <a:srgbClr val="002060"/>
                </a:solidFill>
              </a:rPr>
              <a:t> (10).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sz="2000" b="1" dirty="0">
              <a:solidFill>
                <a:srgbClr val="002060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sz="2000" dirty="0">
              <a:solidFill>
                <a:srgbClr val="002060"/>
              </a:solidFill>
            </a:endParaRPr>
          </a:p>
        </p:txBody>
      </p:sp>
      <p:sp>
        <p:nvSpPr>
          <p:cNvPr id="4100" name="1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44C78E-AFC9-4A5F-A621-C2FF292211E1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1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7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8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0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Imagen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22530" name="Rectangle 191"/>
          <p:cNvSpPr>
            <a:spLocks noChangeArrowheads="1"/>
          </p:cNvSpPr>
          <p:nvPr/>
        </p:nvSpPr>
        <p:spPr bwMode="auto">
          <a:xfrm>
            <a:off x="0" y="260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ES" sz="1800"/>
          </a:p>
        </p:txBody>
      </p: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683568" y="-11288"/>
            <a:ext cx="7572375" cy="38465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2000" b="1" dirty="0">
                <a:solidFill>
                  <a:srgbClr val="C00000"/>
                </a:solidFill>
              </a:rPr>
              <a:t>8. ACENTUACIÓN DE PALABRAS CON DISTINTAS FUNCIONES GRAMATICALES.</a:t>
            </a:r>
          </a:p>
          <a:p>
            <a:pPr algn="ctr" eaLnBrk="1" hangingPunct="1">
              <a:defRPr/>
            </a:pPr>
            <a:endParaRPr lang="es-ES_tradnl" b="1" dirty="0">
              <a:solidFill>
                <a:srgbClr val="C00000"/>
              </a:solidFill>
            </a:endParaRPr>
          </a:p>
          <a:p>
            <a:pPr algn="just"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También tienen tilde diacrítica:</a:t>
            </a:r>
          </a:p>
          <a:p>
            <a:pPr algn="just"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</a:t>
            </a:r>
            <a:r>
              <a:rPr lang="es-ES_tradnl" b="1" i="1" dirty="0">
                <a:solidFill>
                  <a:srgbClr val="C00000"/>
                </a:solidFill>
              </a:rPr>
              <a:t>aún</a:t>
            </a:r>
            <a:r>
              <a:rPr lang="es-ES_tradnl" b="1" dirty="0">
                <a:solidFill>
                  <a:srgbClr val="002060"/>
                </a:solidFill>
              </a:rPr>
              <a:t> ('todavía', </a:t>
            </a:r>
            <a:r>
              <a:rPr lang="es-ES_tradnl" b="1" dirty="0" err="1">
                <a:solidFill>
                  <a:srgbClr val="002060"/>
                </a:solidFill>
              </a:rPr>
              <a:t>adv</a:t>
            </a:r>
            <a:r>
              <a:rPr lang="es-ES_tradnl" b="1" dirty="0">
                <a:solidFill>
                  <a:srgbClr val="002060"/>
                </a:solidFill>
              </a:rPr>
              <a:t>. tiempo ) / </a:t>
            </a:r>
            <a:r>
              <a:rPr lang="es-ES_tradnl" b="1" i="1" dirty="0">
                <a:solidFill>
                  <a:srgbClr val="C00000"/>
                </a:solidFill>
              </a:rPr>
              <a:t>aun</a:t>
            </a:r>
            <a:r>
              <a:rPr lang="es-ES_tradnl" b="1" dirty="0">
                <a:solidFill>
                  <a:srgbClr val="002060"/>
                </a:solidFill>
              </a:rPr>
              <a:t> ('incluso ', </a:t>
            </a:r>
            <a:r>
              <a:rPr lang="es-ES_tradnl" b="1" dirty="0" err="1">
                <a:solidFill>
                  <a:srgbClr val="002060"/>
                </a:solidFill>
              </a:rPr>
              <a:t>conj</a:t>
            </a:r>
            <a:r>
              <a:rPr lang="es-ES_tradnl" b="1" dirty="0">
                <a:solidFill>
                  <a:srgbClr val="002060"/>
                </a:solidFill>
              </a:rPr>
              <a:t>.)</a:t>
            </a: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</a:t>
            </a:r>
            <a:r>
              <a:rPr lang="es-ES_tradnl" b="1" i="1" dirty="0">
                <a:solidFill>
                  <a:srgbClr val="C00000"/>
                </a:solidFill>
              </a:rPr>
              <a:t>porqué</a:t>
            </a:r>
            <a:r>
              <a:rPr lang="es-ES_tradnl" b="1" dirty="0">
                <a:solidFill>
                  <a:srgbClr val="002060"/>
                </a:solidFill>
              </a:rPr>
              <a:t> ('motivo', ss.) / </a:t>
            </a:r>
            <a:r>
              <a:rPr lang="es-ES_tradnl" b="1" i="1" dirty="0">
                <a:solidFill>
                  <a:srgbClr val="C00000"/>
                </a:solidFill>
              </a:rPr>
              <a:t>porque</a:t>
            </a:r>
            <a:r>
              <a:rPr lang="es-ES_tradnl" b="1" dirty="0">
                <a:solidFill>
                  <a:srgbClr val="002060"/>
                </a:solidFill>
              </a:rPr>
              <a:t> (</a:t>
            </a:r>
            <a:r>
              <a:rPr lang="es-ES_tradnl" b="1" dirty="0" err="1">
                <a:solidFill>
                  <a:srgbClr val="002060"/>
                </a:solidFill>
              </a:rPr>
              <a:t>conj</a:t>
            </a:r>
            <a:r>
              <a:rPr lang="es-ES_tradnl" b="1" dirty="0">
                <a:solidFill>
                  <a:srgbClr val="002060"/>
                </a:solidFill>
              </a:rPr>
              <a:t>. causal)</a:t>
            </a:r>
          </a:p>
          <a:p>
            <a:pPr algn="just"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</a:t>
            </a:r>
            <a:r>
              <a:rPr lang="es-ES_tradnl" b="1" i="1" dirty="0">
                <a:solidFill>
                  <a:srgbClr val="C00000"/>
                </a:solidFill>
              </a:rPr>
              <a:t>por qué</a:t>
            </a:r>
            <a:r>
              <a:rPr lang="es-ES_tradnl" b="1" dirty="0">
                <a:solidFill>
                  <a:srgbClr val="C00000"/>
                </a:solidFill>
              </a:rPr>
              <a:t> </a:t>
            </a:r>
            <a:r>
              <a:rPr lang="es-ES_tradnl" b="1" dirty="0">
                <a:solidFill>
                  <a:srgbClr val="002060"/>
                </a:solidFill>
              </a:rPr>
              <a:t>(interrogativo) / </a:t>
            </a:r>
            <a:r>
              <a:rPr lang="es-ES_tradnl" b="1" i="1" dirty="0">
                <a:solidFill>
                  <a:srgbClr val="C00000"/>
                </a:solidFill>
              </a:rPr>
              <a:t>por que</a:t>
            </a:r>
            <a:r>
              <a:rPr lang="es-ES_tradnl" b="1" dirty="0">
                <a:solidFill>
                  <a:srgbClr val="C00000"/>
                </a:solidFill>
              </a:rPr>
              <a:t> </a:t>
            </a:r>
            <a:r>
              <a:rPr lang="es-ES_tradnl" b="1" dirty="0">
                <a:solidFill>
                  <a:srgbClr val="002060"/>
                </a:solidFill>
              </a:rPr>
              <a:t>(relativo)</a:t>
            </a:r>
          </a:p>
          <a:p>
            <a:pPr algn="just"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</a:t>
            </a:r>
          </a:p>
          <a:p>
            <a:pPr algn="just"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Llevan tilde algunas palabras cuando tienen sentido INTERROGATIVO (directo o indirecto) o EXCLAMATIVO: </a:t>
            </a:r>
            <a:r>
              <a:rPr lang="es-ES_tradnl" b="1" i="1" dirty="0">
                <a:solidFill>
                  <a:srgbClr val="C00000"/>
                </a:solidFill>
              </a:rPr>
              <a:t>qué, cuál, quién, dónde, cuánto, cuándo, cómo</a:t>
            </a:r>
            <a:endParaRPr lang="es-ES_tradnl" b="1" dirty="0">
              <a:solidFill>
                <a:srgbClr val="002060"/>
              </a:solidFill>
            </a:endParaRPr>
          </a:p>
        </p:txBody>
      </p:sp>
      <p:sp>
        <p:nvSpPr>
          <p:cNvPr id="22532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43688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7C77ED-EA8A-45EF-86FD-07EE3F1240FD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31" name="Text Box 193"/>
          <p:cNvSpPr txBox="1">
            <a:spLocks noChangeArrowheads="1"/>
          </p:cNvSpPr>
          <p:nvPr/>
        </p:nvSpPr>
        <p:spPr bwMode="auto">
          <a:xfrm>
            <a:off x="724750" y="3831777"/>
            <a:ext cx="7572375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ES_tradnl" sz="2000" b="1" dirty="0">
                <a:solidFill>
                  <a:srgbClr val="C00000"/>
                </a:solidFill>
              </a:rPr>
              <a:t>NO LLEVAN TILDE</a:t>
            </a:r>
          </a:p>
          <a:p>
            <a:pPr algn="ctr" eaLnBrk="1" hangingPunct="1">
              <a:defRPr/>
            </a:pPr>
            <a:endParaRPr lang="es-ES_tradnl" sz="2000" b="1" dirty="0">
              <a:solidFill>
                <a:srgbClr val="C00000"/>
              </a:solidFill>
            </a:endParaRPr>
          </a:p>
          <a:p>
            <a:pPr algn="ctr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</a:rPr>
              <a:t>solo</a:t>
            </a:r>
            <a:r>
              <a:rPr lang="es-ES_tradnl" b="1" dirty="0">
                <a:solidFill>
                  <a:srgbClr val="002060"/>
                </a:solidFill>
              </a:rPr>
              <a:t> ('solamente', </a:t>
            </a:r>
            <a:r>
              <a:rPr lang="es-ES_tradnl" b="1" dirty="0" err="1">
                <a:solidFill>
                  <a:srgbClr val="002060"/>
                </a:solidFill>
              </a:rPr>
              <a:t>adv</a:t>
            </a:r>
            <a:r>
              <a:rPr lang="es-ES_tradnl" b="1" dirty="0">
                <a:solidFill>
                  <a:srgbClr val="002060"/>
                </a:solidFill>
              </a:rPr>
              <a:t>.) / </a:t>
            </a:r>
            <a:r>
              <a:rPr lang="es-ES_tradnl" b="1" i="1" dirty="0">
                <a:solidFill>
                  <a:srgbClr val="C00000"/>
                </a:solidFill>
              </a:rPr>
              <a:t>solo</a:t>
            </a:r>
            <a:r>
              <a:rPr lang="es-ES_tradnl" b="1" dirty="0">
                <a:solidFill>
                  <a:srgbClr val="002060"/>
                </a:solidFill>
              </a:rPr>
              <a:t> ('sin compañía', </a:t>
            </a:r>
            <a:r>
              <a:rPr lang="es-ES_tradnl" b="1" dirty="0" err="1">
                <a:solidFill>
                  <a:srgbClr val="002060"/>
                </a:solidFill>
              </a:rPr>
              <a:t>adj</a:t>
            </a:r>
            <a:r>
              <a:rPr lang="es-ES_tradnl" b="1" dirty="0">
                <a:solidFill>
                  <a:srgbClr val="002060"/>
                </a:solidFill>
              </a:rPr>
              <a:t>.)</a:t>
            </a:r>
          </a:p>
          <a:p>
            <a:pPr algn="ctr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</a:rPr>
              <a:t>este, ese, aquel </a:t>
            </a:r>
            <a:r>
              <a:rPr lang="es-ES_tradnl" b="1" dirty="0">
                <a:solidFill>
                  <a:srgbClr val="002060"/>
                </a:solidFill>
              </a:rPr>
              <a:t>(adjetivo y pronombre)</a:t>
            </a:r>
            <a:endParaRPr lang="es-ES_tradnl" b="1" i="1" dirty="0">
              <a:solidFill>
                <a:srgbClr val="C00000"/>
              </a:solidFill>
            </a:endParaRPr>
          </a:p>
          <a:p>
            <a:pPr algn="ctr" eaLnBrk="1" hangingPunct="1">
              <a:defRPr/>
            </a:pPr>
            <a:endParaRPr lang="es-ES_tradnl" b="1" i="1" dirty="0">
              <a:solidFill>
                <a:srgbClr val="C00000"/>
              </a:solidFill>
            </a:endParaRPr>
          </a:p>
          <a:p>
            <a:pPr algn="ctr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</a:rPr>
              <a:t>ORTOGRAFÍA (ÚLTIMA EDICIÓN)</a:t>
            </a:r>
            <a:r>
              <a:rPr lang="es-ES_tradnl" sz="1400" i="1" dirty="0"/>
              <a:t> </a:t>
            </a:r>
            <a:endParaRPr lang="es-ES_tradnl" sz="1400" dirty="0"/>
          </a:p>
        </p:txBody>
      </p:sp>
      <p:sp>
        <p:nvSpPr>
          <p:cNvPr id="32" name="31 Flecha arriba">
            <a:hlinkClick r:id="rId8" action="ppaction://hlinksldjump"/>
          </p:cNvPr>
          <p:cNvSpPr/>
          <p:nvPr/>
        </p:nvSpPr>
        <p:spPr bwMode="auto">
          <a:xfrm>
            <a:off x="8525669" y="1124744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2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/>
          <p:cNvGrpSpPr/>
          <p:nvPr/>
        </p:nvGrpSpPr>
        <p:grpSpPr>
          <a:xfrm>
            <a:off x="251520" y="5909250"/>
            <a:ext cx="6113681" cy="948750"/>
            <a:chOff x="114503" y="5958250"/>
            <a:chExt cx="6034837" cy="945775"/>
          </a:xfrm>
        </p:grpSpPr>
        <p:pic>
          <p:nvPicPr>
            <p:cNvPr id="18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1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Imagen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6147" name="Rectangle 191"/>
          <p:cNvSpPr>
            <a:spLocks noChangeArrowheads="1"/>
          </p:cNvSpPr>
          <p:nvPr/>
        </p:nvSpPr>
        <p:spPr bwMode="auto">
          <a:xfrm>
            <a:off x="0" y="260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ES" sz="1800"/>
          </a:p>
        </p:txBody>
      </p:sp>
      <p:sp>
        <p:nvSpPr>
          <p:cNvPr id="47297" name="Text Box 193"/>
          <p:cNvSpPr txBox="1">
            <a:spLocks noChangeArrowheads="1"/>
          </p:cNvSpPr>
          <p:nvPr/>
        </p:nvSpPr>
        <p:spPr bwMode="auto">
          <a:xfrm>
            <a:off x="261938" y="72345"/>
            <a:ext cx="7358062" cy="1815589"/>
          </a:xfrm>
          <a:prstGeom prst="rect">
            <a:avLst/>
          </a:prstGeom>
          <a:ln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es-ES_tradnl" b="1" dirty="0">
                <a:solidFill>
                  <a:srgbClr val="C00000"/>
                </a:solidFill>
                <a:ea typeface="Times New Roman"/>
                <a:cs typeface="Arial" pitchFamily="34" charset="0"/>
              </a:rPr>
              <a:t>1. ACENTO FONÉTICO Y ACENTO GRÁFICO.</a:t>
            </a:r>
          </a:p>
          <a:p>
            <a:pPr algn="ctr" eaLnBrk="1" hangingPunct="1">
              <a:spcAft>
                <a:spcPts val="0"/>
              </a:spcAft>
              <a:defRPr/>
            </a:pPr>
            <a:endParaRPr lang="es-ES_tradnl" dirty="0">
              <a:solidFill>
                <a:srgbClr val="002060"/>
              </a:solidFill>
              <a:ea typeface="Times New Roman"/>
              <a:cs typeface="Arial" pitchFamily="34" charset="0"/>
            </a:endParaRPr>
          </a:p>
          <a:p>
            <a:pPr algn="just" eaLnBrk="1" hangingPunct="1">
              <a:spcAft>
                <a:spcPts val="0"/>
              </a:spcAft>
              <a:defRPr/>
            </a:pPr>
            <a:r>
              <a:rPr lang="es-ES_tradnl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	La mayor intensidad de pronunciación de determinada sílaba en una palabra es el </a:t>
            </a:r>
            <a:r>
              <a:rPr lang="es-ES_tradnl" b="1" i="1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ACENTO FONÉTICO</a:t>
            </a:r>
            <a:r>
              <a:rPr lang="es-ES_tradnl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. Si este acento se representa mediante una </a:t>
            </a:r>
            <a:r>
              <a:rPr lang="es-ES_tradnl" b="1" i="1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TILDE</a:t>
            </a:r>
            <a:r>
              <a:rPr lang="es-ES_tradnl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 ('), se denomina</a:t>
            </a:r>
            <a:r>
              <a:rPr lang="es-ES_tradnl" b="1" i="1" dirty="0">
                <a:solidFill>
                  <a:srgbClr val="002060"/>
                </a:solidFill>
                <a:ea typeface="Times New Roman"/>
                <a:cs typeface="Arial" pitchFamily="34" charset="0"/>
              </a:rPr>
              <a:t> ACENTO GRÁFICO (u ORTOGRÁFICO).</a:t>
            </a:r>
            <a:endParaRPr lang="es-ES_tradnl" dirty="0">
              <a:solidFill>
                <a:srgbClr val="002060"/>
              </a:solidFill>
              <a:ea typeface="Times New Roman"/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dirty="0"/>
          </a:p>
        </p:txBody>
      </p: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1319213" y="2060575"/>
            <a:ext cx="7715250" cy="936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sz="1600" b="1" dirty="0">
                <a:solidFill>
                  <a:srgbClr val="C00000"/>
                </a:solidFill>
                <a:cs typeface="Arial" pitchFamily="34" charset="0"/>
              </a:rPr>
              <a:t>2. CLASIFICACIÓN DE LAS PALABRAS SEGÚN EL ACENTO FONÉTICO.</a:t>
            </a:r>
          </a:p>
          <a:p>
            <a:pPr eaLnBrk="1" hangingPunct="1">
              <a:defRPr/>
            </a:pPr>
            <a:endParaRPr lang="es-ES_tradnl" sz="1600" dirty="0">
              <a:solidFill>
                <a:srgbClr val="FF000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Según el lugar que ocupe el acento fonético, las palabras se clasifican en:</a:t>
            </a:r>
            <a:endParaRPr lang="es-ES_tradnl" sz="1600" dirty="0"/>
          </a:p>
        </p:txBody>
      </p:sp>
      <p:sp>
        <p:nvSpPr>
          <p:cNvPr id="6152" name="1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7E87E32-CA95-40C4-993C-47185B0C4165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2" name="1 Flecha arriba">
            <a:hlinkClick r:id="rId8" action="ppaction://hlinksldjump"/>
          </p:cNvPr>
          <p:cNvSpPr/>
          <p:nvPr/>
        </p:nvSpPr>
        <p:spPr bwMode="auto">
          <a:xfrm>
            <a:off x="8640762" y="1283494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Text Box 193"/>
          <p:cNvSpPr txBox="1">
            <a:spLocks noChangeArrowheads="1"/>
          </p:cNvSpPr>
          <p:nvPr/>
        </p:nvSpPr>
        <p:spPr bwMode="auto">
          <a:xfrm>
            <a:off x="278593" y="3169841"/>
            <a:ext cx="7715250" cy="27733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lang="es-ES_tradnl" sz="1600" dirty="0"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C00000"/>
                </a:solidFill>
                <a:cs typeface="Arial" pitchFamily="34" charset="0"/>
              </a:rPr>
              <a:t>AGUDAS</a:t>
            </a:r>
            <a:r>
              <a:rPr lang="es-ES_tradnl" sz="1600" dirty="0">
                <a:cs typeface="Arial" pitchFamily="34" charset="0"/>
              </a:rPr>
              <a:t> 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(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OXÍTONAS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)= acento en la </a:t>
            </a:r>
            <a:r>
              <a:rPr lang="es-ES_tradnl" sz="1600" i="1" dirty="0">
                <a:solidFill>
                  <a:srgbClr val="002060"/>
                </a:solidFill>
                <a:cs typeface="Arial" pitchFamily="34" charset="0"/>
              </a:rPr>
              <a:t>última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sílaba: 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pa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-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red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/ si-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llón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/ 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ca-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fé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/ be-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ber</a:t>
            </a:r>
            <a:endParaRPr lang="es-ES_tradnl" sz="1600" b="1" u="sng" dirty="0">
              <a:solidFill>
                <a:srgbClr val="CC3300"/>
              </a:solidFill>
              <a:cs typeface="Arial" pitchFamily="34" charset="0"/>
            </a:endParaRPr>
          </a:p>
          <a:p>
            <a:pPr eaLnBrk="1" hangingPunct="1">
              <a:defRPr/>
            </a:pPr>
            <a:endParaRPr lang="es-ES_tradnl" sz="1600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C00000"/>
                </a:solidFill>
                <a:cs typeface="Arial" pitchFamily="34" charset="0"/>
              </a:rPr>
              <a:t>LLANAS</a:t>
            </a:r>
            <a:r>
              <a:rPr lang="es-ES_tradnl" sz="1600" dirty="0">
                <a:cs typeface="Arial" pitchFamily="34" charset="0"/>
              </a:rPr>
              <a:t>  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(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PAROXÍTONAS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)= acento en la </a:t>
            </a:r>
            <a:r>
              <a:rPr lang="es-ES_tradnl" sz="1600" i="1" dirty="0">
                <a:solidFill>
                  <a:srgbClr val="002060"/>
                </a:solidFill>
                <a:cs typeface="Arial" pitchFamily="34" charset="0"/>
              </a:rPr>
              <a:t>penúltima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sílaba: 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lá-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piz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/ 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me-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sa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/</a:t>
            </a:r>
            <a:r>
              <a:rPr lang="es-ES_tradnl" sz="1600" b="1" dirty="0">
                <a:solidFill>
                  <a:srgbClr val="CC3300"/>
                </a:solidFill>
                <a:cs typeface="Arial" pitchFamily="34" charset="0"/>
              </a:rPr>
              <a:t> 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ár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bol</a:t>
            </a:r>
          </a:p>
          <a:p>
            <a:pPr eaLnBrk="1" hangingPunct="1">
              <a:defRPr/>
            </a:pPr>
            <a:endParaRPr lang="es-ES_tradnl" sz="1600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C00000"/>
                </a:solidFill>
                <a:cs typeface="Arial" pitchFamily="34" charset="0"/>
              </a:rPr>
              <a:t>ESDRÚJULAS</a:t>
            </a:r>
            <a:r>
              <a:rPr lang="es-ES_tradnl" sz="1600" dirty="0">
                <a:cs typeface="Arial" pitchFamily="34" charset="0"/>
              </a:rPr>
              <a:t> 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(PROPAROXÍTONAS)= 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acento en la </a:t>
            </a:r>
            <a:r>
              <a:rPr lang="es-ES_tradnl" sz="1600" i="1" dirty="0">
                <a:solidFill>
                  <a:srgbClr val="002060"/>
                </a:solidFill>
                <a:cs typeface="Arial" pitchFamily="34" charset="0"/>
              </a:rPr>
              <a:t>antepenúltima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sílaba:	</a:t>
            </a:r>
          </a:p>
          <a:p>
            <a:pPr algn="ctr" eaLnBrk="1" hangingPunct="1">
              <a:defRPr/>
            </a:pP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	te-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lé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fo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-no / 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téc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ni-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ca</a:t>
            </a:r>
            <a:endParaRPr lang="es-ES_tradnl" sz="1600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endParaRPr lang="es-ES_tradnl" sz="1600" dirty="0">
              <a:solidFill>
                <a:srgbClr val="002060"/>
              </a:solidFill>
              <a:cs typeface="Arial" pitchFamily="34" charset="0"/>
            </a:endParaRP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C00000"/>
                </a:solidFill>
                <a:cs typeface="Arial" pitchFamily="34" charset="0"/>
              </a:rPr>
              <a:t>SOBRESDRÚJULAS</a:t>
            </a:r>
            <a:r>
              <a:rPr lang="es-ES_tradnl" sz="1600" dirty="0">
                <a:cs typeface="Arial" pitchFamily="34" charset="0"/>
              </a:rPr>
              <a:t>  (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SUPERPROPAROXÍTONAS</a:t>
            </a:r>
            <a:r>
              <a:rPr lang="es-ES_tradnl" sz="1600" dirty="0">
                <a:cs typeface="Arial" pitchFamily="34" charset="0"/>
              </a:rPr>
              <a:t>)=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 acento en la anterior a la antepenúltima sílaba:</a:t>
            </a:r>
          </a:p>
          <a:p>
            <a:pPr algn="ctr" eaLnBrk="1" hangingPunct="1">
              <a:defRPr/>
            </a:pP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	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dí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ga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-se-lo / ex-</a:t>
            </a:r>
            <a:r>
              <a:rPr lang="es-ES_tradnl" sz="1600" b="1" u="sng" dirty="0" err="1">
                <a:solidFill>
                  <a:srgbClr val="CC3300"/>
                </a:solidFill>
                <a:cs typeface="Arial" pitchFamily="34" charset="0"/>
              </a:rPr>
              <a:t>plí</a:t>
            </a:r>
            <a:r>
              <a:rPr lang="es-ES_tradnl" sz="1600" b="1" u="sng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sz="1600" dirty="0" err="1">
                <a:solidFill>
                  <a:srgbClr val="002060"/>
                </a:solidFill>
                <a:cs typeface="Arial" pitchFamily="34" charset="0"/>
              </a:rPr>
              <a:t>ca</a:t>
            </a:r>
            <a:r>
              <a:rPr lang="es-ES_tradnl" sz="1600" dirty="0">
                <a:solidFill>
                  <a:srgbClr val="002060"/>
                </a:solidFill>
                <a:cs typeface="Arial" pitchFamily="34" charset="0"/>
              </a:rPr>
              <a:t>-nos-lo</a:t>
            </a:r>
          </a:p>
          <a:p>
            <a:pPr algn="ctr" eaLnBrk="1" hangingPunct="1">
              <a:defRPr/>
            </a:pPr>
            <a:endParaRPr lang="es-ES_tradnl" sz="1600" dirty="0"/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2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2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0" dur="2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20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20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8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611560" y="0"/>
            <a:ext cx="7572400" cy="6070989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dirty="0"/>
              <a:t>	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3. REGLAS DE ACENTUACIÓN GRÁFICA.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	Llevan acento gráfico o tilde: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marL="342900" indent="-342900" eaLnBrk="1" hangingPunct="1">
              <a:buFontTx/>
              <a:buAutoNum type="alphaLcParenR"/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Las palabras agudas, no monosílabas, que terminan en vocal, en ‑n o en ‑s:	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co-ra-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zón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/ 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fran-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cés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/ a-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llá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</a:t>
            </a:r>
          </a:p>
          <a:p>
            <a:pPr marL="342900" indent="-342900" algn="ctr"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b) Las palabras llanas que NO terminan en vocal ni en ‑n en ‑s:</a:t>
            </a:r>
          </a:p>
          <a:p>
            <a:pPr algn="ctr" eaLnBrk="1" hangingPunct="1">
              <a:defRPr/>
            </a:pP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ár</a:t>
            </a:r>
            <a:r>
              <a:rPr lang="es-ES_tradnl" b="1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bol, Ve-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láz</a:t>
            </a:r>
            <a:r>
              <a:rPr lang="es-ES_tradnl" b="1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quez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/ 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lá-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piz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/ 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ál</a:t>
            </a:r>
            <a:r>
              <a:rPr lang="es-ES_tradnl" b="1" dirty="0">
                <a:solidFill>
                  <a:srgbClr val="CC3300"/>
                </a:solidFill>
                <a:cs typeface="Arial" pitchFamily="34" charset="0"/>
              </a:rPr>
              <a:t>-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bum / 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cés-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ped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/ </a:t>
            </a:r>
            <a:r>
              <a:rPr lang="es-ES_tradnl" b="1" dirty="0" err="1">
                <a:solidFill>
                  <a:srgbClr val="CC3300"/>
                </a:solidFill>
                <a:cs typeface="Arial" pitchFamily="34" charset="0"/>
              </a:rPr>
              <a:t>hués-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ped</a:t>
            </a: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c) Todas las palabras esdrújulas: </a:t>
            </a:r>
            <a:r>
              <a:rPr lang="es-ES_tradnl" b="1" dirty="0" err="1">
                <a:solidFill>
                  <a:srgbClr val="C00000"/>
                </a:solidFill>
                <a:cs typeface="Arial" pitchFamily="34" charset="0"/>
              </a:rPr>
              <a:t>hé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-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ro-e / </a:t>
            </a:r>
            <a:r>
              <a:rPr lang="es-ES_tradnl" b="1" dirty="0" err="1">
                <a:solidFill>
                  <a:srgbClr val="C00000"/>
                </a:solidFill>
                <a:cs typeface="Arial" pitchFamily="34" charset="0"/>
              </a:rPr>
              <a:t>ár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bo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-les / </a:t>
            </a:r>
            <a:r>
              <a:rPr lang="es-ES_tradnl" b="1" dirty="0" err="1">
                <a:solidFill>
                  <a:srgbClr val="C00000"/>
                </a:solidFill>
                <a:cs typeface="Arial" pitchFamily="34" charset="0"/>
              </a:rPr>
              <a:t>lá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-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pi-ces 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d) Todas las palabras sobresdrújulas: de-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mués-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tra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-me-lo / ex-</a:t>
            </a:r>
            <a:r>
              <a:rPr lang="es-ES_tradnl" b="1" dirty="0" err="1">
                <a:solidFill>
                  <a:srgbClr val="C00000"/>
                </a:solidFill>
                <a:cs typeface="Arial" pitchFamily="34" charset="0"/>
              </a:rPr>
              <a:t>plí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ca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-nos-lo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e) Las palabras monosílabas no llevan tilde (excepto ver 7).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	ro-</a:t>
            </a:r>
            <a:r>
              <a:rPr lang="es-ES_tradnl" b="1" u="sng" dirty="0" err="1">
                <a:solidFill>
                  <a:srgbClr val="002060"/>
                </a:solidFill>
                <a:cs typeface="Arial" pitchFamily="34" charset="0"/>
              </a:rPr>
              <a:t>bo</a:t>
            </a:r>
            <a:r>
              <a:rPr lang="es-ES_tradnl" b="1" i="1" u="sng" dirty="0" err="1">
                <a:solidFill>
                  <a:srgbClr val="C00000"/>
                </a:solidFill>
                <a:cs typeface="Arial" pitchFamily="34" charset="0"/>
              </a:rPr>
              <a:t>ts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, tic-</a:t>
            </a:r>
            <a:r>
              <a:rPr lang="es-ES_tradnl" b="1" u="sng" dirty="0" err="1">
                <a:solidFill>
                  <a:srgbClr val="002060"/>
                </a:solidFill>
                <a:cs typeface="Arial" pitchFamily="34" charset="0"/>
              </a:rPr>
              <a:t>ta</a:t>
            </a:r>
            <a:r>
              <a:rPr lang="es-ES_tradnl" b="1" i="1" u="sng" dirty="0" err="1">
                <a:solidFill>
                  <a:srgbClr val="C00000"/>
                </a:solidFill>
                <a:cs typeface="Arial" pitchFamily="34" charset="0"/>
              </a:rPr>
              <a:t>cs</a:t>
            </a:r>
            <a:endParaRPr lang="es-ES_tradnl" b="1" i="1" u="sng" dirty="0">
              <a:solidFill>
                <a:srgbClr val="C0000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	vi-</a:t>
            </a:r>
            <a:r>
              <a:rPr lang="es-ES_tradnl" b="1" u="sng" dirty="0" err="1">
                <a:solidFill>
                  <a:srgbClr val="002060"/>
                </a:solidFill>
                <a:cs typeface="Arial" pitchFamily="34" charset="0"/>
              </a:rPr>
              <a:t>rr</a:t>
            </a:r>
            <a:r>
              <a:rPr lang="es-ES_tradnl" b="1" i="1" u="sng" dirty="0" err="1">
                <a:solidFill>
                  <a:srgbClr val="C00000"/>
                </a:solidFill>
                <a:cs typeface="Arial" pitchFamily="34" charset="0"/>
              </a:rPr>
              <a:t>ey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, con-</a:t>
            </a:r>
            <a:r>
              <a:rPr lang="es-ES_tradnl" b="1" u="sng" dirty="0">
                <a:solidFill>
                  <a:srgbClr val="002060"/>
                </a:solidFill>
                <a:cs typeface="Arial" pitchFamily="34" charset="0"/>
              </a:rPr>
              <a:t>v</a:t>
            </a:r>
            <a:r>
              <a:rPr lang="es-ES_tradnl" b="1" u="sng" dirty="0">
                <a:solidFill>
                  <a:srgbClr val="C00000"/>
                </a:solidFill>
                <a:cs typeface="Arial" pitchFamily="34" charset="0"/>
              </a:rPr>
              <a:t>oy</a:t>
            </a:r>
          </a:p>
          <a:p>
            <a:pPr eaLnBrk="1" hangingPunct="1">
              <a:defRPr/>
            </a:pPr>
            <a:endParaRPr lang="es-ES_tradnl" b="1" dirty="0">
              <a:solidFill>
                <a:srgbClr val="C0000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	</a:t>
            </a:r>
            <a:r>
              <a:rPr lang="es-ES_tradnl" b="1" u="sng" dirty="0" err="1">
                <a:solidFill>
                  <a:srgbClr val="002060"/>
                </a:solidFill>
                <a:cs typeface="Arial" pitchFamily="34" charset="0"/>
              </a:rPr>
              <a:t>bí-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ce</a:t>
            </a:r>
            <a:r>
              <a:rPr lang="es-ES_tradnl" b="1" i="1" dirty="0" err="1">
                <a:solidFill>
                  <a:srgbClr val="C00000"/>
                </a:solidFill>
                <a:cs typeface="Arial" pitchFamily="34" charset="0"/>
              </a:rPr>
              <a:t>ps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es-ES_tradnl" b="1" u="sng" dirty="0" err="1">
                <a:solidFill>
                  <a:srgbClr val="002060"/>
                </a:solidFill>
                <a:cs typeface="Arial" pitchFamily="34" charset="0"/>
              </a:rPr>
              <a:t>có-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mi</a:t>
            </a:r>
            <a:r>
              <a:rPr lang="es-ES_tradnl" b="1" i="1" dirty="0" err="1">
                <a:solidFill>
                  <a:srgbClr val="C00000"/>
                </a:solidFill>
                <a:cs typeface="Arial" pitchFamily="34" charset="0"/>
              </a:rPr>
              <a:t>cs</a:t>
            </a:r>
            <a:endParaRPr lang="es-ES_tradnl" b="1" i="1" dirty="0">
              <a:solidFill>
                <a:srgbClr val="C0000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	</a:t>
            </a:r>
            <a:r>
              <a:rPr lang="es-ES_tradnl" b="1" u="sng" dirty="0" err="1">
                <a:solidFill>
                  <a:srgbClr val="002060"/>
                </a:solidFill>
                <a:cs typeface="Arial" pitchFamily="34" charset="0"/>
              </a:rPr>
              <a:t>pó-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n</a:t>
            </a:r>
            <a:r>
              <a:rPr lang="es-ES_tradnl" b="1" i="1" dirty="0" err="1">
                <a:solidFill>
                  <a:srgbClr val="C00000"/>
                </a:solidFill>
                <a:cs typeface="Arial" pitchFamily="34" charset="0"/>
              </a:rPr>
              <a:t>ey</a:t>
            </a:r>
            <a:endParaRPr lang="es-ES_tradnl" b="1" i="1" dirty="0">
              <a:solidFill>
                <a:srgbClr val="C00000"/>
              </a:solidFill>
              <a:cs typeface="Arial" pitchFamily="34" charset="0"/>
            </a:endParaRPr>
          </a:p>
          <a:p>
            <a:pPr eaLnBrk="1" hangingPunct="1">
              <a:defRPr/>
            </a:pPr>
            <a:endParaRPr lang="es-ES_tradnl" b="1" i="1" dirty="0">
              <a:solidFill>
                <a:srgbClr val="C00000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dirty="0"/>
          </a:p>
        </p:txBody>
      </p:sp>
      <p:sp>
        <p:nvSpPr>
          <p:cNvPr id="8197" name="1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CE4CC6-42CD-49DE-9033-52408E63527D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31" name="30 Flecha arriba">
            <a:hlinkClick r:id="rId8" action="ppaction://hlinksldjump"/>
          </p:cNvPr>
          <p:cNvSpPr/>
          <p:nvPr/>
        </p:nvSpPr>
        <p:spPr bwMode="auto">
          <a:xfrm>
            <a:off x="8435181" y="1916832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3" dur="20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6" dur="20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1" dur="20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4" dur="2000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8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539552" y="47625"/>
            <a:ext cx="8001000" cy="6197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sz="1600" b="1" dirty="0"/>
              <a:t>	</a:t>
            </a:r>
            <a:r>
              <a:rPr lang="es-ES_tradnl" sz="1600" b="1" dirty="0">
                <a:solidFill>
                  <a:srgbClr val="C00000"/>
                </a:solidFill>
              </a:rPr>
              <a:t>4.  ACENTUACIÓN </a:t>
            </a:r>
            <a:r>
              <a:rPr lang="es-ES_tradnl" sz="1600" b="1" dirty="0">
                <a:solidFill>
                  <a:srgbClr val="CC3300"/>
                </a:solidFill>
              </a:rPr>
              <a:t>DE DIPTONGOS Y TRIPTONGOS.</a:t>
            </a:r>
          </a:p>
          <a:p>
            <a:pPr algn="just" eaLnBrk="1" hangingPunct="1">
              <a:defRPr/>
            </a:pPr>
            <a:r>
              <a:rPr lang="es-ES_tradnl" sz="1600" b="1" dirty="0"/>
              <a:t>	</a:t>
            </a:r>
            <a:r>
              <a:rPr lang="es-ES_tradnl" sz="1600" b="1" dirty="0">
                <a:solidFill>
                  <a:srgbClr val="002060"/>
                </a:solidFill>
              </a:rPr>
              <a:t>Las reglas anteriores se cumplen igualmente cuando existe un diptongo o triptongo en la sílaba tónica (la que lleva el acento fonético).</a:t>
            </a:r>
          </a:p>
          <a:p>
            <a:pPr algn="just" eaLnBrk="1" hangingPunct="1">
              <a:defRPr/>
            </a:pPr>
            <a:endParaRPr lang="es-ES_tradnl" sz="1600" b="1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</a:t>
            </a:r>
            <a:r>
              <a:rPr lang="es-ES_tradnl" sz="1600" b="1" i="1" dirty="0">
                <a:solidFill>
                  <a:srgbClr val="C00000"/>
                </a:solidFill>
              </a:rPr>
              <a:t>DIPTONGO</a:t>
            </a:r>
            <a:r>
              <a:rPr lang="es-ES_tradnl" sz="1600" b="1" dirty="0">
                <a:solidFill>
                  <a:srgbClr val="C00000"/>
                </a:solidFill>
              </a:rPr>
              <a:t> </a:t>
            </a:r>
            <a:r>
              <a:rPr lang="es-ES_tradnl" sz="1600" b="1" dirty="0">
                <a:solidFill>
                  <a:srgbClr val="002060"/>
                </a:solidFill>
              </a:rPr>
              <a:t>es la unión de una vocal abierta (</a:t>
            </a:r>
            <a:r>
              <a:rPr lang="es-ES_tradnl" sz="1600" b="1" dirty="0">
                <a:solidFill>
                  <a:srgbClr val="C00000"/>
                </a:solidFill>
              </a:rPr>
              <a:t>a, e, o</a:t>
            </a:r>
            <a:r>
              <a:rPr lang="es-ES_tradnl" sz="1600" b="1" dirty="0">
                <a:solidFill>
                  <a:srgbClr val="002060"/>
                </a:solidFill>
              </a:rPr>
              <a:t>) tónica (con acento fonético) y una vocal cerrada (</a:t>
            </a:r>
            <a:r>
              <a:rPr lang="es-ES_tradnl" sz="1600" b="1" dirty="0">
                <a:solidFill>
                  <a:srgbClr val="C00000"/>
                </a:solidFill>
              </a:rPr>
              <a:t>i u</a:t>
            </a:r>
            <a:r>
              <a:rPr lang="es-ES_tradnl" sz="1600" b="1" dirty="0">
                <a:solidFill>
                  <a:srgbClr val="002060"/>
                </a:solidFill>
              </a:rPr>
              <a:t>) átona (sin acento fonético). </a:t>
            </a:r>
          </a:p>
          <a:p>
            <a:pPr algn="just" eaLnBrk="1" hangingPunct="1">
              <a:defRPr/>
            </a:pPr>
            <a:endParaRPr lang="es-ES_tradnl" sz="1600" b="1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También, la unión de dos vocales cerradas (</a:t>
            </a:r>
            <a:r>
              <a:rPr lang="es-ES_tradnl" sz="1600" b="1" dirty="0">
                <a:solidFill>
                  <a:srgbClr val="C00000"/>
                </a:solidFill>
              </a:rPr>
              <a:t>i u</a:t>
            </a:r>
            <a:r>
              <a:rPr lang="es-ES_tradnl" sz="1600" b="1" dirty="0">
                <a:solidFill>
                  <a:srgbClr val="002060"/>
                </a:solidFill>
              </a:rPr>
              <a:t>). </a:t>
            </a:r>
          </a:p>
          <a:p>
            <a:pPr algn="just" eaLnBrk="1" hangingPunct="1">
              <a:defRPr/>
            </a:pPr>
            <a:endParaRPr lang="es-ES_tradnl" sz="1600" b="1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El diptongo forma UNA SOLA SÍLABA.</a:t>
            </a:r>
          </a:p>
          <a:p>
            <a:pPr algn="just" eaLnBrk="1" hangingPunct="1">
              <a:defRPr/>
            </a:pPr>
            <a:endParaRPr lang="es-ES_tradnl" sz="16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sz="1600" b="1" dirty="0">
                <a:solidFill>
                  <a:srgbClr val="002060"/>
                </a:solidFill>
              </a:rPr>
              <a:t>DIPTONGOS </a:t>
            </a:r>
            <a:r>
              <a:rPr lang="pt-PT" sz="1600" b="1" dirty="0">
                <a:solidFill>
                  <a:srgbClr val="C00000"/>
                </a:solidFill>
              </a:rPr>
              <a:t>DECRECIENTES</a:t>
            </a:r>
            <a:r>
              <a:rPr lang="pt-PT" sz="1600" b="1" dirty="0">
                <a:solidFill>
                  <a:srgbClr val="002060"/>
                </a:solidFill>
              </a:rPr>
              <a:t>:                </a:t>
            </a:r>
          </a:p>
          <a:p>
            <a:pPr eaLnBrk="1" hangingPunct="1">
              <a:defRPr/>
            </a:pPr>
            <a:r>
              <a:rPr lang="pt-PT" sz="1600" b="1" dirty="0">
                <a:solidFill>
                  <a:srgbClr val="002060"/>
                </a:solidFill>
              </a:rPr>
              <a:t>			</a:t>
            </a:r>
            <a:r>
              <a:rPr lang="pt-PT" sz="1600" b="1" u="sng" dirty="0">
                <a:solidFill>
                  <a:srgbClr val="C00000"/>
                </a:solidFill>
              </a:rPr>
              <a:t>a</a:t>
            </a:r>
            <a:r>
              <a:rPr lang="pt-PT" sz="1600" b="1" dirty="0">
                <a:solidFill>
                  <a:srgbClr val="C00000"/>
                </a:solidFill>
              </a:rPr>
              <a:t>i          </a:t>
            </a:r>
            <a:r>
              <a:rPr lang="pt-PT" sz="1600" b="1" u="sng" dirty="0">
                <a:solidFill>
                  <a:srgbClr val="C00000"/>
                </a:solidFill>
              </a:rPr>
              <a:t>a</a:t>
            </a:r>
            <a:r>
              <a:rPr lang="pt-PT" sz="1600" b="1" dirty="0">
                <a:solidFill>
                  <a:srgbClr val="C00000"/>
                </a:solidFill>
              </a:rPr>
              <a:t>u      </a:t>
            </a:r>
            <a:r>
              <a:rPr lang="pt-PT" sz="1600" b="1" u="sng" dirty="0">
                <a:solidFill>
                  <a:srgbClr val="C00000"/>
                </a:solidFill>
              </a:rPr>
              <a:t>e</a:t>
            </a:r>
            <a:r>
              <a:rPr lang="pt-PT" sz="1600" b="1" dirty="0">
                <a:solidFill>
                  <a:srgbClr val="C00000"/>
                </a:solidFill>
              </a:rPr>
              <a:t>i            </a:t>
            </a:r>
            <a:r>
              <a:rPr lang="pt-PT" sz="1600" b="1" u="sng" dirty="0">
                <a:solidFill>
                  <a:srgbClr val="C00000"/>
                </a:solidFill>
              </a:rPr>
              <a:t>e</a:t>
            </a:r>
            <a:r>
              <a:rPr lang="pt-PT" sz="1600" b="1" dirty="0">
                <a:solidFill>
                  <a:srgbClr val="C00000"/>
                </a:solidFill>
              </a:rPr>
              <a:t>u          </a:t>
            </a:r>
            <a:r>
              <a:rPr lang="pt-PT" sz="1600" b="1" u="sng" dirty="0">
                <a:solidFill>
                  <a:srgbClr val="C00000"/>
                </a:solidFill>
              </a:rPr>
              <a:t>o</a:t>
            </a:r>
            <a:r>
              <a:rPr lang="pt-PT" sz="1600" b="1" dirty="0">
                <a:solidFill>
                  <a:srgbClr val="C00000"/>
                </a:solidFill>
              </a:rPr>
              <a:t>i         </a:t>
            </a:r>
            <a:r>
              <a:rPr lang="pt-PT" sz="1600" b="1" u="sng" dirty="0">
                <a:solidFill>
                  <a:srgbClr val="C00000"/>
                </a:solidFill>
              </a:rPr>
              <a:t>o</a:t>
            </a:r>
            <a:r>
              <a:rPr lang="pt-PT" sz="1600" b="1" dirty="0">
                <a:solidFill>
                  <a:srgbClr val="C00000"/>
                </a:solidFill>
              </a:rPr>
              <a:t>u</a:t>
            </a:r>
            <a:endParaRPr lang="es-ES_tradnl" sz="1600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pt-PT" sz="1600" b="1" dirty="0">
                <a:solidFill>
                  <a:srgbClr val="002060"/>
                </a:solidFill>
              </a:rPr>
              <a:t>			</a:t>
            </a:r>
            <a:r>
              <a:rPr lang="pt-PT" sz="1600" b="1" u="sng" dirty="0">
                <a:solidFill>
                  <a:srgbClr val="C00000"/>
                </a:solidFill>
              </a:rPr>
              <a:t>ai</a:t>
            </a:r>
            <a:r>
              <a:rPr lang="pt-PT" sz="1600" b="1" dirty="0">
                <a:solidFill>
                  <a:srgbClr val="C00000"/>
                </a:solidFill>
              </a:rPr>
              <a:t>-</a:t>
            </a:r>
            <a:r>
              <a:rPr lang="pt-PT" sz="1600" b="1" dirty="0">
                <a:solidFill>
                  <a:srgbClr val="002060"/>
                </a:solidFill>
              </a:rPr>
              <a:t>re / </a:t>
            </a:r>
            <a:r>
              <a:rPr lang="pt-PT" sz="1600" b="1" u="sng" dirty="0">
                <a:solidFill>
                  <a:srgbClr val="C00000"/>
                </a:solidFill>
              </a:rPr>
              <a:t>au</a:t>
            </a:r>
            <a:r>
              <a:rPr lang="pt-PT" sz="1600" b="1" dirty="0">
                <a:solidFill>
                  <a:srgbClr val="C00000"/>
                </a:solidFill>
              </a:rPr>
              <a:t>-</a:t>
            </a:r>
            <a:r>
              <a:rPr lang="pt-PT" sz="1600" b="1" dirty="0">
                <a:solidFill>
                  <a:srgbClr val="002060"/>
                </a:solidFill>
              </a:rPr>
              <a:t>la / </a:t>
            </a:r>
            <a:r>
              <a:rPr lang="pt-PT" sz="1600" b="1" u="sng" dirty="0">
                <a:solidFill>
                  <a:srgbClr val="002060"/>
                </a:solidFill>
              </a:rPr>
              <a:t>v</a:t>
            </a:r>
            <a:r>
              <a:rPr lang="pt-PT" sz="1600" b="1" u="sng" dirty="0">
                <a:solidFill>
                  <a:srgbClr val="C00000"/>
                </a:solidFill>
              </a:rPr>
              <a:t>ei</a:t>
            </a:r>
            <a:r>
              <a:rPr lang="pt-PT" sz="1600" b="1" u="sng" dirty="0">
                <a:solidFill>
                  <a:srgbClr val="002060"/>
                </a:solidFill>
              </a:rPr>
              <a:t>n</a:t>
            </a:r>
            <a:r>
              <a:rPr lang="pt-PT" sz="1600" b="1" dirty="0">
                <a:solidFill>
                  <a:srgbClr val="002060"/>
                </a:solidFill>
              </a:rPr>
              <a:t>-te / </a:t>
            </a:r>
            <a:r>
              <a:rPr lang="pt-PT" sz="1600" b="1" u="sng" dirty="0">
                <a:solidFill>
                  <a:srgbClr val="002060"/>
                </a:solidFill>
              </a:rPr>
              <a:t>d</a:t>
            </a:r>
            <a:r>
              <a:rPr lang="pt-PT" sz="1600" b="1" u="sng" dirty="0">
                <a:solidFill>
                  <a:srgbClr val="C00000"/>
                </a:solidFill>
              </a:rPr>
              <a:t>eu</a:t>
            </a:r>
            <a:r>
              <a:rPr lang="pt-PT" sz="1600" b="1" dirty="0">
                <a:solidFill>
                  <a:srgbClr val="C00000"/>
                </a:solidFill>
              </a:rPr>
              <a:t>-</a:t>
            </a:r>
            <a:r>
              <a:rPr lang="pt-PT" sz="1600" b="1" dirty="0">
                <a:solidFill>
                  <a:srgbClr val="002060"/>
                </a:solidFill>
              </a:rPr>
              <a:t>da / </a:t>
            </a:r>
            <a:r>
              <a:rPr lang="pt-PT" sz="1600" b="1" u="sng" dirty="0">
                <a:solidFill>
                  <a:srgbClr val="C00000"/>
                </a:solidFill>
              </a:rPr>
              <a:t>oi-</a:t>
            </a:r>
            <a:r>
              <a:rPr lang="pt-PT" sz="1600" b="1" dirty="0">
                <a:solidFill>
                  <a:srgbClr val="002060"/>
                </a:solidFill>
              </a:rPr>
              <a:t>ga / </a:t>
            </a:r>
            <a:r>
              <a:rPr lang="pt-PT" sz="1600" b="1" u="sng" dirty="0">
                <a:solidFill>
                  <a:srgbClr val="002060"/>
                </a:solidFill>
              </a:rPr>
              <a:t>S</a:t>
            </a:r>
            <a:r>
              <a:rPr lang="pt-PT" sz="1600" b="1" u="sng" dirty="0">
                <a:solidFill>
                  <a:srgbClr val="C00000"/>
                </a:solidFill>
              </a:rPr>
              <a:t>ou</a:t>
            </a:r>
            <a:r>
              <a:rPr lang="pt-PT" sz="1600" b="1" dirty="0">
                <a:solidFill>
                  <a:srgbClr val="C00000"/>
                </a:solidFill>
              </a:rPr>
              <a:t>-</a:t>
            </a:r>
            <a:r>
              <a:rPr lang="pt-PT" sz="1600" b="1" dirty="0">
                <a:solidFill>
                  <a:srgbClr val="002060"/>
                </a:solidFill>
              </a:rPr>
              <a:t>sa  *</a:t>
            </a:r>
            <a:r>
              <a:rPr lang="pt-PT" sz="1600" b="1" u="sng" dirty="0">
                <a:solidFill>
                  <a:srgbClr val="002060"/>
                </a:solidFill>
              </a:rPr>
              <a:t>b</a:t>
            </a:r>
            <a:r>
              <a:rPr lang="pt-PT" sz="1600" b="1" u="sng" dirty="0">
                <a:solidFill>
                  <a:srgbClr val="C00000"/>
                </a:solidFill>
              </a:rPr>
              <a:t>ou</a:t>
            </a:r>
            <a:endParaRPr lang="pt-PT" sz="1600" b="1" u="sng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sz="1600" b="1" dirty="0">
                <a:solidFill>
                  <a:srgbClr val="002060"/>
                </a:solidFill>
              </a:rPr>
              <a:t>DIPTONGOS </a:t>
            </a:r>
            <a:r>
              <a:rPr lang="pt-PT" sz="1600" b="1" dirty="0">
                <a:solidFill>
                  <a:srgbClr val="C00000"/>
                </a:solidFill>
              </a:rPr>
              <a:t>CRECIENTES</a:t>
            </a:r>
            <a:r>
              <a:rPr lang="pt-PT" sz="1600" b="1" dirty="0">
                <a:solidFill>
                  <a:srgbClr val="002060"/>
                </a:solidFill>
              </a:rPr>
              <a:t>:		</a:t>
            </a:r>
          </a:p>
          <a:p>
            <a:pPr eaLnBrk="1" hangingPunct="1">
              <a:defRPr/>
            </a:pPr>
            <a:r>
              <a:rPr lang="pt-PT" sz="1600" b="1" dirty="0">
                <a:solidFill>
                  <a:srgbClr val="002060"/>
                </a:solidFill>
              </a:rPr>
              <a:t>		</a:t>
            </a:r>
            <a:r>
              <a:rPr lang="pt-PT" sz="1600" b="1" dirty="0">
                <a:solidFill>
                  <a:srgbClr val="C00000"/>
                </a:solidFill>
              </a:rPr>
              <a:t>i</a:t>
            </a:r>
            <a:r>
              <a:rPr lang="pt-PT" sz="1600" b="1" u="sng" dirty="0">
                <a:solidFill>
                  <a:srgbClr val="C00000"/>
                </a:solidFill>
              </a:rPr>
              <a:t>a</a:t>
            </a:r>
            <a:r>
              <a:rPr lang="pt-PT" sz="1600" b="1" dirty="0">
                <a:solidFill>
                  <a:srgbClr val="C00000"/>
                </a:solidFill>
              </a:rPr>
              <a:t>             i</a:t>
            </a:r>
            <a:r>
              <a:rPr lang="pt-PT" sz="1600" b="1" u="sng" dirty="0">
                <a:solidFill>
                  <a:srgbClr val="C00000"/>
                </a:solidFill>
              </a:rPr>
              <a:t>e</a:t>
            </a:r>
            <a:r>
              <a:rPr lang="pt-PT" sz="1600" b="1" dirty="0">
                <a:solidFill>
                  <a:srgbClr val="C00000"/>
                </a:solidFill>
              </a:rPr>
              <a:t>           i</a:t>
            </a:r>
            <a:r>
              <a:rPr lang="pt-PT" sz="1600" b="1" u="sng" dirty="0">
                <a:solidFill>
                  <a:srgbClr val="C00000"/>
                </a:solidFill>
              </a:rPr>
              <a:t>o</a:t>
            </a:r>
            <a:r>
              <a:rPr lang="pt-PT" sz="1600" b="1" dirty="0">
                <a:solidFill>
                  <a:srgbClr val="C00000"/>
                </a:solidFill>
              </a:rPr>
              <a:t>            u</a:t>
            </a:r>
            <a:r>
              <a:rPr lang="pt-PT" sz="1600" b="1" u="sng" dirty="0">
                <a:solidFill>
                  <a:srgbClr val="C00000"/>
                </a:solidFill>
              </a:rPr>
              <a:t>a</a:t>
            </a:r>
            <a:r>
              <a:rPr lang="pt-PT" sz="1600" b="1" dirty="0">
                <a:solidFill>
                  <a:srgbClr val="C00000"/>
                </a:solidFill>
              </a:rPr>
              <a:t>          u</a:t>
            </a:r>
            <a:r>
              <a:rPr lang="pt-PT" sz="1600" b="1" u="sng" dirty="0">
                <a:solidFill>
                  <a:srgbClr val="C00000"/>
                </a:solidFill>
              </a:rPr>
              <a:t>e</a:t>
            </a:r>
            <a:r>
              <a:rPr lang="pt-PT" sz="1600" b="1" dirty="0">
                <a:solidFill>
                  <a:srgbClr val="C00000"/>
                </a:solidFill>
              </a:rPr>
              <a:t>            u</a:t>
            </a:r>
            <a:r>
              <a:rPr lang="pt-PT" sz="1600" b="1" u="sng" dirty="0">
                <a:solidFill>
                  <a:srgbClr val="C00000"/>
                </a:solidFill>
              </a:rPr>
              <a:t>o</a:t>
            </a:r>
            <a:endParaRPr lang="es-ES_tradnl" sz="1600" b="1" u="sng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pt-PT" sz="1600" b="1" dirty="0">
                <a:solidFill>
                  <a:srgbClr val="002060"/>
                </a:solidFill>
              </a:rPr>
              <a:t>		</a:t>
            </a:r>
            <a:r>
              <a:rPr lang="es-ES_tradnl" sz="1600" b="1" u="sng" dirty="0" err="1">
                <a:solidFill>
                  <a:srgbClr val="002060"/>
                </a:solidFill>
              </a:rPr>
              <a:t>p</a:t>
            </a:r>
            <a:r>
              <a:rPr lang="es-ES_tradnl" sz="1600" b="1" u="sng" dirty="0" err="1">
                <a:solidFill>
                  <a:srgbClr val="C00000"/>
                </a:solidFill>
              </a:rPr>
              <a:t>ia</a:t>
            </a:r>
            <a:r>
              <a:rPr lang="es-ES_tradnl" sz="1600" b="1" dirty="0">
                <a:solidFill>
                  <a:srgbClr val="002060"/>
                </a:solidFill>
              </a:rPr>
              <a:t>-no / </a:t>
            </a:r>
            <a:r>
              <a:rPr lang="es-ES_tradnl" sz="1600" b="1" u="sng" dirty="0" err="1">
                <a:solidFill>
                  <a:srgbClr val="002060"/>
                </a:solidFill>
              </a:rPr>
              <a:t>v</a:t>
            </a:r>
            <a:r>
              <a:rPr lang="es-ES_tradnl" sz="1600" b="1" u="sng" dirty="0" err="1">
                <a:solidFill>
                  <a:srgbClr val="C00000"/>
                </a:solidFill>
              </a:rPr>
              <a:t>ie</a:t>
            </a:r>
            <a:r>
              <a:rPr lang="es-ES_tradnl" sz="1600" b="1" u="sng" dirty="0" err="1">
                <a:solidFill>
                  <a:srgbClr val="002060"/>
                </a:solidFill>
              </a:rPr>
              <a:t>n</a:t>
            </a:r>
            <a:r>
              <a:rPr lang="es-ES_tradnl" sz="1600" b="1" dirty="0" err="1">
                <a:solidFill>
                  <a:srgbClr val="002060"/>
                </a:solidFill>
              </a:rPr>
              <a:t>-to</a:t>
            </a:r>
            <a:r>
              <a:rPr lang="es-ES_tradnl" sz="1600" b="1" dirty="0">
                <a:solidFill>
                  <a:srgbClr val="002060"/>
                </a:solidFill>
              </a:rPr>
              <a:t> / i-</a:t>
            </a:r>
            <a:r>
              <a:rPr lang="es-ES_tradnl" sz="1600" b="1" u="sng" dirty="0">
                <a:solidFill>
                  <a:srgbClr val="002060"/>
                </a:solidFill>
              </a:rPr>
              <a:t>d</a:t>
            </a:r>
            <a:r>
              <a:rPr lang="es-ES_tradnl" sz="1600" b="1" u="sng" dirty="0">
                <a:solidFill>
                  <a:srgbClr val="C00000"/>
                </a:solidFill>
              </a:rPr>
              <a:t>io</a:t>
            </a:r>
            <a:r>
              <a:rPr lang="es-ES_tradnl" sz="1600" b="1" dirty="0">
                <a:solidFill>
                  <a:srgbClr val="002060"/>
                </a:solidFill>
              </a:rPr>
              <a:t>-</a:t>
            </a:r>
            <a:r>
              <a:rPr lang="es-ES_tradnl" sz="1600" b="1" dirty="0" err="1">
                <a:solidFill>
                  <a:srgbClr val="002060"/>
                </a:solidFill>
              </a:rPr>
              <a:t>ma</a:t>
            </a:r>
            <a:r>
              <a:rPr lang="es-ES_tradnl" sz="1600" b="1" dirty="0">
                <a:solidFill>
                  <a:srgbClr val="002060"/>
                </a:solidFill>
              </a:rPr>
              <a:t> / </a:t>
            </a:r>
            <a:r>
              <a:rPr lang="es-ES_tradnl" sz="1600" b="1" u="sng" dirty="0" err="1">
                <a:solidFill>
                  <a:srgbClr val="002060"/>
                </a:solidFill>
              </a:rPr>
              <a:t>s</a:t>
            </a:r>
            <a:r>
              <a:rPr lang="es-ES_tradnl" sz="1600" b="1" u="sng" dirty="0" err="1">
                <a:solidFill>
                  <a:srgbClr val="C00000"/>
                </a:solidFill>
              </a:rPr>
              <a:t>ua</a:t>
            </a:r>
            <a:r>
              <a:rPr lang="es-ES_tradnl" sz="1600" b="1" dirty="0">
                <a:solidFill>
                  <a:srgbClr val="C00000"/>
                </a:solidFill>
              </a:rPr>
              <a:t>-</a:t>
            </a:r>
            <a:r>
              <a:rPr lang="es-ES_tradnl" sz="1600" b="1" dirty="0">
                <a:solidFill>
                  <a:srgbClr val="002060"/>
                </a:solidFill>
              </a:rPr>
              <a:t>ve / </a:t>
            </a:r>
            <a:r>
              <a:rPr lang="es-ES_tradnl" sz="1600" b="1" u="sng" dirty="0" err="1">
                <a:solidFill>
                  <a:srgbClr val="002060"/>
                </a:solidFill>
              </a:rPr>
              <a:t>c</a:t>
            </a:r>
            <a:r>
              <a:rPr lang="es-ES_tradnl" sz="1600" b="1" u="sng" dirty="0" err="1">
                <a:solidFill>
                  <a:srgbClr val="C00000"/>
                </a:solidFill>
              </a:rPr>
              <a:t>ue</a:t>
            </a:r>
            <a:r>
              <a:rPr lang="es-ES_tradnl" sz="1600" b="1" dirty="0">
                <a:solidFill>
                  <a:srgbClr val="C00000"/>
                </a:solidFill>
              </a:rPr>
              <a:t>-</a:t>
            </a:r>
            <a:r>
              <a:rPr lang="es-ES_tradnl" sz="1600" b="1" dirty="0">
                <a:solidFill>
                  <a:srgbClr val="002060"/>
                </a:solidFill>
              </a:rPr>
              <a:t>ro / </a:t>
            </a:r>
            <a:r>
              <a:rPr lang="es-ES_tradnl" sz="1600" b="1" dirty="0" err="1">
                <a:solidFill>
                  <a:srgbClr val="002060"/>
                </a:solidFill>
              </a:rPr>
              <a:t>an</a:t>
            </a:r>
            <a:r>
              <a:rPr lang="es-ES_tradnl" sz="1600" b="1" dirty="0">
                <a:solidFill>
                  <a:srgbClr val="002060"/>
                </a:solidFill>
              </a:rPr>
              <a:t>-</a:t>
            </a:r>
            <a:r>
              <a:rPr lang="es-ES_tradnl" sz="1600" b="1" u="sng" dirty="0">
                <a:solidFill>
                  <a:srgbClr val="002060"/>
                </a:solidFill>
              </a:rPr>
              <a:t>ti</a:t>
            </a:r>
            <a:r>
              <a:rPr lang="es-ES_tradnl" sz="1600" b="1" dirty="0">
                <a:solidFill>
                  <a:srgbClr val="002060"/>
                </a:solidFill>
              </a:rPr>
              <a:t>-</a:t>
            </a:r>
            <a:r>
              <a:rPr lang="es-ES_tradnl" sz="1600" b="1" dirty="0" err="1">
                <a:solidFill>
                  <a:srgbClr val="002060"/>
                </a:solidFill>
              </a:rPr>
              <a:t>g</a:t>
            </a:r>
            <a:r>
              <a:rPr lang="es-ES_tradnl" sz="1600" b="1" dirty="0" err="1">
                <a:solidFill>
                  <a:srgbClr val="C00000"/>
                </a:solidFill>
              </a:rPr>
              <a:t>uo</a:t>
            </a:r>
            <a:endParaRPr lang="es-ES_tradnl" sz="1600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endParaRPr lang="es-ES_tradnl" sz="1600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DIPTONGOS DE DÉBILES: 			</a:t>
            </a: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			        </a:t>
            </a:r>
            <a:r>
              <a:rPr lang="es-ES_tradnl" sz="1600" b="1" dirty="0" err="1">
                <a:solidFill>
                  <a:srgbClr val="C00000"/>
                </a:solidFill>
              </a:rPr>
              <a:t>i</a:t>
            </a:r>
            <a:r>
              <a:rPr lang="es-ES_tradnl" sz="1600" b="1" u="sng" dirty="0" err="1">
                <a:solidFill>
                  <a:srgbClr val="C00000"/>
                </a:solidFill>
              </a:rPr>
              <a:t>u</a:t>
            </a:r>
            <a:r>
              <a:rPr lang="es-ES_tradnl" sz="1600" b="1" dirty="0">
                <a:solidFill>
                  <a:srgbClr val="C00000"/>
                </a:solidFill>
              </a:rPr>
              <a:t>               </a:t>
            </a:r>
            <a:r>
              <a:rPr lang="es-ES_tradnl" sz="1600" b="1" dirty="0" err="1">
                <a:solidFill>
                  <a:srgbClr val="C00000"/>
                </a:solidFill>
              </a:rPr>
              <a:t>u</a:t>
            </a:r>
            <a:r>
              <a:rPr lang="es-ES_tradnl" sz="1600" b="1" u="sng" dirty="0" err="1">
                <a:solidFill>
                  <a:srgbClr val="C00000"/>
                </a:solidFill>
              </a:rPr>
              <a:t>i</a:t>
            </a:r>
            <a:r>
              <a:rPr lang="es-ES_tradnl" sz="1600" b="1" u="sng" dirty="0">
                <a:solidFill>
                  <a:srgbClr val="C00000"/>
                </a:solidFill>
              </a:rPr>
              <a:t> </a:t>
            </a: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			in-ter-</a:t>
            </a:r>
            <a:r>
              <a:rPr lang="es-ES_tradnl" sz="1600" b="1" u="sng" dirty="0" err="1">
                <a:solidFill>
                  <a:srgbClr val="002060"/>
                </a:solidFill>
              </a:rPr>
              <a:t>v</a:t>
            </a:r>
            <a:r>
              <a:rPr lang="es-ES_tradnl" sz="1600" b="1" u="sng" dirty="0" err="1">
                <a:solidFill>
                  <a:srgbClr val="C00000"/>
                </a:solidFill>
              </a:rPr>
              <a:t>iú</a:t>
            </a:r>
            <a:r>
              <a:rPr lang="es-ES_tradnl" sz="1600" b="1" dirty="0">
                <a:solidFill>
                  <a:srgbClr val="002060"/>
                </a:solidFill>
              </a:rPr>
              <a:t>  / </a:t>
            </a:r>
            <a:r>
              <a:rPr lang="es-ES_tradnl" sz="1600" b="1" dirty="0" err="1">
                <a:solidFill>
                  <a:srgbClr val="002060"/>
                </a:solidFill>
              </a:rPr>
              <a:t>cir</a:t>
            </a:r>
            <a:r>
              <a:rPr lang="es-ES_tradnl" sz="1600" b="1" dirty="0">
                <a:solidFill>
                  <a:srgbClr val="002060"/>
                </a:solidFill>
              </a:rPr>
              <a:t>-</a:t>
            </a:r>
            <a:r>
              <a:rPr lang="es-ES_tradnl" sz="1600" b="1" u="sng" dirty="0">
                <a:solidFill>
                  <a:srgbClr val="002060"/>
                </a:solidFill>
              </a:rPr>
              <a:t>c</a:t>
            </a:r>
            <a:r>
              <a:rPr lang="es-ES_tradnl" sz="1600" b="1" u="sng" dirty="0">
                <a:solidFill>
                  <a:srgbClr val="C00000"/>
                </a:solidFill>
              </a:rPr>
              <a:t>ui-</a:t>
            </a:r>
            <a:r>
              <a:rPr lang="es-ES_tradnl" sz="1600" b="1" dirty="0" err="1">
                <a:solidFill>
                  <a:srgbClr val="002060"/>
                </a:solidFill>
              </a:rPr>
              <a:t>to</a:t>
            </a:r>
            <a:endParaRPr lang="es-ES_tradnl" sz="16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* ‘tipo de barco’.</a:t>
            </a: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 	La </a:t>
            </a:r>
            <a:r>
              <a:rPr lang="es-ES_tradnl" sz="1600" b="1" dirty="0">
                <a:solidFill>
                  <a:srgbClr val="C00000"/>
                </a:solidFill>
              </a:rPr>
              <a:t>tilde</a:t>
            </a:r>
            <a:r>
              <a:rPr lang="es-ES_tradnl" sz="1600" b="1" dirty="0">
                <a:solidFill>
                  <a:srgbClr val="002060"/>
                </a:solidFill>
              </a:rPr>
              <a:t> en un diptongo se coloca:</a:t>
            </a: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1) sobre la vocal abierta: </a:t>
            </a:r>
            <a:r>
              <a:rPr lang="es-ES_tradnl" sz="1600" b="1" dirty="0" err="1">
                <a:solidFill>
                  <a:srgbClr val="002060"/>
                </a:solidFill>
              </a:rPr>
              <a:t>co-m</a:t>
            </a:r>
            <a:r>
              <a:rPr lang="es-ES_tradnl" sz="1600" b="1" dirty="0" err="1">
                <a:solidFill>
                  <a:srgbClr val="C00000"/>
                </a:solidFill>
              </a:rPr>
              <a:t>éi</a:t>
            </a:r>
            <a:r>
              <a:rPr lang="es-ES_tradnl" sz="1600" b="1" dirty="0" err="1">
                <a:solidFill>
                  <a:srgbClr val="002060"/>
                </a:solidFill>
              </a:rPr>
              <a:t>s</a:t>
            </a:r>
            <a:r>
              <a:rPr lang="es-ES_tradnl" sz="1600" b="1" dirty="0">
                <a:solidFill>
                  <a:srgbClr val="002060"/>
                </a:solidFill>
              </a:rPr>
              <a:t>, </a:t>
            </a:r>
            <a:r>
              <a:rPr lang="es-ES_tradnl" sz="1600" b="1" dirty="0" err="1">
                <a:solidFill>
                  <a:srgbClr val="002060"/>
                </a:solidFill>
              </a:rPr>
              <a:t>ar</a:t>
            </a:r>
            <a:r>
              <a:rPr lang="es-ES_tradnl" sz="1600" b="1" dirty="0">
                <a:solidFill>
                  <a:srgbClr val="002060"/>
                </a:solidFill>
              </a:rPr>
              <a:t>-</a:t>
            </a:r>
            <a:r>
              <a:rPr lang="es-ES_tradnl" sz="1600" b="1" dirty="0" err="1">
                <a:solidFill>
                  <a:srgbClr val="002060"/>
                </a:solidFill>
              </a:rPr>
              <a:t>chi</a:t>
            </a:r>
            <a:r>
              <a:rPr lang="es-ES_tradnl" sz="1600" b="1" dirty="0">
                <a:solidFill>
                  <a:srgbClr val="002060"/>
                </a:solidFill>
              </a:rPr>
              <a:t>-pi</a:t>
            </a:r>
            <a:r>
              <a:rPr lang="es-ES_tradnl" sz="1600" b="1" dirty="0">
                <a:solidFill>
                  <a:srgbClr val="C00000"/>
                </a:solidFill>
              </a:rPr>
              <a:t>é-</a:t>
            </a:r>
            <a:r>
              <a:rPr lang="es-ES_tradnl" sz="1600" b="1" dirty="0">
                <a:solidFill>
                  <a:srgbClr val="002060"/>
                </a:solidFill>
              </a:rPr>
              <a:t>la-</a:t>
            </a:r>
            <a:r>
              <a:rPr lang="es-ES_tradnl" sz="1600" b="1" dirty="0" err="1">
                <a:solidFill>
                  <a:srgbClr val="002060"/>
                </a:solidFill>
              </a:rPr>
              <a:t>go</a:t>
            </a:r>
            <a:r>
              <a:rPr lang="es-ES_tradnl" sz="1600" b="1" dirty="0">
                <a:solidFill>
                  <a:srgbClr val="002060"/>
                </a:solidFill>
              </a:rPr>
              <a:t>. </a:t>
            </a: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	2) sobre la última, si las dos son cerradas: </a:t>
            </a:r>
            <a:r>
              <a:rPr lang="es-ES_tradnl" sz="1600" b="1" dirty="0" err="1">
                <a:solidFill>
                  <a:srgbClr val="002060"/>
                </a:solidFill>
                <a:cs typeface="Arial" pitchFamily="34" charset="0"/>
              </a:rPr>
              <a:t>c</a:t>
            </a:r>
            <a:r>
              <a:rPr lang="es-ES_tradnl" sz="1600" b="1" dirty="0" err="1">
                <a:solidFill>
                  <a:srgbClr val="C00000"/>
                </a:solidFill>
                <a:cs typeface="Arial" pitchFamily="34" charset="0"/>
              </a:rPr>
              <a:t>uí</a:t>
            </a:r>
            <a:r>
              <a:rPr lang="es-ES_tradnl" sz="1600" b="1" dirty="0">
                <a:solidFill>
                  <a:srgbClr val="C00000"/>
                </a:solidFill>
                <a:cs typeface="Arial" pitchFamily="34" charset="0"/>
              </a:rPr>
              <a:t>-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da-te.</a:t>
            </a:r>
          </a:p>
          <a:p>
            <a:pPr eaLnBrk="1" hangingPunct="1">
              <a:defRPr/>
            </a:pPr>
            <a:r>
              <a:rPr lang="es-ES_tradnl" sz="1600" b="1" i="1" dirty="0">
                <a:solidFill>
                  <a:srgbClr val="C00000"/>
                </a:solidFill>
              </a:rPr>
              <a:t>	</a:t>
            </a:r>
            <a:endParaRPr lang="es-ES_tradnl" sz="1600" b="1" dirty="0"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sz="1600" dirty="0"/>
          </a:p>
        </p:txBody>
      </p:sp>
      <p:sp>
        <p:nvSpPr>
          <p:cNvPr id="10244" name="1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2D5740-5FFE-4C6F-985D-B39798C99BEB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31" name="30 Flecha arriba">
            <a:hlinkClick r:id="rId8" action="ppaction://hlinksldjump"/>
          </p:cNvPr>
          <p:cNvSpPr/>
          <p:nvPr/>
        </p:nvSpPr>
        <p:spPr bwMode="auto">
          <a:xfrm>
            <a:off x="8748464" y="1412776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2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2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20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2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20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1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1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2000"/>
                                        <p:tgtEl>
                                          <p:spTgt spid="1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179512" y="260648"/>
            <a:ext cx="8001000" cy="55610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b="1" dirty="0"/>
              <a:t>	</a:t>
            </a:r>
            <a:r>
              <a:rPr lang="es-ES_tradnl" b="1" dirty="0">
                <a:solidFill>
                  <a:srgbClr val="C00000"/>
                </a:solidFill>
              </a:rPr>
              <a:t>4.  ACENTUACIÓN </a:t>
            </a:r>
            <a:r>
              <a:rPr lang="es-ES_tradnl" b="1" dirty="0">
                <a:solidFill>
                  <a:srgbClr val="CC3300"/>
                </a:solidFill>
              </a:rPr>
              <a:t>DE DIPTONGOS Y TRIPTONGOS.</a:t>
            </a:r>
          </a:p>
          <a:p>
            <a:pPr algn="just" eaLnBrk="1" hangingPunct="1">
              <a:defRPr/>
            </a:pPr>
            <a:r>
              <a:rPr lang="es-ES_tradnl" b="1" dirty="0"/>
              <a:t>	</a:t>
            </a: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b="1" i="1" dirty="0">
                <a:solidFill>
                  <a:srgbClr val="C00000"/>
                </a:solidFill>
              </a:rPr>
              <a:t>	TRIPTONGO</a:t>
            </a:r>
            <a:r>
              <a:rPr lang="es-ES_tradnl" b="1" dirty="0">
                <a:solidFill>
                  <a:srgbClr val="002060"/>
                </a:solidFill>
              </a:rPr>
              <a:t> es la unión de una vocal cerrada átona, una vocal abierta tónica y una vocal cerrada átona.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El triptongo forma una sola sílaba.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C00000"/>
                </a:solidFill>
              </a:rPr>
              <a:t>    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u="sng" dirty="0" err="1">
                <a:solidFill>
                  <a:srgbClr val="C00000"/>
                </a:solidFill>
              </a:rPr>
              <a:t>a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dirty="0">
                <a:solidFill>
                  <a:srgbClr val="C00000"/>
                </a:solidFill>
              </a:rPr>
              <a:t>           	       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u="sng" dirty="0" err="1">
                <a:solidFill>
                  <a:srgbClr val="C00000"/>
                </a:solidFill>
              </a:rPr>
              <a:t>e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dirty="0">
                <a:solidFill>
                  <a:srgbClr val="C00000"/>
                </a:solidFill>
              </a:rPr>
              <a:t>         	  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u="sng" dirty="0" err="1">
                <a:solidFill>
                  <a:srgbClr val="C00000"/>
                </a:solidFill>
              </a:rPr>
              <a:t>a</a:t>
            </a:r>
            <a:r>
              <a:rPr lang="es-ES_tradnl" b="1" dirty="0" err="1">
                <a:solidFill>
                  <a:srgbClr val="C00000"/>
                </a:solidFill>
              </a:rPr>
              <a:t>u</a:t>
            </a:r>
            <a:r>
              <a:rPr lang="es-ES_tradnl" b="1" dirty="0">
                <a:solidFill>
                  <a:srgbClr val="C00000"/>
                </a:solidFill>
              </a:rPr>
              <a:t>       		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u="sng" dirty="0" err="1">
                <a:solidFill>
                  <a:srgbClr val="C00000"/>
                </a:solidFill>
              </a:rPr>
              <a:t>o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dirty="0">
                <a:solidFill>
                  <a:srgbClr val="C00000"/>
                </a:solidFill>
              </a:rPr>
              <a:t>                </a:t>
            </a: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es-</a:t>
            </a:r>
            <a:r>
              <a:rPr lang="es-ES_tradnl" b="1" u="sng" dirty="0">
                <a:solidFill>
                  <a:srgbClr val="002060"/>
                </a:solidFill>
              </a:rPr>
              <a:t>p</a:t>
            </a:r>
            <a:r>
              <a:rPr lang="es-ES_tradnl" b="1" u="sng" dirty="0">
                <a:solidFill>
                  <a:srgbClr val="C00000"/>
                </a:solidFill>
              </a:rPr>
              <a:t>iái</a:t>
            </a:r>
            <a:r>
              <a:rPr lang="es-ES_tradnl" b="1" u="sng" dirty="0">
                <a:solidFill>
                  <a:srgbClr val="002060"/>
                </a:solidFill>
              </a:rPr>
              <a:t>s</a:t>
            </a:r>
            <a:r>
              <a:rPr lang="es-ES_tradnl" b="1" dirty="0">
                <a:solidFill>
                  <a:srgbClr val="002060"/>
                </a:solidFill>
              </a:rPr>
              <a:t> 	am-</a:t>
            </a:r>
            <a:r>
              <a:rPr lang="es-ES_tradnl" b="1" u="sng" dirty="0" err="1">
                <a:solidFill>
                  <a:srgbClr val="002060"/>
                </a:solidFill>
              </a:rPr>
              <a:t>pl</a:t>
            </a:r>
            <a:r>
              <a:rPr lang="es-ES_tradnl" b="1" u="sng" dirty="0" err="1">
                <a:solidFill>
                  <a:srgbClr val="C00000"/>
                </a:solidFill>
              </a:rPr>
              <a:t>iéi</a:t>
            </a:r>
            <a:r>
              <a:rPr lang="es-ES_tradnl" b="1" u="sng" dirty="0" err="1">
                <a:solidFill>
                  <a:srgbClr val="002060"/>
                </a:solidFill>
              </a:rPr>
              <a:t>s</a:t>
            </a:r>
            <a:r>
              <a:rPr lang="es-ES_tradnl" b="1" dirty="0">
                <a:solidFill>
                  <a:srgbClr val="002060"/>
                </a:solidFill>
              </a:rPr>
              <a:t>	</a:t>
            </a:r>
            <a:r>
              <a:rPr lang="es-ES_tradnl" b="1" u="sng" dirty="0">
                <a:solidFill>
                  <a:srgbClr val="002060"/>
                </a:solidFill>
              </a:rPr>
              <a:t>m</a:t>
            </a:r>
            <a:r>
              <a:rPr lang="es-ES_tradnl" b="1" u="sng" dirty="0">
                <a:solidFill>
                  <a:srgbClr val="C00000"/>
                </a:solidFill>
              </a:rPr>
              <a:t>iau</a:t>
            </a:r>
            <a:r>
              <a:rPr lang="es-ES_tradnl" b="1" dirty="0">
                <a:solidFill>
                  <a:srgbClr val="C00000"/>
                </a:solidFill>
              </a:rPr>
              <a:t> 	          *</a:t>
            </a:r>
            <a:r>
              <a:rPr lang="es-ES_tradnl" b="1" u="sng" dirty="0" err="1">
                <a:solidFill>
                  <a:srgbClr val="002060"/>
                </a:solidFill>
              </a:rPr>
              <a:t>h</a:t>
            </a:r>
            <a:r>
              <a:rPr lang="es-ES_tradnl" b="1" u="sng" dirty="0" err="1">
                <a:solidFill>
                  <a:srgbClr val="C00000"/>
                </a:solidFill>
              </a:rPr>
              <a:t>ioi</a:t>
            </a:r>
            <a:r>
              <a:rPr lang="es-ES_tradnl" b="1" dirty="0">
                <a:solidFill>
                  <a:srgbClr val="C00000"/>
                </a:solidFill>
              </a:rPr>
              <a:t>-</a:t>
            </a:r>
            <a:r>
              <a:rPr lang="es-ES_tradnl" b="1" dirty="0">
                <a:solidFill>
                  <a:srgbClr val="002060"/>
                </a:solidFill>
              </a:rPr>
              <a:t>des</a:t>
            </a:r>
            <a:endParaRPr lang="es-ES_tradnl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endParaRPr lang="es-ES_tradnl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C00000"/>
                </a:solidFill>
              </a:rPr>
              <a:t>    </a:t>
            </a:r>
            <a:r>
              <a:rPr lang="es-ES_tradnl" b="1" dirty="0" err="1">
                <a:solidFill>
                  <a:srgbClr val="C00000"/>
                </a:solidFill>
              </a:rPr>
              <a:t>uai</a:t>
            </a:r>
            <a:r>
              <a:rPr lang="es-ES_tradnl" b="1" dirty="0">
                <a:solidFill>
                  <a:srgbClr val="C00000"/>
                </a:solidFill>
              </a:rPr>
              <a:t>                         </a:t>
            </a:r>
            <a:r>
              <a:rPr lang="es-ES_tradnl" b="1" dirty="0" err="1">
                <a:solidFill>
                  <a:srgbClr val="C00000"/>
                </a:solidFill>
              </a:rPr>
              <a:t>u</a:t>
            </a:r>
            <a:r>
              <a:rPr lang="es-ES_tradnl" b="1" u="sng" dirty="0" err="1">
                <a:solidFill>
                  <a:srgbClr val="C00000"/>
                </a:solidFill>
              </a:rPr>
              <a:t>e</a:t>
            </a:r>
            <a:r>
              <a:rPr lang="es-ES_tradnl" b="1" dirty="0" err="1">
                <a:solidFill>
                  <a:srgbClr val="C00000"/>
                </a:solidFill>
              </a:rPr>
              <a:t>i</a:t>
            </a:r>
            <a:r>
              <a:rPr lang="es-ES_tradnl" b="1" dirty="0">
                <a:solidFill>
                  <a:srgbClr val="C00000"/>
                </a:solidFill>
              </a:rPr>
              <a:t>           	 </a:t>
            </a:r>
            <a:r>
              <a:rPr lang="es-ES_tradnl" b="1" dirty="0" err="1">
                <a:solidFill>
                  <a:srgbClr val="C00000"/>
                </a:solidFill>
              </a:rPr>
              <a:t>u</a:t>
            </a:r>
            <a:r>
              <a:rPr lang="es-ES_tradnl" b="1" u="sng" dirty="0" err="1">
                <a:solidFill>
                  <a:srgbClr val="C00000"/>
                </a:solidFill>
              </a:rPr>
              <a:t>a</a:t>
            </a:r>
            <a:r>
              <a:rPr lang="es-ES_tradnl" b="1" dirty="0" err="1">
                <a:solidFill>
                  <a:srgbClr val="C00000"/>
                </a:solidFill>
              </a:rPr>
              <a:t>u</a:t>
            </a: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a-ve-</a:t>
            </a:r>
            <a:r>
              <a:rPr lang="es-ES_tradnl" b="1" dirty="0" err="1">
                <a:solidFill>
                  <a:srgbClr val="002060"/>
                </a:solidFill>
              </a:rPr>
              <a:t>ri</a:t>
            </a:r>
            <a:r>
              <a:rPr lang="es-ES_tradnl" b="1" dirty="0">
                <a:solidFill>
                  <a:srgbClr val="002060"/>
                </a:solidFill>
              </a:rPr>
              <a:t>-</a:t>
            </a:r>
            <a:r>
              <a:rPr lang="es-ES_tradnl" b="1" u="sng" dirty="0" err="1">
                <a:solidFill>
                  <a:srgbClr val="002060"/>
                </a:solidFill>
              </a:rPr>
              <a:t>g</a:t>
            </a:r>
            <a:r>
              <a:rPr lang="es-ES_tradnl" b="1" u="sng" dirty="0" err="1">
                <a:solidFill>
                  <a:srgbClr val="C00000"/>
                </a:solidFill>
              </a:rPr>
              <a:t>uái</a:t>
            </a:r>
            <a:r>
              <a:rPr lang="es-ES_tradnl" b="1" u="sng" dirty="0" err="1">
                <a:solidFill>
                  <a:srgbClr val="002060"/>
                </a:solidFill>
              </a:rPr>
              <a:t>s</a:t>
            </a:r>
            <a:r>
              <a:rPr lang="es-ES_tradnl" b="1" dirty="0">
                <a:solidFill>
                  <a:srgbClr val="002060"/>
                </a:solidFill>
              </a:rPr>
              <a:t>    a-ve-</a:t>
            </a:r>
            <a:r>
              <a:rPr lang="es-ES_tradnl" b="1" dirty="0" err="1">
                <a:solidFill>
                  <a:srgbClr val="002060"/>
                </a:solidFill>
              </a:rPr>
              <a:t>ri</a:t>
            </a:r>
            <a:r>
              <a:rPr lang="es-ES_tradnl" b="1" dirty="0">
                <a:solidFill>
                  <a:srgbClr val="002060"/>
                </a:solidFill>
              </a:rPr>
              <a:t>-</a:t>
            </a:r>
            <a:r>
              <a:rPr lang="es-ES_tradnl" b="1" u="sng" dirty="0" err="1">
                <a:solidFill>
                  <a:srgbClr val="002060"/>
                </a:solidFill>
              </a:rPr>
              <a:t>g</a:t>
            </a:r>
            <a:r>
              <a:rPr lang="es-ES_tradnl" b="1" u="sng" dirty="0" err="1">
                <a:solidFill>
                  <a:srgbClr val="C00000"/>
                </a:solidFill>
              </a:rPr>
              <a:t>üéi</a:t>
            </a:r>
            <a:r>
              <a:rPr lang="es-ES_tradnl" b="1" u="sng" dirty="0" err="1">
                <a:solidFill>
                  <a:srgbClr val="002060"/>
                </a:solidFill>
              </a:rPr>
              <a:t>s</a:t>
            </a:r>
            <a:r>
              <a:rPr lang="es-ES_tradnl" b="1" dirty="0">
                <a:solidFill>
                  <a:srgbClr val="002060"/>
                </a:solidFill>
              </a:rPr>
              <a:t>            </a:t>
            </a:r>
            <a:r>
              <a:rPr lang="es-ES_tradnl" b="1" u="sng" dirty="0">
                <a:solidFill>
                  <a:srgbClr val="002060"/>
                </a:solidFill>
              </a:rPr>
              <a:t>g</a:t>
            </a:r>
            <a:r>
              <a:rPr lang="es-ES_tradnl" b="1" u="sng" dirty="0">
                <a:solidFill>
                  <a:srgbClr val="C00000"/>
                </a:solidFill>
              </a:rPr>
              <a:t>uau</a:t>
            </a: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	La tilde se coloca sobre la vocal abierta: averig</a:t>
            </a:r>
            <a:r>
              <a:rPr lang="es-ES_tradnl" b="1" dirty="0">
                <a:solidFill>
                  <a:srgbClr val="C00000"/>
                </a:solidFill>
              </a:rPr>
              <a:t>üéi</a:t>
            </a:r>
            <a:r>
              <a:rPr lang="es-ES_tradnl" b="1" dirty="0">
                <a:solidFill>
                  <a:srgbClr val="002060"/>
                </a:solidFill>
              </a:rPr>
              <a:t>s, esp</a:t>
            </a:r>
            <a:r>
              <a:rPr lang="es-ES_tradnl" b="1" dirty="0">
                <a:solidFill>
                  <a:srgbClr val="C00000"/>
                </a:solidFill>
              </a:rPr>
              <a:t>iái</a:t>
            </a:r>
            <a:r>
              <a:rPr lang="es-ES_tradnl" b="1" dirty="0">
                <a:solidFill>
                  <a:srgbClr val="002060"/>
                </a:solidFill>
              </a:rPr>
              <a:t>s, ampl</a:t>
            </a:r>
            <a:r>
              <a:rPr lang="es-ES_tradnl" b="1" dirty="0">
                <a:solidFill>
                  <a:srgbClr val="C00000"/>
                </a:solidFill>
              </a:rPr>
              <a:t>iéi</a:t>
            </a:r>
            <a:r>
              <a:rPr lang="es-ES_tradnl" b="1" dirty="0">
                <a:solidFill>
                  <a:srgbClr val="002060"/>
                </a:solidFill>
              </a:rPr>
              <a:t>s.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b="1" dirty="0">
                <a:solidFill>
                  <a:srgbClr val="002060"/>
                </a:solidFill>
              </a:rPr>
              <a:t>* hueso del cuello.</a:t>
            </a:r>
          </a:p>
          <a:p>
            <a:pPr algn="ctr" eaLnBrk="1" hangingPunct="1">
              <a:defRPr/>
            </a:pPr>
            <a:endParaRPr lang="es-ES_tradnl" b="1" dirty="0"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dirty="0"/>
          </a:p>
        </p:txBody>
      </p:sp>
      <p:sp>
        <p:nvSpPr>
          <p:cNvPr id="12292" name="1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AA88C5-CA57-41AF-AE36-ACDC3A6F99AD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12" name="11 Flecha arriba">
            <a:hlinkClick r:id="rId4" action="ppaction://hlinksldjump"/>
          </p:cNvPr>
          <p:cNvSpPr/>
          <p:nvPr/>
        </p:nvSpPr>
        <p:spPr bwMode="auto">
          <a:xfrm>
            <a:off x="8435181" y="2060848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5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8" name="2 Imagen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7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8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0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Imagen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4338" name="Rectangle 191"/>
          <p:cNvSpPr>
            <a:spLocks noChangeArrowheads="1"/>
          </p:cNvSpPr>
          <p:nvPr/>
        </p:nvSpPr>
        <p:spPr bwMode="auto">
          <a:xfrm>
            <a:off x="0" y="260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ES" sz="1800"/>
          </a:p>
        </p:txBody>
      </p: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323528" y="24281"/>
            <a:ext cx="7858125" cy="42100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>
                <a:solidFill>
                  <a:srgbClr val="C00000"/>
                </a:solidFill>
              </a:rPr>
              <a:t> 5. ACENTUACIÓN DE HIATOS.</a:t>
            </a:r>
          </a:p>
          <a:p>
            <a:pPr algn="ctr" eaLnBrk="1" hangingPunct="1">
              <a:defRPr/>
            </a:pPr>
            <a:endParaRPr lang="es-ES_tradnl" sz="1400" b="1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	El hiato es la unión de </a:t>
            </a:r>
            <a:r>
              <a:rPr lang="es-ES_tradnl" sz="1400" b="1" dirty="0">
                <a:solidFill>
                  <a:srgbClr val="C00000"/>
                </a:solidFill>
              </a:rPr>
              <a:t>una vocal ABIERTA ÁTONA y una vocal CERRADA TÓNICA (1,2)</a:t>
            </a:r>
            <a:r>
              <a:rPr lang="es-ES_tradnl" sz="1400" b="1" dirty="0">
                <a:solidFill>
                  <a:srgbClr val="002060"/>
                </a:solidFill>
              </a:rPr>
              <a:t>. También es la unión de </a:t>
            </a:r>
            <a:r>
              <a:rPr lang="es-ES_tradnl" sz="1400" b="1" dirty="0">
                <a:solidFill>
                  <a:srgbClr val="C00000"/>
                </a:solidFill>
              </a:rPr>
              <a:t>DOS VOCALES IGUALES CERRADAS (3) </a:t>
            </a:r>
            <a:r>
              <a:rPr lang="es-ES_tradnl" sz="1400" b="1" dirty="0">
                <a:solidFill>
                  <a:srgbClr val="002060"/>
                </a:solidFill>
              </a:rPr>
              <a:t>o de </a:t>
            </a:r>
            <a:r>
              <a:rPr lang="es-ES_tradnl" sz="1400" b="1" dirty="0">
                <a:solidFill>
                  <a:srgbClr val="C00000"/>
                </a:solidFill>
              </a:rPr>
              <a:t>DOS VOCALES ABIERTAS (4)</a:t>
            </a:r>
            <a:r>
              <a:rPr lang="es-ES_tradnl" sz="1400" b="1" dirty="0">
                <a:solidFill>
                  <a:srgbClr val="002060"/>
                </a:solidFill>
              </a:rPr>
              <a:t>. Forma dos sílabas.</a:t>
            </a: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	</a:t>
            </a: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1) 	   </a:t>
            </a:r>
            <a:r>
              <a:rPr lang="es-ES_tradnl" sz="1400" b="1" dirty="0" err="1">
                <a:solidFill>
                  <a:srgbClr val="C00000"/>
                </a:solidFill>
              </a:rPr>
              <a:t>a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        	</a:t>
            </a:r>
            <a:r>
              <a:rPr lang="es-ES_tradnl" sz="1400" b="1" dirty="0" err="1">
                <a:solidFill>
                  <a:srgbClr val="C00000"/>
                </a:solidFill>
              </a:rPr>
              <a:t>a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>
                <a:solidFill>
                  <a:srgbClr val="C00000"/>
                </a:solidFill>
              </a:rPr>
              <a:t>        </a:t>
            </a:r>
            <a:r>
              <a:rPr lang="es-ES_tradnl" sz="1400" b="1" dirty="0" err="1">
                <a:solidFill>
                  <a:srgbClr val="C00000"/>
                </a:solidFill>
              </a:rPr>
              <a:t>e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      	</a:t>
            </a:r>
            <a:r>
              <a:rPr lang="es-ES_tradnl" sz="1400" b="1" dirty="0" err="1">
                <a:solidFill>
                  <a:srgbClr val="C00000"/>
                </a:solidFill>
              </a:rPr>
              <a:t>e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>
                <a:solidFill>
                  <a:srgbClr val="C00000"/>
                </a:solidFill>
              </a:rPr>
              <a:t>             o</a:t>
            </a:r>
            <a:r>
              <a:rPr lang="es-ES_tradnl" sz="1400" b="1" u="sng" dirty="0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       (</a:t>
            </a:r>
            <a:r>
              <a:rPr lang="es-ES_tradnl" sz="1400" b="1" dirty="0" err="1">
                <a:solidFill>
                  <a:srgbClr val="C00000"/>
                </a:solidFill>
              </a:rPr>
              <a:t>o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>
                <a:solidFill>
                  <a:srgbClr val="C00000"/>
                </a:solidFill>
              </a:rPr>
              <a:t>) </a:t>
            </a: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002060"/>
                </a:solidFill>
              </a:rPr>
              <a:t>p</a:t>
            </a:r>
            <a:r>
              <a:rPr lang="es-ES_tradnl" sz="1400" b="1" dirty="0" err="1">
                <a:solidFill>
                  <a:srgbClr val="C00000"/>
                </a:solidFill>
              </a:rPr>
              <a:t>a-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u="sng" dirty="0" err="1">
                <a:solidFill>
                  <a:srgbClr val="002060"/>
                </a:solidFill>
              </a:rPr>
              <a:t>s</a:t>
            </a:r>
            <a:r>
              <a:rPr lang="es-ES_tradnl" sz="1400" b="1" dirty="0">
                <a:solidFill>
                  <a:srgbClr val="002060"/>
                </a:solidFill>
              </a:rPr>
              <a:t>        R</a:t>
            </a:r>
            <a:r>
              <a:rPr lang="es-ES_tradnl" sz="1400" b="1" dirty="0">
                <a:solidFill>
                  <a:srgbClr val="C00000"/>
                </a:solidFill>
              </a:rPr>
              <a:t>a-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u="sng" dirty="0" err="1">
                <a:solidFill>
                  <a:srgbClr val="002060"/>
                </a:solidFill>
              </a:rPr>
              <a:t>l</a:t>
            </a:r>
            <a:r>
              <a:rPr lang="es-ES_tradnl" sz="1400" b="1" dirty="0">
                <a:solidFill>
                  <a:srgbClr val="002060"/>
                </a:solidFill>
              </a:rPr>
              <a:t>    </a:t>
            </a:r>
            <a:r>
              <a:rPr lang="es-ES_tradnl" sz="1400" b="1" dirty="0" err="1">
                <a:solidFill>
                  <a:srgbClr val="002060"/>
                </a:solidFill>
              </a:rPr>
              <a:t>fr</a:t>
            </a:r>
            <a:r>
              <a:rPr lang="es-ES_tradnl" sz="1400" b="1" dirty="0" err="1">
                <a:solidFill>
                  <a:srgbClr val="C00000"/>
                </a:solidFill>
              </a:rPr>
              <a:t>e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u="sng" dirty="0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002060"/>
                </a:solidFill>
              </a:rPr>
              <a:t> 	r</a:t>
            </a:r>
            <a:r>
              <a:rPr lang="es-ES_tradnl" sz="1400" b="1" dirty="0">
                <a:solidFill>
                  <a:srgbClr val="C00000"/>
                </a:solidFill>
              </a:rPr>
              <a:t>e-</a:t>
            </a:r>
            <a:r>
              <a:rPr lang="es-ES_tradnl" sz="1400" b="1" u="sng" dirty="0">
                <a:solidFill>
                  <a:srgbClr val="C00000"/>
                </a:solidFill>
              </a:rPr>
              <a:t>ú-</a:t>
            </a:r>
            <a:r>
              <a:rPr lang="es-ES_tradnl" sz="1400" b="1" dirty="0" err="1">
                <a:solidFill>
                  <a:srgbClr val="002060"/>
                </a:solidFill>
              </a:rPr>
              <a:t>nes</a:t>
            </a:r>
            <a:r>
              <a:rPr lang="es-ES_tradnl" sz="1400" b="1" dirty="0">
                <a:solidFill>
                  <a:srgbClr val="002060"/>
                </a:solidFill>
              </a:rPr>
              <a:t>   </a:t>
            </a:r>
            <a:r>
              <a:rPr lang="es-ES_tradnl" sz="1400" b="1" dirty="0">
                <a:solidFill>
                  <a:srgbClr val="C00000"/>
                </a:solidFill>
              </a:rPr>
              <a:t>o-</a:t>
            </a:r>
            <a:r>
              <a:rPr lang="es-ES_tradnl" sz="1400" b="1" u="sng" dirty="0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>
                <a:solidFill>
                  <a:srgbClr val="002060"/>
                </a:solidFill>
              </a:rPr>
              <a:t>do  / - /	</a:t>
            </a:r>
          </a:p>
          <a:p>
            <a:pPr eaLnBrk="1" hangingPunct="1">
              <a:defRPr/>
            </a:pPr>
            <a:endParaRPr lang="es-ES_tradnl" sz="1400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2)</a:t>
            </a:r>
            <a:r>
              <a:rPr lang="es-ES_tradnl" sz="1400" b="1" dirty="0">
                <a:solidFill>
                  <a:srgbClr val="C00000"/>
                </a:solidFill>
              </a:rPr>
              <a:t>             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 err="1">
                <a:solidFill>
                  <a:srgbClr val="C00000"/>
                </a:solidFill>
              </a:rPr>
              <a:t>a</a:t>
            </a:r>
            <a:r>
              <a:rPr lang="es-ES_tradnl" sz="1400" b="1" dirty="0">
                <a:solidFill>
                  <a:srgbClr val="C00000"/>
                </a:solidFill>
              </a:rPr>
              <a:t>       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 err="1">
                <a:solidFill>
                  <a:srgbClr val="C00000"/>
                </a:solidFill>
              </a:rPr>
              <a:t>e</a:t>
            </a:r>
            <a:r>
              <a:rPr lang="es-ES_tradnl" sz="1400" b="1" dirty="0">
                <a:solidFill>
                  <a:srgbClr val="C00000"/>
                </a:solidFill>
              </a:rPr>
              <a:t>           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 err="1">
                <a:solidFill>
                  <a:srgbClr val="C00000"/>
                </a:solidFill>
              </a:rPr>
              <a:t>o</a:t>
            </a:r>
            <a:r>
              <a:rPr lang="es-ES_tradnl" sz="1400" b="1" dirty="0">
                <a:solidFill>
                  <a:srgbClr val="C00000"/>
                </a:solidFill>
              </a:rPr>
              <a:t>                  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 err="1">
                <a:solidFill>
                  <a:srgbClr val="C00000"/>
                </a:solidFill>
              </a:rPr>
              <a:t>a</a:t>
            </a:r>
            <a:r>
              <a:rPr lang="es-ES_tradnl" sz="1400" b="1" dirty="0">
                <a:solidFill>
                  <a:srgbClr val="C00000"/>
                </a:solidFill>
              </a:rPr>
              <a:t>                  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 err="1">
                <a:solidFill>
                  <a:srgbClr val="C00000"/>
                </a:solidFill>
              </a:rPr>
              <a:t>e</a:t>
            </a:r>
            <a:r>
              <a:rPr lang="es-ES_tradnl" sz="1400" b="1" dirty="0">
                <a:solidFill>
                  <a:srgbClr val="C00000"/>
                </a:solidFill>
              </a:rPr>
              <a:t>         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 err="1">
                <a:solidFill>
                  <a:srgbClr val="C00000"/>
                </a:solidFill>
              </a:rPr>
              <a:t>o</a:t>
            </a:r>
            <a:endParaRPr lang="es-ES_tradnl" sz="1400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             </a:t>
            </a:r>
            <a:r>
              <a:rPr lang="es-ES_tradnl" sz="1400" b="1" u="sng" dirty="0" err="1">
                <a:solidFill>
                  <a:srgbClr val="002060"/>
                </a:solidFill>
              </a:rPr>
              <a:t>t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- a</a:t>
            </a:r>
            <a:r>
              <a:rPr lang="es-ES_tradnl" sz="1400" b="1" dirty="0">
                <a:solidFill>
                  <a:srgbClr val="002060"/>
                </a:solidFill>
              </a:rPr>
              <a:t>     </a:t>
            </a:r>
            <a:r>
              <a:rPr lang="es-ES_tradnl" sz="1400" b="1" u="sng" dirty="0" err="1">
                <a:solidFill>
                  <a:srgbClr val="002060"/>
                </a:solidFill>
              </a:rPr>
              <a:t>f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-e</a:t>
            </a:r>
            <a:r>
              <a:rPr lang="es-ES_tradnl" sz="1400" b="1" dirty="0">
                <a:solidFill>
                  <a:srgbClr val="002060"/>
                </a:solidFill>
              </a:rPr>
              <a:t>s    gen-</a:t>
            </a:r>
            <a:r>
              <a:rPr lang="es-ES_tradnl" sz="1400" b="1" u="sng" dirty="0" err="1">
                <a:solidFill>
                  <a:srgbClr val="002060"/>
                </a:solidFill>
              </a:rPr>
              <a:t>t</a:t>
            </a:r>
            <a:r>
              <a:rPr lang="es-ES_tradnl" sz="1400" b="1" u="sng" dirty="0" err="1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-o</a:t>
            </a:r>
            <a:r>
              <a:rPr lang="es-ES_tradnl" sz="1400" b="1" dirty="0">
                <a:solidFill>
                  <a:srgbClr val="002060"/>
                </a:solidFill>
              </a:rPr>
              <a:t>    a-</a:t>
            </a:r>
            <a:r>
              <a:rPr lang="es-ES_tradnl" sz="1400" b="1" dirty="0" err="1">
                <a:solidFill>
                  <a:srgbClr val="002060"/>
                </a:solidFill>
              </a:rPr>
              <a:t>cen</a:t>
            </a:r>
            <a:r>
              <a:rPr lang="es-ES_tradnl" sz="1400" b="1" dirty="0">
                <a:solidFill>
                  <a:srgbClr val="002060"/>
                </a:solidFill>
              </a:rPr>
              <a:t>-</a:t>
            </a:r>
            <a:r>
              <a:rPr lang="es-ES_tradnl" sz="1400" b="1" u="sng" dirty="0">
                <a:solidFill>
                  <a:srgbClr val="002060"/>
                </a:solidFill>
              </a:rPr>
              <a:t>t</a:t>
            </a:r>
            <a:r>
              <a:rPr lang="es-ES_tradnl" sz="1400" b="1" u="sng" dirty="0">
                <a:solidFill>
                  <a:srgbClr val="C00000"/>
                </a:solidFill>
              </a:rPr>
              <a:t>ú</a:t>
            </a:r>
            <a:r>
              <a:rPr lang="es-ES_tradnl" sz="1400" b="1" dirty="0">
                <a:solidFill>
                  <a:srgbClr val="C00000"/>
                </a:solidFill>
              </a:rPr>
              <a:t>-a</a:t>
            </a:r>
            <a:r>
              <a:rPr lang="es-ES_tradnl" sz="1400" b="1" dirty="0">
                <a:solidFill>
                  <a:srgbClr val="002060"/>
                </a:solidFill>
              </a:rPr>
              <a:t>         </a:t>
            </a:r>
            <a:r>
              <a:rPr lang="es-ES_tradnl" sz="1400" b="1" dirty="0" err="1">
                <a:solidFill>
                  <a:srgbClr val="002060"/>
                </a:solidFill>
              </a:rPr>
              <a:t>ac</a:t>
            </a:r>
            <a:r>
              <a:rPr lang="es-ES_tradnl" sz="1400" b="1" dirty="0">
                <a:solidFill>
                  <a:srgbClr val="002060"/>
                </a:solidFill>
              </a:rPr>
              <a:t>-</a:t>
            </a:r>
            <a:r>
              <a:rPr lang="es-ES_tradnl" sz="1400" b="1" u="sng" dirty="0">
                <a:solidFill>
                  <a:srgbClr val="002060"/>
                </a:solidFill>
              </a:rPr>
              <a:t>t</a:t>
            </a:r>
            <a:r>
              <a:rPr lang="es-ES_tradnl" sz="1400" b="1" u="sng" dirty="0">
                <a:solidFill>
                  <a:srgbClr val="C00000"/>
                </a:solidFill>
              </a:rPr>
              <a:t>ú</a:t>
            </a:r>
            <a:r>
              <a:rPr lang="es-ES_tradnl" sz="1400" b="1" dirty="0">
                <a:solidFill>
                  <a:srgbClr val="C00000"/>
                </a:solidFill>
              </a:rPr>
              <a:t>-e</a:t>
            </a:r>
            <a:r>
              <a:rPr lang="es-ES_tradnl" sz="1400" b="1" dirty="0">
                <a:solidFill>
                  <a:srgbClr val="002060"/>
                </a:solidFill>
              </a:rPr>
              <a:t>n   </a:t>
            </a:r>
            <a:r>
              <a:rPr lang="es-ES_tradnl" sz="1400" b="1" u="sng" dirty="0" err="1">
                <a:solidFill>
                  <a:srgbClr val="002060"/>
                </a:solidFill>
              </a:rPr>
              <a:t>d</a:t>
            </a:r>
            <a:r>
              <a:rPr lang="es-ES_tradnl" sz="1400" b="1" u="sng" dirty="0" err="1">
                <a:solidFill>
                  <a:srgbClr val="C00000"/>
                </a:solidFill>
              </a:rPr>
              <a:t>ú</a:t>
            </a:r>
            <a:r>
              <a:rPr lang="es-ES_tradnl" sz="1400" b="1" dirty="0">
                <a:solidFill>
                  <a:srgbClr val="C00000"/>
                </a:solidFill>
              </a:rPr>
              <a:t>-o</a:t>
            </a:r>
          </a:p>
          <a:p>
            <a:pPr eaLnBrk="1" hangingPunct="1">
              <a:defRPr/>
            </a:pPr>
            <a:endParaRPr lang="es-ES_tradnl" sz="1400" b="1" dirty="0">
              <a:solidFill>
                <a:srgbClr val="C00000"/>
              </a:solidFill>
            </a:endParaRP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3)</a:t>
            </a:r>
            <a:r>
              <a:rPr lang="es-ES_tradnl" sz="1400" b="1" dirty="0">
                <a:solidFill>
                  <a:srgbClr val="C00000"/>
                </a:solidFill>
              </a:rPr>
              <a:t> 	i-í 	</a:t>
            </a:r>
            <a:r>
              <a:rPr lang="es-ES_tradnl" sz="1400" b="1" dirty="0" err="1">
                <a:solidFill>
                  <a:srgbClr val="002060"/>
                </a:solidFill>
              </a:rPr>
              <a:t>ch</a:t>
            </a:r>
            <a:r>
              <a:rPr lang="es-ES_tradnl" sz="1400" b="1" dirty="0" err="1">
                <a:solidFill>
                  <a:srgbClr val="C00000"/>
                </a:solidFill>
              </a:rPr>
              <a:t>i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u="sng" dirty="0">
                <a:solidFill>
                  <a:srgbClr val="C00000"/>
                </a:solidFill>
              </a:rPr>
              <a:t>i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ta</a:t>
            </a:r>
            <a:r>
              <a:rPr lang="es-ES_tradnl" sz="1400" b="1" dirty="0">
                <a:solidFill>
                  <a:srgbClr val="C00000"/>
                </a:solidFill>
              </a:rPr>
              <a:t>, </a:t>
            </a:r>
            <a:r>
              <a:rPr lang="es-ES_tradnl" sz="1400" b="1" dirty="0">
                <a:solidFill>
                  <a:srgbClr val="002060"/>
                </a:solidFill>
              </a:rPr>
              <a:t>t</a:t>
            </a:r>
            <a:r>
              <a:rPr lang="es-ES_tradnl" sz="1400" b="1" dirty="0">
                <a:solidFill>
                  <a:srgbClr val="C00000"/>
                </a:solidFill>
              </a:rPr>
              <a:t>i-</a:t>
            </a:r>
            <a:r>
              <a:rPr lang="es-ES_tradnl" sz="1400" b="1" u="sng" dirty="0">
                <a:solidFill>
                  <a:srgbClr val="C00000"/>
                </a:solidFill>
              </a:rPr>
              <a:t>i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ta</a:t>
            </a:r>
            <a:r>
              <a:rPr lang="es-ES_tradnl" sz="1400" b="1" dirty="0">
                <a:solidFill>
                  <a:srgbClr val="002060"/>
                </a:solidFill>
              </a:rPr>
              <a:t>, </a:t>
            </a:r>
            <a:r>
              <a:rPr lang="es-ES_tradnl" sz="1400" b="1" dirty="0" err="1">
                <a:solidFill>
                  <a:srgbClr val="002060"/>
                </a:solidFill>
              </a:rPr>
              <a:t>fr</a:t>
            </a:r>
            <a:r>
              <a:rPr lang="es-ES_tradnl" sz="1400" b="1" dirty="0" err="1">
                <a:solidFill>
                  <a:srgbClr val="C00000"/>
                </a:solidFill>
              </a:rPr>
              <a:t>i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u="sng" dirty="0">
                <a:solidFill>
                  <a:srgbClr val="C00000"/>
                </a:solidFill>
              </a:rPr>
              <a:t>í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>
                <a:solidFill>
                  <a:srgbClr val="002060"/>
                </a:solidFill>
              </a:rPr>
              <a:t>si-</a:t>
            </a:r>
            <a:r>
              <a:rPr lang="es-ES_tradnl" sz="1400" b="1" dirty="0" err="1">
                <a:solidFill>
                  <a:srgbClr val="002060"/>
                </a:solidFill>
              </a:rPr>
              <a:t>mo</a:t>
            </a:r>
            <a:endParaRPr lang="es-ES_tradnl" sz="14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>
                <a:solidFill>
                  <a:srgbClr val="C00000"/>
                </a:solidFill>
              </a:rPr>
              <a:t>u-u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002060"/>
                </a:solidFill>
              </a:rPr>
              <a:t>d</a:t>
            </a:r>
            <a:r>
              <a:rPr lang="es-ES_tradnl" sz="1400" b="1" dirty="0" err="1">
                <a:solidFill>
                  <a:srgbClr val="C00000"/>
                </a:solidFill>
              </a:rPr>
              <a:t>uu</a:t>
            </a:r>
            <a:r>
              <a:rPr lang="es-ES_tradnl" sz="1400" b="1" dirty="0" err="1">
                <a:solidFill>
                  <a:srgbClr val="002060"/>
                </a:solidFill>
              </a:rPr>
              <a:t>n</a:t>
            </a:r>
            <a:r>
              <a:rPr lang="es-ES_tradnl" sz="1400" b="1" dirty="0">
                <a:solidFill>
                  <a:srgbClr val="002060"/>
                </a:solidFill>
              </a:rPr>
              <a:t>-vi-</a:t>
            </a:r>
            <a:r>
              <a:rPr lang="es-ES_tradnl" sz="1400" b="1" u="sng" dirty="0" err="1">
                <a:solidFill>
                  <a:srgbClr val="002060"/>
                </a:solidFill>
              </a:rPr>
              <a:t>ra</a:t>
            </a:r>
            <a:r>
              <a:rPr lang="es-ES_tradnl" sz="1400" b="1" u="sng" dirty="0">
                <a:solidFill>
                  <a:srgbClr val="00206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to</a:t>
            </a:r>
            <a:endParaRPr lang="es-ES_tradnl" sz="14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4)</a:t>
            </a:r>
          </a:p>
          <a:p>
            <a:pPr eaLnBrk="1" hangingPunct="1">
              <a:defRPr/>
            </a:pPr>
            <a:r>
              <a:rPr lang="es-ES_tradnl" sz="1400" b="1" dirty="0" err="1">
                <a:solidFill>
                  <a:srgbClr val="C00000"/>
                </a:solidFill>
              </a:rPr>
              <a:t>ae</a:t>
            </a:r>
            <a:r>
              <a:rPr lang="es-ES_tradnl" sz="1400" b="1" dirty="0">
                <a:solidFill>
                  <a:srgbClr val="002060"/>
                </a:solidFill>
              </a:rPr>
              <a:t> 	</a:t>
            </a:r>
            <a:r>
              <a:rPr lang="es-ES_tradnl" sz="1400" b="1" dirty="0" err="1">
                <a:solidFill>
                  <a:srgbClr val="002060"/>
                </a:solidFill>
              </a:rPr>
              <a:t>c</a:t>
            </a:r>
            <a:r>
              <a:rPr lang="es-ES_tradnl" sz="1400" b="1" dirty="0" err="1">
                <a:solidFill>
                  <a:srgbClr val="C00000"/>
                </a:solidFill>
              </a:rPr>
              <a:t>a-</a:t>
            </a:r>
            <a:r>
              <a:rPr lang="es-ES_tradnl" sz="1400" b="1" u="sng" dirty="0" err="1">
                <a:solidFill>
                  <a:srgbClr val="C00000"/>
                </a:solidFill>
              </a:rPr>
              <a:t>e</a:t>
            </a:r>
            <a:r>
              <a:rPr lang="es-ES_tradnl" sz="1400" b="1" u="sng" dirty="0" err="1">
                <a:solidFill>
                  <a:srgbClr val="002060"/>
                </a:solidFill>
              </a:rPr>
              <a:t>r</a:t>
            </a:r>
            <a:r>
              <a:rPr lang="es-ES_tradnl" sz="1400" b="1" dirty="0">
                <a:solidFill>
                  <a:srgbClr val="002060"/>
                </a:solidFill>
              </a:rPr>
              <a:t> 		</a:t>
            </a:r>
            <a:r>
              <a:rPr lang="es-ES_tradnl" sz="1400" b="1" dirty="0" err="1">
                <a:solidFill>
                  <a:srgbClr val="C00000"/>
                </a:solidFill>
              </a:rPr>
              <a:t>ao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>
                <a:solidFill>
                  <a:srgbClr val="C00000"/>
                </a:solidFill>
              </a:rPr>
              <a:t>a-</a:t>
            </a:r>
            <a:r>
              <a:rPr lang="es-ES_tradnl" sz="1400" b="1" u="sng" dirty="0" err="1">
                <a:solidFill>
                  <a:srgbClr val="C00000"/>
                </a:solidFill>
              </a:rPr>
              <a:t>ho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ra</a:t>
            </a:r>
            <a:r>
              <a:rPr lang="es-ES_tradnl" sz="1400" b="1" dirty="0">
                <a:solidFill>
                  <a:srgbClr val="002060"/>
                </a:solidFill>
              </a:rPr>
              <a:t>		</a:t>
            </a:r>
            <a:r>
              <a:rPr lang="es-ES_tradnl" sz="1400" b="1" dirty="0" err="1">
                <a:solidFill>
                  <a:srgbClr val="C00000"/>
                </a:solidFill>
              </a:rPr>
              <a:t>ea</a:t>
            </a:r>
            <a:r>
              <a:rPr lang="es-ES_tradnl" sz="1400" b="1" dirty="0">
                <a:solidFill>
                  <a:srgbClr val="002060"/>
                </a:solidFill>
              </a:rPr>
              <a:t> 	</a:t>
            </a:r>
            <a:r>
              <a:rPr lang="es-ES_tradnl" sz="1400" b="1" u="sng" dirty="0">
                <a:solidFill>
                  <a:srgbClr val="002060"/>
                </a:solidFill>
              </a:rPr>
              <a:t>f</a:t>
            </a:r>
            <a:r>
              <a:rPr lang="es-ES_tradnl" sz="1400" b="1" u="sng" dirty="0">
                <a:solidFill>
                  <a:srgbClr val="C00000"/>
                </a:solidFill>
              </a:rPr>
              <a:t>e</a:t>
            </a:r>
            <a:r>
              <a:rPr lang="es-ES_tradnl" sz="1400" b="1" dirty="0">
                <a:solidFill>
                  <a:srgbClr val="C00000"/>
                </a:solidFill>
              </a:rPr>
              <a:t>-a 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</a:p>
          <a:p>
            <a:pPr eaLnBrk="1" hangingPunct="1">
              <a:defRPr/>
            </a:pPr>
            <a:r>
              <a:rPr lang="es-ES_tradnl" sz="1400" b="1" dirty="0" err="1">
                <a:solidFill>
                  <a:srgbClr val="C00000"/>
                </a:solidFill>
              </a:rPr>
              <a:t>eo</a:t>
            </a:r>
            <a:r>
              <a:rPr lang="es-ES_tradnl" sz="1400" b="1" dirty="0">
                <a:solidFill>
                  <a:srgbClr val="002060"/>
                </a:solidFill>
              </a:rPr>
              <a:t> 	re-</a:t>
            </a:r>
            <a:r>
              <a:rPr lang="es-ES_tradnl" sz="1400" b="1" u="sng" dirty="0" err="1">
                <a:solidFill>
                  <a:srgbClr val="002060"/>
                </a:solidFill>
              </a:rPr>
              <a:t>cr</a:t>
            </a:r>
            <a:r>
              <a:rPr lang="es-ES_tradnl" sz="1400" b="1" u="sng" dirty="0" err="1">
                <a:solidFill>
                  <a:srgbClr val="C00000"/>
                </a:solidFill>
              </a:rPr>
              <a:t>e</a:t>
            </a:r>
            <a:r>
              <a:rPr lang="es-ES_tradnl" sz="1400" b="1" dirty="0">
                <a:solidFill>
                  <a:srgbClr val="C00000"/>
                </a:solidFill>
              </a:rPr>
              <a:t>-o</a:t>
            </a:r>
            <a:r>
              <a:rPr lang="es-ES_tradnl" sz="1400" b="1" dirty="0">
                <a:solidFill>
                  <a:srgbClr val="002060"/>
                </a:solidFill>
              </a:rPr>
              <a:t>		</a:t>
            </a:r>
            <a:r>
              <a:rPr lang="es-ES_tradnl" sz="1400" b="1" dirty="0" err="1">
                <a:solidFill>
                  <a:srgbClr val="C00000"/>
                </a:solidFill>
              </a:rPr>
              <a:t>oa</a:t>
            </a:r>
            <a:r>
              <a:rPr lang="es-ES_tradnl" sz="1400" b="1" dirty="0">
                <a:solidFill>
                  <a:srgbClr val="002060"/>
                </a:solidFill>
              </a:rPr>
              <a:t> 	</a:t>
            </a:r>
            <a:r>
              <a:rPr lang="es-ES_tradnl" sz="1400" b="1" dirty="0" err="1">
                <a:solidFill>
                  <a:srgbClr val="002060"/>
                </a:solidFill>
              </a:rPr>
              <a:t>t</a:t>
            </a:r>
            <a:r>
              <a:rPr lang="es-ES_tradnl" sz="1400" b="1" dirty="0" err="1">
                <a:solidFill>
                  <a:srgbClr val="C00000"/>
                </a:solidFill>
              </a:rPr>
              <a:t>o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u="sng" dirty="0">
                <a:solidFill>
                  <a:srgbClr val="C00000"/>
                </a:solidFill>
              </a:rPr>
              <a:t>a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lla</a:t>
            </a:r>
            <a:r>
              <a:rPr lang="es-ES_tradnl" sz="1400" b="1" dirty="0">
                <a:solidFill>
                  <a:srgbClr val="002060"/>
                </a:solidFill>
              </a:rPr>
              <a:t> 		</a:t>
            </a:r>
            <a:r>
              <a:rPr lang="es-ES_tradnl" sz="1400" b="1" dirty="0" err="1">
                <a:solidFill>
                  <a:srgbClr val="C00000"/>
                </a:solidFill>
              </a:rPr>
              <a:t>oe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002060"/>
                </a:solidFill>
              </a:rPr>
              <a:t>p</a:t>
            </a:r>
            <a:r>
              <a:rPr lang="es-ES_tradnl" sz="1400" b="1" dirty="0" err="1">
                <a:solidFill>
                  <a:srgbClr val="C00000"/>
                </a:solidFill>
              </a:rPr>
              <a:t>o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u="sng" dirty="0">
                <a:solidFill>
                  <a:srgbClr val="C00000"/>
                </a:solidFill>
              </a:rPr>
              <a:t>e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ta</a:t>
            </a:r>
            <a:endParaRPr lang="es-ES_tradnl" sz="14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sz="1400" b="1" dirty="0" err="1">
                <a:solidFill>
                  <a:srgbClr val="C00000"/>
                </a:solidFill>
              </a:rPr>
              <a:t>aa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002060"/>
                </a:solidFill>
              </a:rPr>
              <a:t>S</a:t>
            </a:r>
            <a:r>
              <a:rPr lang="es-ES_tradnl" sz="1400" b="1" dirty="0" err="1">
                <a:solidFill>
                  <a:srgbClr val="C00000"/>
                </a:solidFill>
              </a:rPr>
              <a:t>a</a:t>
            </a:r>
            <a:r>
              <a:rPr lang="es-ES_tradnl" sz="1400" b="1" dirty="0">
                <a:solidFill>
                  <a:srgbClr val="C00000"/>
                </a:solidFill>
              </a:rPr>
              <a:t>-a-</a:t>
            </a:r>
            <a:r>
              <a:rPr lang="es-ES_tradnl" sz="1400" b="1" u="sng" dirty="0">
                <a:solidFill>
                  <a:srgbClr val="002060"/>
                </a:solidFill>
              </a:rPr>
              <a:t>ve</a:t>
            </a:r>
            <a:r>
              <a:rPr lang="es-ES_tradnl" sz="1400" b="1" dirty="0">
                <a:solidFill>
                  <a:srgbClr val="00206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dra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C00000"/>
                </a:solidFill>
              </a:rPr>
              <a:t>ee</a:t>
            </a:r>
            <a:r>
              <a:rPr lang="es-ES_tradnl" sz="1400" b="1" dirty="0">
                <a:solidFill>
                  <a:srgbClr val="002060"/>
                </a:solidFill>
              </a:rPr>
              <a:t>	d</a:t>
            </a:r>
            <a:r>
              <a:rPr lang="es-ES_tradnl" sz="1400" b="1" dirty="0">
                <a:solidFill>
                  <a:srgbClr val="C00000"/>
                </a:solidFill>
              </a:rPr>
              <a:t>e-</a:t>
            </a:r>
            <a:r>
              <a:rPr lang="es-ES_tradnl" sz="1400" b="1" u="sng" dirty="0">
                <a:solidFill>
                  <a:srgbClr val="C00000"/>
                </a:solidFill>
              </a:rPr>
              <a:t>he</a:t>
            </a:r>
            <a:r>
              <a:rPr lang="es-ES_tradnl" sz="1400" b="1" dirty="0">
                <a:solidFill>
                  <a:srgbClr val="C00000"/>
                </a:solidFill>
              </a:rPr>
              <a:t>-</a:t>
            </a:r>
            <a:r>
              <a:rPr lang="es-ES_tradnl" sz="1400" b="1" dirty="0" err="1">
                <a:solidFill>
                  <a:srgbClr val="002060"/>
                </a:solidFill>
              </a:rPr>
              <a:t>sa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C00000"/>
                </a:solidFill>
              </a:rPr>
              <a:t>oo</a:t>
            </a:r>
            <a:r>
              <a:rPr lang="es-ES_tradnl" sz="1400" b="1" dirty="0">
                <a:solidFill>
                  <a:srgbClr val="002060"/>
                </a:solidFill>
              </a:rPr>
              <a:t>	</a:t>
            </a:r>
            <a:r>
              <a:rPr lang="es-ES_tradnl" sz="1400" b="1" dirty="0" err="1">
                <a:solidFill>
                  <a:srgbClr val="002060"/>
                </a:solidFill>
              </a:rPr>
              <a:t>Cam</a:t>
            </a:r>
            <a:r>
              <a:rPr lang="es-ES_tradnl" sz="1400" b="1" dirty="0">
                <a:solidFill>
                  <a:srgbClr val="002060"/>
                </a:solidFill>
              </a:rPr>
              <a:t>-</a:t>
            </a:r>
            <a:r>
              <a:rPr lang="es-ES_tradnl" sz="1400" b="1" u="sng" dirty="0" err="1">
                <a:solidFill>
                  <a:srgbClr val="002060"/>
                </a:solidFill>
              </a:rPr>
              <a:t>p</a:t>
            </a:r>
            <a:r>
              <a:rPr lang="es-ES_tradnl" sz="1400" b="1" u="sng" dirty="0" err="1">
                <a:solidFill>
                  <a:srgbClr val="C00000"/>
                </a:solidFill>
              </a:rPr>
              <a:t>o</a:t>
            </a:r>
            <a:r>
              <a:rPr lang="es-ES_tradnl" sz="1400" b="1" dirty="0">
                <a:solidFill>
                  <a:srgbClr val="C00000"/>
                </a:solidFill>
              </a:rPr>
              <a:t>-o</a:t>
            </a:r>
          </a:p>
          <a:p>
            <a:pPr eaLnBrk="1" hangingPunct="1">
              <a:defRPr/>
            </a:pPr>
            <a:endParaRPr lang="es-ES_tradnl" sz="1400" b="1" dirty="0">
              <a:solidFill>
                <a:srgbClr val="002060"/>
              </a:solidFill>
            </a:endParaRPr>
          </a:p>
          <a:p>
            <a:pPr algn="just"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</a:rPr>
              <a:t>	</a:t>
            </a:r>
            <a:endParaRPr lang="es-ES_tradnl" sz="1400" dirty="0"/>
          </a:p>
        </p:txBody>
      </p:sp>
      <p:sp>
        <p:nvSpPr>
          <p:cNvPr id="14340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43688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C5C9C2-86EE-4CE3-AF4B-98B16C9970BC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31" name="Text Box 193"/>
          <p:cNvSpPr txBox="1">
            <a:spLocks noChangeArrowheads="1"/>
          </p:cNvSpPr>
          <p:nvPr/>
        </p:nvSpPr>
        <p:spPr bwMode="auto">
          <a:xfrm>
            <a:off x="539552" y="4361524"/>
            <a:ext cx="7858125" cy="1795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1) 2) En estos casos, la tilde se coloca sobre la vocal débil o cerrada, aunque se oponga a las reglas generales de acentuación: </a:t>
            </a: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te-</a:t>
            </a:r>
            <a:r>
              <a:rPr lang="es-ES_tradnl" sz="1600" b="1" u="sng" dirty="0" err="1">
                <a:solidFill>
                  <a:srgbClr val="002060"/>
                </a:solidFill>
              </a:rPr>
              <a:t>n</a:t>
            </a:r>
            <a:r>
              <a:rPr lang="es-ES_tradnl" sz="1600" b="1" u="sng" dirty="0" err="1">
                <a:solidFill>
                  <a:srgbClr val="C00000"/>
                </a:solidFill>
              </a:rPr>
              <a:t>í</a:t>
            </a:r>
            <a:r>
              <a:rPr lang="es-ES_tradnl" sz="1600" b="1" dirty="0">
                <a:solidFill>
                  <a:srgbClr val="C00000"/>
                </a:solidFill>
              </a:rPr>
              <a:t>-a</a:t>
            </a:r>
            <a:r>
              <a:rPr lang="es-ES_tradnl" sz="1600" b="1" dirty="0">
                <a:solidFill>
                  <a:srgbClr val="002060"/>
                </a:solidFill>
              </a:rPr>
              <a:t> (llana acabada en vocal); </a:t>
            </a:r>
            <a:r>
              <a:rPr lang="es-ES_tradnl" sz="1600" b="1" dirty="0" err="1">
                <a:solidFill>
                  <a:srgbClr val="002060"/>
                </a:solidFill>
              </a:rPr>
              <a:t>r</a:t>
            </a:r>
            <a:r>
              <a:rPr lang="es-ES_tradnl" sz="1600" b="1" dirty="0" err="1">
                <a:solidFill>
                  <a:srgbClr val="C00000"/>
                </a:solidFill>
              </a:rPr>
              <a:t>a-</a:t>
            </a:r>
            <a:r>
              <a:rPr lang="es-ES_tradnl" sz="1600" b="1" u="sng" dirty="0" err="1">
                <a:solidFill>
                  <a:srgbClr val="C00000"/>
                </a:solidFill>
              </a:rPr>
              <a:t>í</a:t>
            </a:r>
            <a:r>
              <a:rPr lang="es-ES_tradnl" sz="1600" b="1" u="sng" dirty="0" err="1">
                <a:solidFill>
                  <a:srgbClr val="002060"/>
                </a:solidFill>
              </a:rPr>
              <a:t>z</a:t>
            </a:r>
            <a:r>
              <a:rPr lang="es-ES_tradnl" sz="1600" b="1" dirty="0">
                <a:solidFill>
                  <a:srgbClr val="002060"/>
                </a:solidFill>
              </a:rPr>
              <a:t> (aguda acabada en ‑z).</a:t>
            </a:r>
          </a:p>
          <a:p>
            <a:pPr eaLnBrk="1" hangingPunct="1">
              <a:defRPr/>
            </a:pPr>
            <a:endParaRPr lang="es-ES_tradnl" sz="16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</a:rPr>
              <a:t>	3) 4) Siguen las reglas generales de acentuación: pe-l</a:t>
            </a:r>
            <a:r>
              <a:rPr lang="es-ES_tradnl" sz="1600" b="1" dirty="0">
                <a:solidFill>
                  <a:srgbClr val="C00000"/>
                </a:solidFill>
              </a:rPr>
              <a:t>e-</a:t>
            </a:r>
            <a:r>
              <a:rPr lang="es-ES_tradnl" sz="1600" b="1" u="sng" dirty="0" err="1">
                <a:solidFill>
                  <a:srgbClr val="C00000"/>
                </a:solidFill>
              </a:rPr>
              <a:t>ó</a:t>
            </a:r>
            <a:r>
              <a:rPr lang="es-ES_tradnl" sz="1600" b="1" u="sng" dirty="0" err="1">
                <a:solidFill>
                  <a:srgbClr val="002060"/>
                </a:solidFill>
              </a:rPr>
              <a:t>n</a:t>
            </a:r>
            <a:r>
              <a:rPr lang="es-ES_tradnl" sz="1600" b="1" dirty="0">
                <a:solidFill>
                  <a:srgbClr val="002060"/>
                </a:solidFill>
              </a:rPr>
              <a:t>, </a:t>
            </a:r>
            <a:r>
              <a:rPr lang="es-ES_tradnl" sz="1600" b="1" dirty="0" err="1">
                <a:solidFill>
                  <a:srgbClr val="002060"/>
                </a:solidFill>
              </a:rPr>
              <a:t>cr</a:t>
            </a:r>
            <a:r>
              <a:rPr lang="es-ES_tradnl" sz="1600" b="1" dirty="0" err="1">
                <a:solidFill>
                  <a:srgbClr val="C00000"/>
                </a:solidFill>
              </a:rPr>
              <a:t>o-</a:t>
            </a:r>
            <a:r>
              <a:rPr lang="es-ES_tradnl" sz="1600" b="1" u="sng" dirty="0" err="1">
                <a:solidFill>
                  <a:srgbClr val="C00000"/>
                </a:solidFill>
              </a:rPr>
              <a:t>a</a:t>
            </a:r>
            <a:r>
              <a:rPr lang="es-ES_tradnl" sz="1600" b="1" u="sng" dirty="0" err="1">
                <a:solidFill>
                  <a:srgbClr val="002060"/>
                </a:solidFill>
              </a:rPr>
              <a:t>r</a:t>
            </a:r>
            <a:r>
              <a:rPr lang="es-ES_tradnl" sz="1600" b="1" dirty="0">
                <a:solidFill>
                  <a:srgbClr val="002060"/>
                </a:solidFill>
              </a:rPr>
              <a:t>.</a:t>
            </a:r>
          </a:p>
          <a:p>
            <a:pPr eaLnBrk="1" hangingPunct="1">
              <a:defRPr/>
            </a:pPr>
            <a:endParaRPr lang="es-ES_tradnl" sz="1600" b="1" dirty="0">
              <a:solidFill>
                <a:srgbClr val="C00000"/>
              </a:solidFill>
            </a:endParaRPr>
          </a:p>
          <a:p>
            <a:pPr algn="ctr" eaLnBrk="1" hangingPunct="1">
              <a:defRPr/>
            </a:pPr>
            <a:r>
              <a:rPr lang="es-ES_tradnl" sz="1600" b="1" dirty="0" err="1">
                <a:solidFill>
                  <a:srgbClr val="002060"/>
                </a:solidFill>
              </a:rPr>
              <a:t>sa-</a:t>
            </a:r>
            <a:r>
              <a:rPr lang="es-ES_tradnl" sz="1600" b="1" u="sng" dirty="0" err="1">
                <a:solidFill>
                  <a:srgbClr val="002060"/>
                </a:solidFill>
              </a:rPr>
              <a:t>l</a:t>
            </a:r>
            <a:r>
              <a:rPr lang="es-ES_tradnl" sz="1600" b="1" u="sng" dirty="0" err="1">
                <a:solidFill>
                  <a:srgbClr val="CC0000"/>
                </a:solidFill>
              </a:rPr>
              <a:t>í</a:t>
            </a:r>
            <a:r>
              <a:rPr lang="es-ES_tradnl" sz="1600" b="1" dirty="0" err="1">
                <a:solidFill>
                  <a:srgbClr val="CC0000"/>
                </a:solidFill>
              </a:rPr>
              <a:t>-ai</a:t>
            </a:r>
            <a:r>
              <a:rPr lang="es-ES_tradnl" sz="1600" b="1" dirty="0" err="1">
                <a:solidFill>
                  <a:srgbClr val="002060"/>
                </a:solidFill>
              </a:rPr>
              <a:t>s</a:t>
            </a:r>
            <a:r>
              <a:rPr lang="es-ES_tradnl" sz="1600" b="1" dirty="0">
                <a:solidFill>
                  <a:srgbClr val="002060"/>
                </a:solidFill>
              </a:rPr>
              <a:t> </a:t>
            </a:r>
            <a:r>
              <a:rPr lang="es-ES_tradnl" sz="1600" b="1" dirty="0" err="1">
                <a:solidFill>
                  <a:srgbClr val="002060"/>
                </a:solidFill>
              </a:rPr>
              <a:t>c</a:t>
            </a:r>
            <a:r>
              <a:rPr lang="es-ES_tradnl" sz="1600" b="1" dirty="0" err="1">
                <a:solidFill>
                  <a:srgbClr val="CC0000"/>
                </a:solidFill>
              </a:rPr>
              <a:t>a</a:t>
            </a:r>
            <a:r>
              <a:rPr lang="es-ES_tradnl" sz="1600" b="1" dirty="0">
                <a:solidFill>
                  <a:srgbClr val="CC0000"/>
                </a:solidFill>
              </a:rPr>
              <a:t>-</a:t>
            </a:r>
            <a:r>
              <a:rPr lang="es-ES_tradnl" sz="1600" b="1" u="sng" dirty="0">
                <a:solidFill>
                  <a:srgbClr val="CC0000"/>
                </a:solidFill>
              </a:rPr>
              <a:t>í-</a:t>
            </a:r>
            <a:r>
              <a:rPr lang="es-ES_tradnl" sz="1600" b="1" dirty="0" err="1">
                <a:solidFill>
                  <a:srgbClr val="CC0000"/>
                </a:solidFill>
              </a:rPr>
              <a:t>ai</a:t>
            </a:r>
            <a:r>
              <a:rPr lang="es-ES_tradnl" sz="1600" b="1" dirty="0" err="1">
                <a:solidFill>
                  <a:srgbClr val="002060"/>
                </a:solidFill>
              </a:rPr>
              <a:t>s</a:t>
            </a:r>
            <a:endParaRPr lang="es-ES_tradnl" sz="1600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endParaRPr lang="es-ES_tradnl" sz="1600" dirty="0"/>
          </a:p>
        </p:txBody>
      </p:sp>
      <p:sp>
        <p:nvSpPr>
          <p:cNvPr id="32" name="31 Flecha arriba">
            <a:hlinkClick r:id="rId8" action="ppaction://hlinksldjump"/>
          </p:cNvPr>
          <p:cNvSpPr/>
          <p:nvPr/>
        </p:nvSpPr>
        <p:spPr bwMode="auto">
          <a:xfrm>
            <a:off x="8001943" y="2492896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91"/>
          <p:cNvSpPr>
            <a:spLocks noChangeArrowheads="1"/>
          </p:cNvSpPr>
          <p:nvPr/>
        </p:nvSpPr>
        <p:spPr bwMode="auto">
          <a:xfrm>
            <a:off x="0" y="260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ES" sz="1800"/>
          </a:p>
        </p:txBody>
      </p: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1211263" y="182563"/>
            <a:ext cx="7858125" cy="60944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fr-FR" sz="1600" b="1" dirty="0" err="1">
                <a:solidFill>
                  <a:srgbClr val="C00000"/>
                </a:solidFill>
                <a:cs typeface="Arial" pitchFamily="34" charset="0"/>
              </a:rPr>
              <a:t>Última</a:t>
            </a:r>
            <a:r>
              <a:rPr lang="fr-FR" sz="1600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fr-FR" sz="1600" b="1" dirty="0" err="1">
                <a:solidFill>
                  <a:srgbClr val="C00000"/>
                </a:solidFill>
                <a:cs typeface="Arial" pitchFamily="34" charset="0"/>
              </a:rPr>
              <a:t>edición</a:t>
            </a:r>
            <a:r>
              <a:rPr lang="fr-FR" sz="1600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fr-FR" sz="1600" b="1" i="1" dirty="0" err="1">
                <a:solidFill>
                  <a:srgbClr val="C00000"/>
                </a:solidFill>
                <a:cs typeface="Arial" pitchFamily="34" charset="0"/>
              </a:rPr>
              <a:t>Ortografía</a:t>
            </a:r>
            <a:endParaRPr lang="es-ES_tradnl" sz="1600" b="1" i="1" dirty="0">
              <a:solidFill>
                <a:srgbClr val="C00000"/>
              </a:solidFill>
              <a:cs typeface="Arial" pitchFamily="34" charset="0"/>
            </a:endParaRPr>
          </a:p>
          <a:p>
            <a:pPr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 </a:t>
            </a:r>
          </a:p>
          <a:p>
            <a:pPr algn="just"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  <a:cs typeface="Arial" pitchFamily="34" charset="0"/>
              </a:rPr>
              <a:t>Una serie de palabras con vocal cerrada y vocal abierta pueden pronunciarse como diptongo o como hiato. Pero la grafía debe unificarse.</a:t>
            </a:r>
          </a:p>
          <a:p>
            <a:pPr algn="just" eaLnBrk="1" hangingPunct="1">
              <a:defRPr/>
            </a:pPr>
            <a:endParaRPr lang="es-ES_tradnl" sz="1400" b="1" dirty="0">
              <a:solidFill>
                <a:srgbClr val="002060"/>
              </a:solidFill>
              <a:cs typeface="Arial" pitchFamily="34" charset="0"/>
            </a:endParaRPr>
          </a:p>
          <a:p>
            <a:pPr algn="just" eaLnBrk="1" hangingPunct="1">
              <a:defRPr/>
            </a:pPr>
            <a:r>
              <a:rPr lang="es-ES_tradnl" sz="1400" b="1" dirty="0">
                <a:solidFill>
                  <a:srgbClr val="002060"/>
                </a:solidFill>
                <a:cs typeface="Arial" pitchFamily="34" charset="0"/>
              </a:rPr>
              <a:t>La unión de esa vocal cerrada y esa vocal abierta se considera diptongo a efectos gráficos. Por lo tanto, son monosílabas y no deben llevan tilde.</a:t>
            </a:r>
          </a:p>
          <a:p>
            <a:pPr algn="just"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es-ES" b="1" i="1" dirty="0">
                <a:solidFill>
                  <a:srgbClr val="002060"/>
                </a:solidFill>
              </a:rPr>
              <a:t>guion</a:t>
            </a:r>
            <a:r>
              <a:rPr lang="es-ES" b="1" dirty="0">
                <a:solidFill>
                  <a:srgbClr val="002060"/>
                </a:solidFill>
              </a:rPr>
              <a:t> //// </a:t>
            </a:r>
            <a:r>
              <a:rPr lang="es-ES" b="1" i="1" dirty="0">
                <a:solidFill>
                  <a:srgbClr val="002060"/>
                </a:solidFill>
              </a:rPr>
              <a:t>truhan</a:t>
            </a:r>
            <a:r>
              <a:rPr lang="es-ES" b="1" dirty="0">
                <a:solidFill>
                  <a:srgbClr val="002060"/>
                </a:solidFill>
              </a:rPr>
              <a:t> /// </a:t>
            </a:r>
            <a:r>
              <a:rPr lang="es-ES" b="1" i="1" dirty="0">
                <a:solidFill>
                  <a:srgbClr val="002060"/>
                </a:solidFill>
              </a:rPr>
              <a:t>ion</a:t>
            </a:r>
            <a:r>
              <a:rPr lang="es-ES" b="1" dirty="0">
                <a:solidFill>
                  <a:srgbClr val="002060"/>
                </a:solidFill>
              </a:rPr>
              <a:t> (sustantivo) /// </a:t>
            </a:r>
            <a:r>
              <a:rPr lang="es-ES" b="1" i="1" dirty="0">
                <a:solidFill>
                  <a:srgbClr val="002060"/>
                </a:solidFill>
              </a:rPr>
              <a:t>Sion</a:t>
            </a:r>
            <a:r>
              <a:rPr lang="es-ES" b="1" dirty="0">
                <a:solidFill>
                  <a:srgbClr val="002060"/>
                </a:solidFill>
              </a:rPr>
              <a:t> (sustantivo)</a:t>
            </a:r>
          </a:p>
          <a:p>
            <a:pPr algn="just"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i="1" dirty="0">
                <a:solidFill>
                  <a:srgbClr val="002060"/>
                </a:solidFill>
              </a:rPr>
              <a:t>pie, pio, piais, pieis</a:t>
            </a:r>
            <a:r>
              <a:rPr lang="pt-PT" b="1" dirty="0">
                <a:solidFill>
                  <a:srgbClr val="002060"/>
                </a:solidFill>
              </a:rPr>
              <a:t> (&lt; verbo </a:t>
            </a:r>
            <a:r>
              <a:rPr lang="pt-PT" b="1" i="1" dirty="0">
                <a:solidFill>
                  <a:srgbClr val="002060"/>
                </a:solidFill>
              </a:rPr>
              <a:t>piar</a:t>
            </a:r>
            <a:r>
              <a:rPr lang="pt-PT" b="1" dirty="0">
                <a:solidFill>
                  <a:srgbClr val="002060"/>
                </a:solidFill>
              </a:rPr>
              <a:t>) </a:t>
            </a:r>
          </a:p>
          <a:p>
            <a:pPr eaLnBrk="1" hangingPunct="1">
              <a:defRPr/>
            </a:pPr>
            <a:endParaRPr lang="pt-PT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i="1" dirty="0">
                <a:solidFill>
                  <a:srgbClr val="002060"/>
                </a:solidFill>
              </a:rPr>
              <a:t>fie, fio, fiais, fiais</a:t>
            </a:r>
            <a:r>
              <a:rPr lang="pt-PT" b="1" dirty="0">
                <a:solidFill>
                  <a:srgbClr val="002060"/>
                </a:solidFill>
              </a:rPr>
              <a:t> (&lt; verbo </a:t>
            </a:r>
            <a:r>
              <a:rPr lang="pt-PT" b="1" i="1" dirty="0">
                <a:solidFill>
                  <a:srgbClr val="002060"/>
                </a:solidFill>
              </a:rPr>
              <a:t>fiar</a:t>
            </a:r>
            <a:r>
              <a:rPr lang="pt-PT" b="1" dirty="0">
                <a:solidFill>
                  <a:srgbClr val="002060"/>
                </a:solidFill>
              </a:rPr>
              <a:t>)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i="1" dirty="0">
                <a:solidFill>
                  <a:srgbClr val="002060"/>
                </a:solidFill>
              </a:rPr>
              <a:t>lie, lio, liais, liais</a:t>
            </a:r>
            <a:r>
              <a:rPr lang="pt-PT" b="1" dirty="0">
                <a:solidFill>
                  <a:srgbClr val="002060"/>
                </a:solidFill>
              </a:rPr>
              <a:t> (&lt;verbo </a:t>
            </a:r>
            <a:r>
              <a:rPr lang="pt-PT" b="1" i="1" dirty="0">
                <a:solidFill>
                  <a:srgbClr val="002060"/>
                </a:solidFill>
              </a:rPr>
              <a:t>liar</a:t>
            </a:r>
            <a:r>
              <a:rPr lang="pt-PT" b="1" dirty="0">
                <a:solidFill>
                  <a:srgbClr val="002060"/>
                </a:solidFill>
              </a:rPr>
              <a:t>)</a:t>
            </a:r>
          </a:p>
          <a:p>
            <a:pPr eaLnBrk="1" hangingPunct="1">
              <a:defRPr/>
            </a:pPr>
            <a:endParaRPr lang="pt-PT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dirty="0">
                <a:solidFill>
                  <a:srgbClr val="002060"/>
                </a:solidFill>
              </a:rPr>
              <a:t>c</a:t>
            </a:r>
            <a:r>
              <a:rPr lang="pt-PT" b="1" i="1" dirty="0">
                <a:solidFill>
                  <a:srgbClr val="002060"/>
                </a:solidFill>
              </a:rPr>
              <a:t>rie, crio, criais, crieis</a:t>
            </a:r>
            <a:r>
              <a:rPr lang="pt-PT" b="1" dirty="0">
                <a:solidFill>
                  <a:srgbClr val="002060"/>
                </a:solidFill>
              </a:rPr>
              <a:t> (&lt;verbo </a:t>
            </a:r>
            <a:r>
              <a:rPr lang="pt-PT" b="1" i="1" dirty="0">
                <a:solidFill>
                  <a:srgbClr val="002060"/>
                </a:solidFill>
              </a:rPr>
              <a:t>criar</a:t>
            </a:r>
            <a:r>
              <a:rPr lang="pt-PT" b="1" dirty="0">
                <a:solidFill>
                  <a:srgbClr val="002060"/>
                </a:solidFill>
              </a:rPr>
              <a:t>)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i="1" dirty="0">
                <a:solidFill>
                  <a:srgbClr val="002060"/>
                </a:solidFill>
              </a:rPr>
              <a:t>guie, guio, guiais, guieis</a:t>
            </a:r>
            <a:r>
              <a:rPr lang="pt-PT" b="1" dirty="0">
                <a:solidFill>
                  <a:srgbClr val="002060"/>
                </a:solidFill>
              </a:rPr>
              <a:t> (&lt;verbo </a:t>
            </a:r>
            <a:r>
              <a:rPr lang="pt-PT" b="1" i="1" dirty="0">
                <a:solidFill>
                  <a:srgbClr val="002060"/>
                </a:solidFill>
              </a:rPr>
              <a:t>guiar</a:t>
            </a:r>
            <a:r>
              <a:rPr lang="pt-PT" b="1" dirty="0">
                <a:solidFill>
                  <a:srgbClr val="002060"/>
                </a:solidFill>
              </a:rPr>
              <a:t>)</a:t>
            </a:r>
          </a:p>
          <a:p>
            <a:pPr eaLnBrk="1" hangingPunct="1">
              <a:defRPr/>
            </a:pPr>
            <a:endParaRPr lang="pt-PT" b="1" i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i="1" dirty="0">
                <a:solidFill>
                  <a:srgbClr val="002060"/>
                </a:solidFill>
              </a:rPr>
              <a:t>rio, riais</a:t>
            </a:r>
            <a:r>
              <a:rPr lang="pt-PT" b="1" dirty="0">
                <a:solidFill>
                  <a:srgbClr val="002060"/>
                </a:solidFill>
              </a:rPr>
              <a:t> (&lt;verbo </a:t>
            </a:r>
            <a:r>
              <a:rPr lang="pt-PT" b="1" i="1" dirty="0">
                <a:solidFill>
                  <a:srgbClr val="002060"/>
                </a:solidFill>
              </a:rPr>
              <a:t>reír: re-ír</a:t>
            </a:r>
            <a:r>
              <a:rPr lang="pt-PT" b="1" dirty="0">
                <a:solidFill>
                  <a:srgbClr val="002060"/>
                </a:solidFill>
              </a:rPr>
              <a:t>)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pt-PT" b="1" i="1" dirty="0">
                <a:solidFill>
                  <a:srgbClr val="002060"/>
                </a:solidFill>
              </a:rPr>
              <a:t>frio, friais</a:t>
            </a:r>
            <a:r>
              <a:rPr lang="pt-PT" b="1" dirty="0">
                <a:solidFill>
                  <a:srgbClr val="002060"/>
                </a:solidFill>
              </a:rPr>
              <a:t> (&lt;verbo </a:t>
            </a:r>
            <a:r>
              <a:rPr lang="pt-PT" b="1" i="1" dirty="0">
                <a:solidFill>
                  <a:srgbClr val="002060"/>
                </a:solidFill>
              </a:rPr>
              <a:t>freír: fre-ír</a:t>
            </a:r>
            <a:r>
              <a:rPr lang="pt-PT" b="1" dirty="0">
                <a:solidFill>
                  <a:srgbClr val="002060"/>
                </a:solidFill>
              </a:rPr>
              <a:t>) </a:t>
            </a:r>
          </a:p>
          <a:p>
            <a:pPr eaLnBrk="1" hangingPunct="1">
              <a:defRPr/>
            </a:pPr>
            <a:endParaRPr lang="pt-PT" sz="2000" b="1" dirty="0">
              <a:solidFill>
                <a:srgbClr val="002060"/>
              </a:solidFill>
            </a:endParaRPr>
          </a:p>
        </p:txBody>
      </p:sp>
      <p:sp>
        <p:nvSpPr>
          <p:cNvPr id="16388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43688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2A294C1-6569-45ED-AE58-F15C6CB39FBD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grpSp>
        <p:nvGrpSpPr>
          <p:cNvPr id="16389" name="23 Grupo"/>
          <p:cNvGrpSpPr>
            <a:grpSpLocks/>
          </p:cNvGrpSpPr>
          <p:nvPr/>
        </p:nvGrpSpPr>
        <p:grpSpPr bwMode="auto">
          <a:xfrm>
            <a:off x="-20638" y="0"/>
            <a:ext cx="1252538" cy="6858000"/>
            <a:chOff x="-20862" y="0"/>
            <a:chExt cx="1252610" cy="6858000"/>
          </a:xfrm>
        </p:grpSpPr>
        <p:sp>
          <p:nvSpPr>
            <p:cNvPr id="16391" name="Text Box 2"/>
            <p:cNvSpPr txBox="1">
              <a:spLocks noChangeArrowheads="1"/>
            </p:cNvSpPr>
            <p:nvPr/>
          </p:nvSpPr>
          <p:spPr bwMode="auto">
            <a:xfrm>
              <a:off x="0" y="0"/>
              <a:ext cx="971573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endParaRPr lang="es-ES_tradnl" altLang="es-ES" sz="1800"/>
            </a:p>
          </p:txBody>
        </p:sp>
        <p:sp>
          <p:nvSpPr>
            <p:cNvPr id="16392" name="Text Box 184"/>
            <p:cNvSpPr txBox="1">
              <a:spLocks noChangeArrowheads="1"/>
            </p:cNvSpPr>
            <p:nvPr/>
          </p:nvSpPr>
          <p:spPr bwMode="auto">
            <a:xfrm>
              <a:off x="0" y="2060848"/>
              <a:ext cx="971573" cy="1409617"/>
            </a:xfrm>
            <a:prstGeom prst="rect">
              <a:avLst/>
            </a:prstGeom>
            <a:solidFill>
              <a:schemeClr val="bg1"/>
            </a:solidFill>
            <a:ln w="57150" cmpd="thinThick" algn="ctr">
              <a:solidFill>
                <a:srgbClr val="CC0000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endParaRPr lang="es-ES_tradnl" altLang="es-ES" sz="800" b="1">
                <a:solidFill>
                  <a:srgbClr val="000099"/>
                </a:solidFill>
              </a:endParaRPr>
            </a:p>
            <a:p>
              <a:pPr algn="ctr" eaLnBrk="1" hangingPunct="1">
                <a:lnSpc>
                  <a:spcPct val="65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CC0000"/>
                  </a:solidFill>
                </a:rPr>
                <a:t>Departamento</a:t>
              </a:r>
            </a:p>
            <a:p>
              <a:pPr algn="ctr" eaLnBrk="1" hangingPunct="1">
                <a:lnSpc>
                  <a:spcPct val="65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CC0000"/>
                  </a:solidFill>
                </a:rPr>
                <a:t>de</a:t>
              </a:r>
            </a:p>
            <a:p>
              <a:pPr algn="ctr" eaLnBrk="1" hangingPunct="1">
                <a:lnSpc>
                  <a:spcPct val="65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CC0000"/>
                  </a:solidFill>
                </a:rPr>
                <a:t>Lengua 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CC0000"/>
                  </a:solidFill>
                </a:rPr>
                <a:t>Española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endParaRPr lang="es-ES_tradnl" altLang="es-ES" sz="800" b="1">
                <a:solidFill>
                  <a:srgbClr val="CC0000"/>
                </a:solidFill>
              </a:endParaRP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000099"/>
                  </a:solidFill>
                </a:rPr>
                <a:t>José Luis 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000099"/>
                  </a:solidFill>
                </a:rPr>
                <a:t>Herrero</a:t>
              </a:r>
            </a:p>
            <a:p>
              <a:pPr algn="ctr" eaLnBrk="1" hangingPunct="1">
                <a:lnSpc>
                  <a:spcPct val="60000"/>
                </a:lnSpc>
                <a:spcBef>
                  <a:spcPct val="50000"/>
                </a:spcBef>
                <a:buFontTx/>
                <a:buNone/>
              </a:pPr>
              <a:r>
                <a:rPr lang="es-ES_tradnl" altLang="es-ES" sz="800" b="1">
                  <a:solidFill>
                    <a:srgbClr val="000099"/>
                  </a:solidFill>
                </a:rPr>
                <a:t>Ingelmo.</a:t>
              </a:r>
            </a:p>
            <a:p>
              <a:pPr algn="ctr" eaLnBrk="1" hangingPunct="1">
                <a:lnSpc>
                  <a:spcPct val="65000"/>
                </a:lnSpc>
                <a:spcBef>
                  <a:spcPct val="50000"/>
                </a:spcBef>
                <a:buFontTx/>
                <a:buNone/>
              </a:pPr>
              <a:endParaRPr lang="es-ES_tradnl" altLang="es-ES" sz="800" b="1">
                <a:solidFill>
                  <a:srgbClr val="CC0000"/>
                </a:solidFill>
              </a:endParaRPr>
            </a:p>
          </p:txBody>
        </p:sp>
        <p:pic>
          <p:nvPicPr>
            <p:cNvPr id="16393" name="Picture 186" descr="universita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71573" cy="7318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4" name="Text Box 189"/>
            <p:cNvSpPr txBox="1">
              <a:spLocks noChangeArrowheads="1"/>
            </p:cNvSpPr>
            <p:nvPr/>
          </p:nvSpPr>
          <p:spPr bwMode="auto">
            <a:xfrm>
              <a:off x="0" y="4292600"/>
              <a:ext cx="971573" cy="438150"/>
            </a:xfrm>
            <a:prstGeom prst="rect">
              <a:avLst/>
            </a:prstGeom>
            <a:solidFill>
              <a:schemeClr val="bg1"/>
            </a:solidFill>
            <a:ln w="57150" cmpd="thinThick" algn="ctr">
              <a:solidFill>
                <a:srgbClr val="CC0000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s-ES_tradnl" altLang="es-ES" sz="900" b="1">
                  <a:solidFill>
                    <a:srgbClr val="000099"/>
                  </a:solidFill>
                </a:rPr>
                <a:t>LENGUA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s-ES_tradnl" altLang="es-ES" sz="900" b="1">
                  <a:solidFill>
                    <a:srgbClr val="000099"/>
                  </a:solidFill>
                </a:rPr>
                <a:t>ESPAÑOLA</a:t>
              </a:r>
              <a:endParaRPr lang="es-ES_tradnl" altLang="es-ES" sz="800" b="1">
                <a:solidFill>
                  <a:srgbClr val="CC0000"/>
                </a:solidFill>
              </a:endParaRPr>
            </a:p>
          </p:txBody>
        </p:sp>
        <p:sp>
          <p:nvSpPr>
            <p:cNvPr id="16395" name="Text Box 189"/>
            <p:cNvSpPr txBox="1">
              <a:spLocks noChangeArrowheads="1"/>
            </p:cNvSpPr>
            <p:nvPr/>
          </p:nvSpPr>
          <p:spPr bwMode="auto">
            <a:xfrm>
              <a:off x="0" y="3799898"/>
              <a:ext cx="1071563" cy="230832"/>
            </a:xfrm>
            <a:prstGeom prst="rect">
              <a:avLst/>
            </a:prstGeom>
            <a:solidFill>
              <a:schemeClr val="bg1"/>
            </a:solidFill>
            <a:ln w="57150" cmpd="thinThick" algn="ctr">
              <a:solidFill>
                <a:srgbClr val="CC0000"/>
              </a:solidFill>
              <a:prstDash val="sysDash"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s-ES_tradnl" altLang="es-ES" sz="900" b="1">
                  <a:solidFill>
                    <a:srgbClr val="C00000"/>
                  </a:solidFill>
                </a:rPr>
                <a:t>ACENTUACIÓN</a:t>
              </a:r>
              <a:endParaRPr lang="es-ES_tradnl" altLang="es-ES" sz="800" b="1">
                <a:solidFill>
                  <a:srgbClr val="C00000"/>
                </a:solidFill>
              </a:endParaRPr>
            </a:p>
          </p:txBody>
        </p:sp>
        <p:pic>
          <p:nvPicPr>
            <p:cNvPr id="16396" name="29 Imagen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995926"/>
              <a:ext cx="1210886" cy="18620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7" name="30 Imagen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862" y="980728"/>
              <a:ext cx="1252610" cy="945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13 Flecha arriba">
            <a:hlinkClick r:id="rId7" action="ppaction://hlinksldjump"/>
          </p:cNvPr>
          <p:cNvSpPr/>
          <p:nvPr/>
        </p:nvSpPr>
        <p:spPr bwMode="auto">
          <a:xfrm>
            <a:off x="2555875" y="6388100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accel="500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8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323528" y="0"/>
            <a:ext cx="7929563" cy="59102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b="1" dirty="0">
                <a:solidFill>
                  <a:srgbClr val="C00000"/>
                </a:solidFill>
              </a:rPr>
              <a:t>6. ACENTUACIÓN DE LAS PALABRAS COMPUESTAS.</a:t>
            </a:r>
          </a:p>
          <a:p>
            <a:pPr algn="just" eaLnBrk="1" hangingPunct="1">
              <a:defRPr/>
            </a:pPr>
            <a:r>
              <a:rPr lang="es-ES_tradnl" dirty="0">
                <a:solidFill>
                  <a:srgbClr val="002060"/>
                </a:solidFill>
                <a:cs typeface="Arial" pitchFamily="34" charset="0"/>
              </a:rPr>
              <a:t>	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a) La última palabra del compuesto debe acentuarse si lo exigen las reglas generales de acentuación</a:t>
            </a:r>
            <a:r>
              <a:rPr lang="es-ES_tradnl" sz="1600" b="1" i="1" dirty="0">
                <a:solidFill>
                  <a:srgbClr val="002060"/>
                </a:solidFill>
                <a:cs typeface="Arial" pitchFamily="34" charset="0"/>
              </a:rPr>
              <a:t>: vai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vén</a:t>
            </a:r>
            <a:r>
              <a:rPr lang="es-ES_tradnl" sz="1600" b="1" i="1" dirty="0">
                <a:solidFill>
                  <a:srgbClr val="002060"/>
                </a:solidFill>
                <a:cs typeface="Arial" pitchFamily="34" charset="0"/>
              </a:rPr>
              <a:t>, punta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pié</a:t>
            </a:r>
            <a:r>
              <a:rPr lang="es-ES_tradnl" sz="1600" b="1" i="1" dirty="0">
                <a:solidFill>
                  <a:srgbClr val="002060"/>
                </a:solidFill>
                <a:cs typeface="Arial" pitchFamily="34" charset="0"/>
              </a:rPr>
              <a:t>, ciemp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ié</a:t>
            </a:r>
            <a:r>
              <a:rPr lang="es-ES_tradnl" sz="1600" b="1" i="1" dirty="0">
                <a:solidFill>
                  <a:srgbClr val="002060"/>
                </a:solidFill>
                <a:cs typeface="Arial" pitchFamily="34" charset="0"/>
              </a:rPr>
              <a:t>s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. Las palabras 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ven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, 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pie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 y 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pies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 no se acentúan porque son monosílabas, pero si llevan acento gráfico al formar parte de otra palabra, porque esta última ya no es monosílaba, sino aguda, terminada en vocal, en ‑n o en ‑s.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 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b) La primera palabra del compuesto pierde su acento si lo llevaba cuando era simple: 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decimoséptimo</a:t>
            </a:r>
            <a:r>
              <a:rPr lang="es-ES_tradnl" sz="1600" b="1" dirty="0">
                <a:solidFill>
                  <a:srgbClr val="CC0000"/>
                </a:solidFill>
                <a:cs typeface="Arial" pitchFamily="34" charset="0"/>
              </a:rPr>
              <a:t>, 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cefalotórax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. 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Décimo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 y </a:t>
            </a:r>
            <a:r>
              <a:rPr lang="es-ES_tradnl" sz="1600" b="1" i="1" dirty="0">
                <a:solidFill>
                  <a:srgbClr val="C00000"/>
                </a:solidFill>
                <a:cs typeface="Arial" pitchFamily="34" charset="0"/>
              </a:rPr>
              <a:t>céfalo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 se acentúan por ser esdrújulas.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 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c) Conservan el acento gráfico o tilde: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		1) La primera palabra del compuesto, si va unida a la otra mediante guión</a:t>
            </a:r>
            <a:r>
              <a:rPr lang="es-ES_tradnl" sz="1600" b="1" dirty="0">
                <a:solidFill>
                  <a:srgbClr val="CC0000"/>
                </a:solidFill>
                <a:cs typeface="Arial" pitchFamily="34" charset="0"/>
              </a:rPr>
              <a:t>: 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químico‑</a:t>
            </a:r>
            <a:r>
              <a:rPr lang="es-ES_tradnl" sz="1600" b="1" i="1" dirty="0" err="1">
                <a:solidFill>
                  <a:srgbClr val="CC0000"/>
                </a:solidFill>
                <a:cs typeface="Arial" pitchFamily="34" charset="0"/>
              </a:rPr>
              <a:t>farmaceútico</a:t>
            </a:r>
            <a:r>
              <a:rPr lang="es-ES_tradnl" sz="1600" b="1" dirty="0">
                <a:solidFill>
                  <a:srgbClr val="CC0000"/>
                </a:solidFill>
                <a:cs typeface="Arial" pitchFamily="34" charset="0"/>
              </a:rPr>
              <a:t>, 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vagón‑restaurante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…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		2) El adjetivo de los adverbios terminados en ‑mente, si lo llevan cuando van solos: 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hábilmente, enérgicamente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… Pero no se acentúan: 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amablemente, valientemente</a:t>
            </a:r>
            <a:r>
              <a:rPr lang="es-ES_tradnl" sz="1600" b="1" dirty="0">
                <a:solidFill>
                  <a:srgbClr val="CC0000"/>
                </a:solidFill>
                <a:cs typeface="Arial" pitchFamily="34" charset="0"/>
              </a:rPr>
              <a:t>…</a:t>
            </a:r>
          </a:p>
          <a:p>
            <a:pPr algn="just" eaLnBrk="1" hangingPunct="1">
              <a:defRPr/>
            </a:pPr>
            <a:endParaRPr lang="es-ES_tradnl" sz="1600" b="1" dirty="0">
              <a:solidFill>
                <a:srgbClr val="CC0000"/>
              </a:solidFill>
              <a:cs typeface="Arial" pitchFamily="34" charset="0"/>
            </a:endParaRP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d) Cuando los pronombres átonos se unen a las formas verbales se aplican las reglas generales de acentuación:</a:t>
            </a:r>
          </a:p>
          <a:p>
            <a:pPr algn="just" eaLnBrk="1" hangingPunct="1">
              <a:defRPr/>
            </a:pP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	</a:t>
            </a: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dele, </a:t>
            </a:r>
            <a:r>
              <a:rPr lang="es-ES_tradnl" sz="1600" b="1" i="1" dirty="0" err="1">
                <a:solidFill>
                  <a:srgbClr val="CC0000"/>
                </a:solidFill>
                <a:cs typeface="Arial" pitchFamily="34" charset="0"/>
              </a:rPr>
              <a:t>comilo</a:t>
            </a:r>
            <a:r>
              <a:rPr lang="es-ES_tradnl" sz="1600" b="1" dirty="0">
                <a:solidFill>
                  <a:srgbClr val="002060"/>
                </a:solidFill>
                <a:cs typeface="Arial" pitchFamily="34" charset="0"/>
              </a:rPr>
              <a:t>…</a:t>
            </a:r>
          </a:p>
          <a:p>
            <a:pPr algn="just" eaLnBrk="1" hangingPunct="1">
              <a:defRPr/>
            </a:pPr>
            <a:r>
              <a:rPr lang="es-ES_tradnl" sz="1600" b="1" i="1" dirty="0">
                <a:solidFill>
                  <a:srgbClr val="CC0000"/>
                </a:solidFill>
                <a:cs typeface="Arial" pitchFamily="34" charset="0"/>
              </a:rPr>
              <a:t>	díselo, míralo, estúdialo, recuérdame</a:t>
            </a:r>
            <a:r>
              <a:rPr lang="es-ES_tradnl" sz="1600" b="1" dirty="0">
                <a:solidFill>
                  <a:srgbClr val="CC0000"/>
                </a:solidFill>
                <a:cs typeface="Arial" pitchFamily="34" charset="0"/>
              </a:rPr>
              <a:t>…</a:t>
            </a:r>
          </a:p>
          <a:p>
            <a:pPr eaLnBrk="1" hangingPunct="1">
              <a:defRPr/>
            </a:pPr>
            <a:endParaRPr lang="es-ES_tradnl" sz="1600" dirty="0"/>
          </a:p>
        </p:txBody>
      </p:sp>
      <p:sp>
        <p:nvSpPr>
          <p:cNvPr id="1843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43688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D805A2-BF15-4015-A798-6EBCFACA6606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31" name="30 Flecha arriba">
            <a:hlinkClick r:id="rId8" action="ppaction://hlinksldjump"/>
          </p:cNvPr>
          <p:cNvSpPr/>
          <p:nvPr/>
        </p:nvSpPr>
        <p:spPr bwMode="auto">
          <a:xfrm>
            <a:off x="8525669" y="1628800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6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6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6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2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2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2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4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4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4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2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2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2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7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7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1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1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1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400" fill="hold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400" fill="hold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24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20482" name="Rectangle 191"/>
          <p:cNvSpPr>
            <a:spLocks noChangeArrowheads="1"/>
          </p:cNvSpPr>
          <p:nvPr/>
        </p:nvSpPr>
        <p:spPr bwMode="auto">
          <a:xfrm>
            <a:off x="0" y="260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ES" sz="1800"/>
          </a:p>
        </p:txBody>
      </p:sp>
      <p:sp>
        <p:nvSpPr>
          <p:cNvPr id="15" name="Text Box 193"/>
          <p:cNvSpPr txBox="1">
            <a:spLocks noChangeArrowheads="1"/>
          </p:cNvSpPr>
          <p:nvPr/>
        </p:nvSpPr>
        <p:spPr bwMode="auto">
          <a:xfrm>
            <a:off x="311804" y="0"/>
            <a:ext cx="7488238" cy="59769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ES_tradnl" b="1" dirty="0">
                <a:solidFill>
                  <a:srgbClr val="C00000"/>
                </a:solidFill>
              </a:rPr>
              <a:t>7. ACENTUACIÓN DE LOS MONOSÍLABOS.</a:t>
            </a:r>
          </a:p>
          <a:p>
            <a:pPr algn="just" eaLnBrk="1" hangingPunct="1">
              <a:defRPr/>
            </a:pPr>
            <a:endParaRPr lang="es-ES_tradnl" b="1" dirty="0">
              <a:solidFill>
                <a:srgbClr val="C00000"/>
              </a:solidFill>
            </a:endParaRPr>
          </a:p>
          <a:p>
            <a:pPr algn="just" eaLnBrk="1" hangingPunct="1">
              <a:defRPr/>
            </a:pPr>
            <a:endParaRPr lang="es-ES_tradnl" dirty="0">
              <a:solidFill>
                <a:srgbClr val="C00000"/>
              </a:solidFill>
            </a:endParaRPr>
          </a:p>
          <a:p>
            <a:pPr algn="just" eaLnBrk="1" hangingPunct="1">
              <a:defRPr/>
            </a:pPr>
            <a:r>
              <a:rPr lang="es-ES_tradnl" dirty="0"/>
              <a:t>	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Los monosílabos no llevan tilde, salvo en los casos en que se pueden confundir con otra palabra (se denomina 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TILDE DIACRÍTICA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):</a:t>
            </a:r>
          </a:p>
          <a:p>
            <a:pPr algn="just"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él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(pronombre personal)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el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(artículo) 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más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adv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de cantidad)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mas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conj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., 'pero')   	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dé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(verbo "dar")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de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(preposición)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tú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pron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personal)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tu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adj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posesivo)    	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mí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pron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personal)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mi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adj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posesivo)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sí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adv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de afirmación o pronombre reflexivo</a:t>
            </a:r>
            <a:r>
              <a:rPr lang="es-ES_tradnl" b="1">
                <a:solidFill>
                  <a:srgbClr val="002060"/>
                </a:solidFill>
                <a:cs typeface="Arial" pitchFamily="34" charset="0"/>
              </a:rPr>
              <a:t>) </a:t>
            </a: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002060"/>
                </a:solidFill>
                <a:cs typeface="Arial" pitchFamily="34" charset="0"/>
              </a:rPr>
              <a:t>	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si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conj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condicional; ss. nota musical)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sé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(verbo saber")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se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(pronombre) 		</a:t>
            </a:r>
          </a:p>
          <a:p>
            <a:pPr algn="just" eaLnBrk="1" hangingPunct="1">
              <a:defRPr/>
            </a:pP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té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('infusión') /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te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 (</a:t>
            </a:r>
            <a:r>
              <a:rPr lang="es-ES_tradnl" b="1" dirty="0" err="1">
                <a:solidFill>
                  <a:srgbClr val="002060"/>
                </a:solidFill>
                <a:cs typeface="Arial" pitchFamily="34" charset="0"/>
              </a:rPr>
              <a:t>pron</a:t>
            </a: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. personal)</a:t>
            </a:r>
          </a:p>
          <a:p>
            <a:pPr algn="just"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just" eaLnBrk="1" hangingPunct="1">
              <a:defRPr/>
            </a:pPr>
            <a:r>
              <a:rPr lang="es-ES_tradnl" b="1" dirty="0">
                <a:solidFill>
                  <a:srgbClr val="002060"/>
                </a:solidFill>
                <a:cs typeface="Arial" pitchFamily="34" charset="0"/>
              </a:rPr>
              <a:t>NO LLEVA TILDE LA CONJUNCIÓN «O» ENTRE NÚMEROS</a:t>
            </a:r>
          </a:p>
          <a:p>
            <a:pPr algn="ctr" eaLnBrk="1" hangingPunct="1">
              <a:defRPr/>
            </a:pPr>
            <a:r>
              <a:rPr lang="fr-FR" b="1" dirty="0">
                <a:solidFill>
                  <a:srgbClr val="002060"/>
                </a:solidFill>
                <a:cs typeface="Arial" pitchFamily="34" charset="0"/>
              </a:rPr>
              <a:t>3 </a:t>
            </a:r>
            <a:r>
              <a:rPr lang="fr-FR" b="1" dirty="0">
                <a:solidFill>
                  <a:srgbClr val="C00000"/>
                </a:solidFill>
                <a:cs typeface="Arial" pitchFamily="34" charset="0"/>
              </a:rPr>
              <a:t>o</a:t>
            </a:r>
            <a:r>
              <a:rPr lang="fr-FR" b="1" dirty="0">
                <a:solidFill>
                  <a:srgbClr val="002060"/>
                </a:solidFill>
                <a:cs typeface="Arial" pitchFamily="34" charset="0"/>
              </a:rPr>
              <a:t> 4</a:t>
            </a:r>
          </a:p>
          <a:p>
            <a:pPr algn="ctr" eaLnBrk="1" hangingPunct="1">
              <a:defRPr/>
            </a:pP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(última edición de la </a:t>
            </a:r>
            <a:r>
              <a:rPr lang="es-ES_tradnl" b="1" i="1" dirty="0">
                <a:solidFill>
                  <a:srgbClr val="C00000"/>
                </a:solidFill>
                <a:cs typeface="Arial" pitchFamily="34" charset="0"/>
              </a:rPr>
              <a:t>Ortografía</a:t>
            </a:r>
            <a:r>
              <a:rPr lang="es-ES_tradnl" b="1" dirty="0">
                <a:solidFill>
                  <a:srgbClr val="C00000"/>
                </a:solidFill>
                <a:cs typeface="Arial" pitchFamily="34" charset="0"/>
              </a:rPr>
              <a:t>)</a:t>
            </a:r>
          </a:p>
          <a:p>
            <a:pPr eaLnBrk="1" hangingPunct="1">
              <a:defRPr/>
            </a:pPr>
            <a:endParaRPr lang="es-ES_tradnl" b="1" dirty="0">
              <a:solidFill>
                <a:srgbClr val="002060"/>
              </a:solidFill>
              <a:cs typeface="Arial" pitchFamily="34" charset="0"/>
            </a:endParaRPr>
          </a:p>
          <a:p>
            <a:pPr algn="ctr" eaLnBrk="1" hangingPunct="1">
              <a:defRPr/>
            </a:pPr>
            <a:endParaRPr lang="es-ES_tradnl" dirty="0">
              <a:cs typeface="Arial" pitchFamily="34" charset="0"/>
            </a:endParaRPr>
          </a:p>
        </p:txBody>
      </p:sp>
      <p:sp>
        <p:nvSpPr>
          <p:cNvPr id="20484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643688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D1E04E-DF7A-4452-BB6B-1554C500F11B}" type="slidenum">
              <a:rPr lang="es-ES" altLang="es-ES" sz="1800" b="1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s-ES" altLang="es-ES" sz="1800" b="1">
              <a:solidFill>
                <a:schemeClr val="bg1"/>
              </a:solidFill>
            </a:endParaRPr>
          </a:p>
        </p:txBody>
      </p:sp>
      <p:sp>
        <p:nvSpPr>
          <p:cNvPr id="31" name="30 Flecha arriba">
            <a:hlinkClick r:id="rId8" action="ppaction://hlinksldjump"/>
          </p:cNvPr>
          <p:cNvSpPr/>
          <p:nvPr/>
        </p:nvSpPr>
        <p:spPr bwMode="auto">
          <a:xfrm>
            <a:off x="7860227" y="665163"/>
            <a:ext cx="503238" cy="431800"/>
          </a:xfrm>
          <a:prstGeom prst="up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  <p:sndAc>
      <p:stSnd>
        <p:snd r:embed="rId3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9" dur="20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2" dur="2000"/>
                                        <p:tgtEl>
                                          <p:spTgt spid="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5" dur="2000"/>
                                        <p:tgtEl>
                                          <p:spTgt spid="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369</Words>
  <Application>Microsoft Office PowerPoint</Application>
  <PresentationFormat>Presentación en pantalla (4:3)</PresentationFormat>
  <Paragraphs>262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filologia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josito</dc:creator>
  <cp:lastModifiedBy>JOSÉ LUIS HERRERO</cp:lastModifiedBy>
  <cp:revision>222</cp:revision>
  <dcterms:created xsi:type="dcterms:W3CDTF">2006-12-06T20:07:51Z</dcterms:created>
  <dcterms:modified xsi:type="dcterms:W3CDTF">2016-01-18T17:23:31Z</dcterms:modified>
</cp:coreProperties>
</file>