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43" r:id="rId2"/>
    <p:sldId id="352" r:id="rId3"/>
    <p:sldId id="322" r:id="rId4"/>
    <p:sldId id="351" r:id="rId5"/>
    <p:sldId id="345" r:id="rId6"/>
    <p:sldId id="344" r:id="rId7"/>
    <p:sldId id="333" r:id="rId8"/>
    <p:sldId id="346" r:id="rId9"/>
    <p:sldId id="323" r:id="rId10"/>
    <p:sldId id="337" r:id="rId11"/>
    <p:sldId id="341" r:id="rId12"/>
    <p:sldId id="326" r:id="rId13"/>
    <p:sldId id="327" r:id="rId14"/>
    <p:sldId id="338" r:id="rId15"/>
    <p:sldId id="325" r:id="rId16"/>
    <p:sldId id="339" r:id="rId17"/>
    <p:sldId id="342" r:id="rId18"/>
    <p:sldId id="324" r:id="rId19"/>
    <p:sldId id="340" r:id="rId20"/>
    <p:sldId id="329" r:id="rId21"/>
    <p:sldId id="330" r:id="rId22"/>
    <p:sldId id="347" r:id="rId23"/>
    <p:sldId id="348" r:id="rId24"/>
    <p:sldId id="331" r:id="rId25"/>
    <p:sldId id="349" r:id="rId26"/>
    <p:sldId id="328" r:id="rId27"/>
    <p:sldId id="332" r:id="rId28"/>
    <p:sldId id="350" r:id="rId29"/>
  </p:sldIdLst>
  <p:sldSz cx="9144000" cy="6858000" type="screen4x3"/>
  <p:notesSz cx="6858000" cy="9144000"/>
  <p:defaultTextStyle>
    <a:defPPr>
      <a:defRPr lang="es-E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CCFF"/>
    <a:srgbClr val="0000CC"/>
    <a:srgbClr val="FFFFAB"/>
    <a:srgbClr val="FF944B"/>
    <a:srgbClr val="FFFF89"/>
    <a:srgbClr val="FF6600"/>
    <a:srgbClr val="FF4F4F"/>
    <a:srgbClr val="007434"/>
    <a:srgbClr val="FF9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08" autoAdjust="0"/>
    <p:restoredTop sz="94671" autoAdjust="0"/>
  </p:normalViewPr>
  <p:slideViewPr>
    <p:cSldViewPr>
      <p:cViewPr varScale="1">
        <p:scale>
          <a:sx n="67" d="100"/>
          <a:sy n="67" d="100"/>
        </p:scale>
        <p:origin x="136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DC941EB-9990-4035-80B5-E20E5671C3C6}" type="datetimeFigureOut">
              <a:rPr lang="es-ES"/>
              <a:pPr>
                <a:defRPr/>
              </a:pPr>
              <a:t>18/01/2016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2B86F1B-6ADC-4D66-93BC-85F1B67F1A3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8428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0F5994A-1C23-4176-85AB-9F1B29254C6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59883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23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10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419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11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3867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12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782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13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8063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14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0519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15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7471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16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3398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17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250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18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6972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19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2719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89365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20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92704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21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93907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22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7547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23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69400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24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6678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25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0593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26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25641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27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70924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28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792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3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418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4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941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5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450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6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736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7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68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8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518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419EC9D-6FB2-44B1-9D9C-3F37981EC73C}" type="slidenum">
              <a:rPr lang="es-ES" smtClean="0"/>
              <a:pPr eaLnBrk="1" hangingPunct="1"/>
              <a:t>9</a:t>
            </a:fld>
            <a:endParaRPr lang="es-E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631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D3BBE-82FC-4B12-8E03-794D1295E3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529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804B3-6670-40F6-9216-65597E97EA8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7182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65055B-D668-4F57-BD53-B4F44284D61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447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85E4EF-1753-4518-8CE4-6C600013AD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5768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5ED43-6CD9-4404-9B60-374AA4D4128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604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2384A-3D90-40D8-AE79-A982CB6A0FB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377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03359-6E04-4132-B908-6BF1B8B63D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2341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C4922-A528-493E-A4B2-3CDA869660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8971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74957-614A-461C-A6F7-1F9D3ED3F6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761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FFEA4-858B-4E3E-9865-2F132C5611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301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D1A61-856C-4BCB-A49A-EC59B6EA23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8629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21000">
              <a:srgbClr val="FF7A00"/>
            </a:gs>
            <a:gs pos="47000">
              <a:srgbClr val="FF0300"/>
            </a:gs>
            <a:gs pos="71000">
              <a:srgbClr val="4D0808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s-ES"/>
              <a:t>Tema 0. Introducción.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61AE742A-5DE2-401B-B5C3-FA38A8EEB0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12.xml"/><Relationship Id="rId18" Type="http://schemas.openxmlformats.org/officeDocument/2006/relationships/slide" Target="slide21.xml"/><Relationship Id="rId3" Type="http://schemas.openxmlformats.org/officeDocument/2006/relationships/image" Target="../media/image1.png"/><Relationship Id="rId21" Type="http://schemas.openxmlformats.org/officeDocument/2006/relationships/slide" Target="slide27.xml"/><Relationship Id="rId7" Type="http://schemas.openxmlformats.org/officeDocument/2006/relationships/image" Target="../media/image5.jpg"/><Relationship Id="rId12" Type="http://schemas.openxmlformats.org/officeDocument/2006/relationships/slide" Target="slide9.xml"/><Relationship Id="rId17" Type="http://schemas.openxmlformats.org/officeDocument/2006/relationships/slide" Target="slide20.xml"/><Relationship Id="rId2" Type="http://schemas.openxmlformats.org/officeDocument/2006/relationships/notesSlide" Target="../notesSlides/notesSlide1.xml"/><Relationship Id="rId16" Type="http://schemas.openxmlformats.org/officeDocument/2006/relationships/slide" Target="slide18.xml"/><Relationship Id="rId20" Type="http://schemas.openxmlformats.org/officeDocument/2006/relationships/slide" Target="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slide" Target="slide8.xml"/><Relationship Id="rId5" Type="http://schemas.openxmlformats.org/officeDocument/2006/relationships/image" Target="../media/image3.jpeg"/><Relationship Id="rId15" Type="http://schemas.openxmlformats.org/officeDocument/2006/relationships/slide" Target="slide15.xml"/><Relationship Id="rId10" Type="http://schemas.openxmlformats.org/officeDocument/2006/relationships/slide" Target="slide5.xml"/><Relationship Id="rId19" Type="http://schemas.openxmlformats.org/officeDocument/2006/relationships/slide" Target="slide24.xml"/><Relationship Id="rId4" Type="http://schemas.openxmlformats.org/officeDocument/2006/relationships/image" Target="../media/image2.jpeg"/><Relationship Id="rId9" Type="http://schemas.openxmlformats.org/officeDocument/2006/relationships/slide" Target="slide3.xml"/><Relationship Id="rId14" Type="http://schemas.openxmlformats.org/officeDocument/2006/relationships/slide" Target="slide13.xml"/><Relationship Id="rId22" Type="http://schemas.openxmlformats.org/officeDocument/2006/relationships/slide" Target="slide2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slide" Target="slide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0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3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pic>
        <p:nvPicPr>
          <p:cNvPr id="4" name="Imagen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670" y="113264"/>
            <a:ext cx="4976223" cy="6586178"/>
          </a:xfrm>
          <a:prstGeom prst="rect">
            <a:avLst/>
          </a:prstGeom>
        </p:spPr>
      </p:pic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6479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006627" y="27901"/>
            <a:ext cx="5120307" cy="954107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</a:t>
            </a:r>
            <a:endParaRPr lang="es-ES" sz="28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indent="-514350" algn="l" eaLnBrk="1" fontAlgn="t" hangingPunct="1">
              <a:spcBef>
                <a:spcPts val="0"/>
              </a:spcBef>
              <a:spcAft>
                <a:spcPts val="0"/>
              </a:spcAft>
              <a:buAutoNum type="alphaLcParenR"/>
              <a:defRPr/>
            </a:pP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Las preposiciones en ELE.</a:t>
            </a:r>
          </a:p>
        </p:txBody>
      </p:sp>
      <p:sp>
        <p:nvSpPr>
          <p:cNvPr id="11" name="1 Rectángulo"/>
          <p:cNvSpPr/>
          <p:nvPr/>
        </p:nvSpPr>
        <p:spPr>
          <a:xfrm>
            <a:off x="596843" y="1033871"/>
            <a:ext cx="7516220" cy="569386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indent="-457200" algn="l" eaLnBrk="1" fontAlgn="t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Introducción.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8" action="ppaction://hlinksldjump"/>
              </a:rPr>
              <a:t>2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marL="457200" indent="-457200" algn="l" eaLnBrk="1" fontAlgn="t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Las locuciones preposicionales.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9" action="ppaction://hlinksldjump"/>
              </a:rPr>
              <a:t>3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marL="457200" indent="-457200" algn="l" eaLnBrk="1" fontAlgn="t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Inventario.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0" action="ppaction://hlinksldjump"/>
              </a:rPr>
              <a:t>5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marL="457200" indent="-457200" algn="l" eaLnBrk="1" fontAlgn="t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Clasificación de Alarcos.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1" action="ppaction://hlinksldjump"/>
              </a:rPr>
              <a:t>8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marL="457200" indent="-457200" algn="l" eaLnBrk="1" fontAlgn="t" hangingPunct="1">
              <a:spcBef>
                <a:spcPts val="0"/>
              </a:spcBef>
              <a:spcAft>
                <a:spcPts val="0"/>
              </a:spcAft>
              <a:buAutoNum type="arabicPeriod"/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Valores generales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2" action="ppaction://hlinksldjump"/>
              </a:rPr>
              <a:t>9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a (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  <a:hlinkClick r:id="rId12" action="ppaction://hlinksldjump"/>
              </a:rPr>
              <a:t>9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ante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3" action="ppaction://hlinksldjump"/>
              </a:rPr>
              <a:t>12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bajo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3" action="ppaction://hlinksldjump"/>
              </a:rPr>
              <a:t>12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*cabe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3" action="ppaction://hlinksldjump"/>
              </a:rPr>
              <a:t>12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con (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  <a:hlinkClick r:id="rId14" action="ppaction://hlinksldjump"/>
              </a:rPr>
              <a:t>13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contra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4" action="ppaction://hlinksldjump"/>
              </a:rPr>
              <a:t>13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 (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  <a:hlinkClick r:id="rId15" action="ppaction://hlinksldjump"/>
              </a:rPr>
              <a:t>15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desde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6" action="ppaction://hlinksldjump"/>
              </a:rPr>
              <a:t>18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en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6" action="ppaction://hlinksldjump"/>
              </a:rPr>
              <a:t>18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entre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6" action="ppaction://hlinksldjump"/>
              </a:rPr>
              <a:t>18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 hacia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7" action="ppaction://hlinksldjump"/>
              </a:rPr>
              <a:t>20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 hasta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17" action="ppaction://hlinksldjump"/>
              </a:rPr>
              <a:t>20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para (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  <a:hlinkClick r:id="rId18" action="ppaction://hlinksldjump"/>
              </a:rPr>
              <a:t>21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por (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  <a:hlinkClick r:id="rId19" action="ppaction://hlinksldjump"/>
              </a:rPr>
              <a:t>24</a:t>
            </a:r>
            <a:r>
              <a:rPr lang="es-ES" sz="28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según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20" action="ppaction://hlinksldjump"/>
              </a:rPr>
              <a:t>26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 sin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20" action="ppaction://hlinksldjump"/>
              </a:rPr>
              <a:t>26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so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20" action="ppaction://hlinksldjump"/>
              </a:rPr>
              <a:t>26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sobre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21" action="ppaction://hlinksldjump"/>
              </a:rPr>
              <a:t>27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     tras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21" action="ppaction://hlinksldjump"/>
              </a:rPr>
              <a:t>27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  <a:p>
            <a:pPr lvl="1" algn="l" fontAlgn="t">
              <a:spcBef>
                <a:spcPts val="0"/>
              </a:spcBef>
              <a:spcAft>
                <a:spcPts val="0"/>
              </a:spcAft>
              <a:defRPr/>
            </a:pPr>
            <a:endParaRPr lang="es-ES" sz="28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0" lvl="1" algn="l" fontAlgn="t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6. La doble preposición (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  <a:hlinkClick r:id="rId22" action="ppaction://hlinksldjump"/>
              </a:rPr>
              <a:t>28</a:t>
            </a:r>
            <a:r>
              <a:rPr lang="es-ES" sz="28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885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0648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10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7201" y="612140"/>
            <a:ext cx="8044986" cy="62812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Dirección (movimiento real</a:t>
            </a:r>
            <a:r>
              <a:rPr lang="es-ES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6088" algn="just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dirigirse, acercarse, acceder, subir, bajar, trepar, ascender, ir, arrojarse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 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un </a:t>
            </a:r>
            <a:r>
              <a:rPr lang="es-ES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lugar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Objetivo (movimiento difumado</a:t>
            </a:r>
            <a:r>
              <a:rPr lang="es-ES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6088" algn="just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animar, adelantarse, anticiparse, aventurarse, aspirar, contribuir, aspirar, incitar, inducir, obligar, ayudar, atreverse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 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algo / hacer </a:t>
            </a:r>
            <a:r>
              <a:rPr lang="es-ES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algo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Comienzo de </a:t>
            </a:r>
            <a:r>
              <a:rPr lang="es-ES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acción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6088" algn="just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comenzar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empezar, echar(se), ir, ponerse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 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hacer </a:t>
            </a:r>
            <a:r>
              <a:rPr lang="es-ES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algo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acostumbrarse, atreverse, comprometerse, 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contribuir, jugar,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limitarse, negarse, renunciar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algo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consagrarse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oponerse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algo o a alguien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desafiar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someterse, unirse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alguien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</a:t>
            </a:r>
            <a:r>
              <a:rPr lang="es-ES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significado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Limitar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poder </a:t>
            </a:r>
            <a:r>
              <a:rPr lang="es-ES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alguien. /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Limitarse a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cumplir órdenes.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Negar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unas acusaciones. /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Negarse a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declarar.</a:t>
            </a:r>
            <a:endParaRPr lang="es-ES" sz="1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8147129" y="402912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2996517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o 7"/>
          <p:cNvGrpSpPr/>
          <p:nvPr/>
        </p:nvGrpSpPr>
        <p:grpSpPr>
          <a:xfrm>
            <a:off x="-116409" y="5891299"/>
            <a:ext cx="6113681" cy="948750"/>
            <a:chOff x="114503" y="5958250"/>
            <a:chExt cx="6034837" cy="945775"/>
          </a:xfrm>
        </p:grpSpPr>
        <p:pic>
          <p:nvPicPr>
            <p:cNvPr id="9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3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68438" y="604511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11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grpSp>
        <p:nvGrpSpPr>
          <p:cNvPr id="2" name="Grupo 1"/>
          <p:cNvGrpSpPr/>
          <p:nvPr/>
        </p:nvGrpSpPr>
        <p:grpSpPr>
          <a:xfrm>
            <a:off x="135747" y="147227"/>
            <a:ext cx="8951184" cy="6769059"/>
            <a:chOff x="135747" y="147227"/>
            <a:chExt cx="8951184" cy="6769059"/>
          </a:xfrm>
        </p:grpSpPr>
        <p:sp>
          <p:nvSpPr>
            <p:cNvPr id="4" name="Rectángulo 3"/>
            <p:cNvSpPr/>
            <p:nvPr/>
          </p:nvSpPr>
          <p:spPr>
            <a:xfrm>
              <a:off x="135747" y="147227"/>
              <a:ext cx="2749924" cy="624786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babor /estribor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bocados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bocajarro (a boca de jarro)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bulto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caballo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cántaros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ciegas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ciencia cierta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cierra ojos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conciencia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cuerpo descubierto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derechas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diestro y siniestro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dos pasos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empujones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escote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fuego lento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gritos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</a:t>
              </a:r>
              <a:r>
                <a:rPr lang="es-ES" sz="2000" b="1" i="1" dirty="0" smtClean="0">
                  <a:latin typeface="Garamond" panose="02020404030301010803" pitchFamily="18" charset="0"/>
                </a:rPr>
                <a:t>gusto</a:t>
              </a:r>
              <a:endParaRPr lang="es-ES" sz="2000" i="1" dirty="0">
                <a:latin typeface="Garamond" panose="02020404030301010803" pitchFamily="18" charset="0"/>
              </a:endParaRPr>
            </a:p>
          </p:txBody>
        </p:sp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2666082" y="896331"/>
              <a:ext cx="2583730" cy="5632311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la chita callando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la fuerza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la moda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lágrima viva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lo sumo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mano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mata caballo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mis anchas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palo seco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pie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plazos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punto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rajatabla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simple vista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solas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toda costa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tontas y a locas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trancas y barrancas</a:t>
              </a:r>
            </a:p>
          </p:txBody>
        </p:sp>
        <p:sp>
          <p:nvSpPr>
            <p:cNvPr id="12" name="TextBox 12"/>
            <p:cNvSpPr txBox="1">
              <a:spLocks noChangeArrowheads="1"/>
            </p:cNvSpPr>
            <p:nvPr/>
          </p:nvSpPr>
          <p:spPr bwMode="auto">
            <a:xfrm>
              <a:off x="5088863" y="668422"/>
              <a:ext cx="2357437" cy="6247864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al acecho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buen paso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ciegas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conciencia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dentelladas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diario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duras penas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escondidas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eso de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granel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la larga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la pata coja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las mil maravillas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lo tonto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mares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media voz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medias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ojo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pierna suelta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quema ropa</a:t>
              </a:r>
              <a:endParaRPr lang="es-ES" sz="2000" i="1" dirty="0">
                <a:latin typeface="Garamond" panose="02020404030301010803" pitchFamily="18" charset="0"/>
              </a:endParaRPr>
            </a:p>
          </p:txBody>
        </p:sp>
        <p:sp>
          <p:nvSpPr>
            <p:cNvPr id="14" name="TextBox 2"/>
            <p:cNvSpPr txBox="1">
              <a:spLocks noChangeArrowheads="1"/>
            </p:cNvSpPr>
            <p:nvPr/>
          </p:nvSpPr>
          <p:spPr bwMode="auto">
            <a:xfrm>
              <a:off x="7033125" y="1050528"/>
              <a:ext cx="2053806" cy="3170099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miter lim="800000"/>
              <a:headEnd/>
              <a:tailEnd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regañadientes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toca teja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todo tren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 voz en </a:t>
              </a:r>
              <a:r>
                <a:rPr lang="es-ES" sz="2000" b="1" i="1" dirty="0" smtClean="0">
                  <a:latin typeface="Garamond" panose="02020404030301010803" pitchFamily="18" charset="0"/>
                </a:rPr>
                <a:t>grito</a:t>
              </a:r>
            </a:p>
            <a:p>
              <a:pPr algn="l">
                <a:defRPr/>
              </a:pPr>
              <a:endParaRPr lang="es-ES" sz="2000" b="1" i="1" dirty="0">
                <a:latin typeface="Garamond" panose="02020404030301010803" pitchFamily="18" charset="0"/>
              </a:endParaRP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al buen tuntún 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al fin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al galope</a:t>
              </a:r>
            </a:p>
            <a:p>
              <a:pPr algn="l">
                <a:defRPr/>
              </a:pPr>
              <a:r>
                <a:rPr lang="es-ES" sz="2000" b="1" i="1" dirty="0">
                  <a:latin typeface="Garamond" panose="02020404030301010803" pitchFamily="18" charset="0"/>
                </a:rPr>
                <a:t>al momento</a:t>
              </a:r>
            </a:p>
            <a:p>
              <a:pPr algn="l">
                <a:defRPr/>
              </a:pPr>
              <a:endParaRPr lang="es-ES" sz="2000" b="1" i="1" dirty="0">
                <a:latin typeface="Garamond" panose="02020404030301010803" pitchFamily="18" charset="0"/>
              </a:endParaRPr>
            </a:p>
          </p:txBody>
        </p:sp>
      </p:grpSp>
      <p:sp>
        <p:nvSpPr>
          <p:cNvPr id="19" name="Flecha arriba 18">
            <a:hlinkClick r:id="rId7" action="ppaction://hlinksldjump"/>
          </p:cNvPr>
          <p:cNvSpPr/>
          <p:nvPr/>
        </p:nvSpPr>
        <p:spPr bwMode="auto">
          <a:xfrm>
            <a:off x="8311082" y="-2608"/>
            <a:ext cx="648218" cy="102350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20" name="1 Rectángulo"/>
          <p:cNvSpPr/>
          <p:nvPr/>
        </p:nvSpPr>
        <p:spPr>
          <a:xfrm>
            <a:off x="2940432" y="-2608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241073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07504" y="5940940"/>
            <a:ext cx="6113681" cy="948750"/>
            <a:chOff x="114503" y="5958250"/>
            <a:chExt cx="6034837" cy="945775"/>
          </a:xfrm>
        </p:grpSpPr>
        <p:pic>
          <p:nvPicPr>
            <p:cNvPr id="13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4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6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09267" y="6234280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12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3978" y="403583"/>
            <a:ext cx="8118872" cy="640072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47675"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(XII).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Localización, ‘frente a, delante de’.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turistas estaban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 de la Catedral.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(Sentido figurado).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este problema, debemos reaccionar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anteanoche, anteayer, antebrazo, antediluviano, antepasados, anteponer, antesala…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bajo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BASSUS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-lat.vg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.- (XII).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Localización, ‘debajo’ (interior).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 gato estaba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bajo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mesa.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Tiempo: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Bajo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reinado de Carlos I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s-ES" sz="2000" dirty="0" smtClean="0">
              <a:solidFill>
                <a:srgbClr val="00206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*cabe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 cabo &lt; </a:t>
            </a:r>
            <a:r>
              <a:rPr lang="es-ES" sz="2000" b="1" cap="small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CAPUT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(XIII)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‘junto a’, ‘al lado de’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Usaba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poner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sí un jarrillo de vino, cuando comíamos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…”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Lazarillo de Tormes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8297009" y="236356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9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1133900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63810" y="622934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13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844999" y="1464271"/>
            <a:ext cx="7542584" cy="430733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47675"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es-ES" sz="28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 </a:t>
            </a:r>
            <a:r>
              <a:rPr lang="es-ES" sz="28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CUM</a:t>
            </a: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(X).</a:t>
            </a:r>
            <a:endParaRPr lang="es-ES" sz="28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Compañía. 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Vino </a:t>
            </a:r>
            <a:r>
              <a:rPr lang="es-ES" sz="28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muchos amigos.</a:t>
            </a:r>
            <a:endParaRPr lang="es-ES" sz="28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Modo. </a:t>
            </a:r>
            <a:r>
              <a:rPr lang="es-ES" sz="28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alegría</a:t>
            </a: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8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Instrumento. </a:t>
            </a:r>
            <a:r>
              <a:rPr lang="es-ES" sz="28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cuchillo.</a:t>
            </a:r>
            <a:endParaRPr lang="es-ES" sz="28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</a:t>
            </a: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es-ES" sz="28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</a:t>
            </a: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(XII).</a:t>
            </a:r>
            <a:endParaRPr lang="es-ES" sz="28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Ataque, oposición. 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Lucha </a:t>
            </a:r>
            <a:r>
              <a:rPr lang="es-ES" sz="28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las tentaciones.</a:t>
            </a:r>
            <a:endParaRPr lang="es-ES" sz="28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ES" sz="28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Dirección. 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Ponte </a:t>
            </a:r>
            <a:r>
              <a:rPr lang="es-ES" sz="28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</a:t>
            </a:r>
            <a:r>
              <a:rPr lang="es-ES" sz="28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pared.</a:t>
            </a:r>
            <a:endParaRPr lang="es-ES" sz="28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8351912" y="38569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20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2348596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3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4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GRAMÁTÁCA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6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31397" y="6212976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14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42773" y="877726"/>
            <a:ext cx="7764788" cy="58123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Complemento de compañía.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aguantar(se), aliarse, apechugar, atreverse, conformarse, convivir, coincidir, competir, casarse, codearse, coexistir, compaginar, comparar(se), compartir, congeniar, consultar, confundir(se), emparentar, encontrarse, enemistarse, entrevistarse, intimar, relacionarse, negociar, pactar, rivalizar, simultanear, soñar…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Verbos ‘finalización de acción”: </a:t>
            </a: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acabar, romper, terminar</a:t>
            </a:r>
            <a:r>
              <a:rPr lang="es-ES" sz="16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Cambio de significado:</a:t>
            </a:r>
            <a:r>
              <a:rPr lang="es-ES" sz="16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encontrar / encontrarse, entrevistar / entrevistarse</a:t>
            </a:r>
            <a:r>
              <a:rPr lang="es-ES" sz="16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6905" indent="-179705" algn="l">
              <a:lnSpc>
                <a:spcPct val="115000"/>
              </a:lnSpc>
              <a:spcAft>
                <a:spcPts val="0"/>
              </a:spcAft>
            </a:pPr>
            <a:r>
              <a:rPr lang="es-ES" sz="1600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Medio </a:t>
            </a:r>
            <a:r>
              <a:rPr lang="es-ES" sz="16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 instrumento. 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36905" indent="-179705" algn="l">
              <a:lnSpc>
                <a:spcPct val="115000"/>
              </a:lnSpc>
              <a:spcAft>
                <a:spcPts val="0"/>
              </a:spcAft>
            </a:pPr>
            <a:r>
              <a:rPr lang="es-ES" sz="16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atar, ayudar, colaborar, cubrir, tapar …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bastar, enganchar</a:t>
            </a: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especular, indemnizar</a:t>
            </a:r>
            <a:r>
              <a:rPr lang="es-ES" sz="16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con algo 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convencer, escribirse, quemarse, sobrevivir</a:t>
            </a:r>
            <a:r>
              <a:rPr lang="es-ES" sz="16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Causa.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aburrirse, apasionarse (por), cansarse, encapricharse, entusiasmarse, asustar(se), disfrutar, enfermar, molestar, obcecarse, preocuparse, reírse, sorprenderse…  </a:t>
            </a:r>
            <a:endParaRPr lang="es-ES" sz="1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disfrutar, enfadarse, gozar</a:t>
            </a:r>
            <a:r>
              <a:rPr lang="es-ES" sz="16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4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9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245046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4147" y="6188132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15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6" name="Rectángulo 5"/>
          <p:cNvSpPr/>
          <p:nvPr/>
        </p:nvSpPr>
        <p:spPr>
          <a:xfrm>
            <a:off x="200904" y="696791"/>
            <a:ext cx="8308098" cy="612475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r>
              <a:rPr lang="es-ES" sz="2800" dirty="0">
                <a:latin typeface="Garamond" panose="02020404030301010803" pitchFamily="18" charset="0"/>
              </a:rPr>
              <a:t>	de &lt; </a:t>
            </a:r>
            <a:r>
              <a:rPr lang="es-ES" sz="2800" b="1" dirty="0">
                <a:latin typeface="Garamond" panose="02020404030301010803" pitchFamily="18" charset="0"/>
              </a:rPr>
              <a:t>DE</a:t>
            </a:r>
            <a:r>
              <a:rPr lang="es-ES" sz="2800" dirty="0">
                <a:latin typeface="Garamond" panose="02020404030301010803" pitchFamily="18" charset="0"/>
              </a:rPr>
              <a:t> (X)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1. Origen, procedencia. </a:t>
            </a:r>
            <a:r>
              <a:rPr lang="es-ES" sz="2800" i="1" dirty="0">
                <a:latin typeface="Garamond" panose="02020404030301010803" pitchFamily="18" charset="0"/>
              </a:rPr>
              <a:t>Soy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Salamanca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2. Materia. </a:t>
            </a:r>
            <a:r>
              <a:rPr lang="es-ES" sz="2800" i="1" dirty="0">
                <a:latin typeface="Garamond" panose="02020404030301010803" pitchFamily="18" charset="0"/>
              </a:rPr>
              <a:t>Estatua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bronce.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3. Localización espacial (pertenencia). </a:t>
            </a:r>
            <a:r>
              <a:rPr lang="es-ES" sz="2800" i="1" dirty="0">
                <a:latin typeface="Garamond" panose="02020404030301010803" pitchFamily="18" charset="0"/>
              </a:rPr>
              <a:t>La catedral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Toledo.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4. Parentesco. </a:t>
            </a:r>
            <a:r>
              <a:rPr lang="es-ES" sz="2800" i="1" dirty="0">
                <a:latin typeface="Garamond" panose="02020404030301010803" pitchFamily="18" charset="0"/>
              </a:rPr>
              <a:t>Hijo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Antonio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5. N. común + N. propio. </a:t>
            </a:r>
            <a:r>
              <a:rPr lang="es-ES" sz="2800" i="1" dirty="0">
                <a:latin typeface="Garamond" panose="02020404030301010803" pitchFamily="18" charset="0"/>
              </a:rPr>
              <a:t>Plaza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España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6. Pertenencia. </a:t>
            </a:r>
            <a:r>
              <a:rPr lang="es-ES" sz="2800" i="1" dirty="0">
                <a:latin typeface="Garamond" panose="02020404030301010803" pitchFamily="18" charset="0"/>
              </a:rPr>
              <a:t>La pata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la mesa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7. Posesión. </a:t>
            </a:r>
            <a:r>
              <a:rPr lang="es-ES" sz="2800" i="1" dirty="0">
                <a:latin typeface="Garamond" panose="02020404030301010803" pitchFamily="18" charset="0"/>
              </a:rPr>
              <a:t>La casa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mi padre</a:t>
            </a:r>
            <a:r>
              <a:rPr lang="es-ES" sz="2800" i="1" dirty="0" smtClean="0">
                <a:latin typeface="Garamond" panose="02020404030301010803" pitchFamily="18" charset="0"/>
              </a:rPr>
              <a:t>. La paciencia </a:t>
            </a:r>
            <a:r>
              <a:rPr lang="es-ES" sz="2800" b="1" i="1" dirty="0" smtClean="0">
                <a:latin typeface="Garamond" panose="02020404030301010803" pitchFamily="18" charset="0"/>
              </a:rPr>
              <a:t>de</a:t>
            </a:r>
            <a:r>
              <a:rPr lang="es-ES" sz="2800" i="1" dirty="0" smtClean="0">
                <a:latin typeface="Garamond" panose="02020404030301010803" pitchFamily="18" charset="0"/>
              </a:rPr>
              <a:t> Job</a:t>
            </a:r>
            <a:r>
              <a:rPr lang="es-ES" sz="2800" dirty="0" smtClean="0">
                <a:latin typeface="Garamond" panose="02020404030301010803" pitchFamily="18" charset="0"/>
              </a:rPr>
              <a:t>.</a:t>
            </a:r>
            <a:endParaRPr lang="es-ES" sz="2800" dirty="0">
              <a:latin typeface="Garamond" panose="02020404030301010803" pitchFamily="18" charset="0"/>
            </a:endParaRP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8. Localización en el tiempo. </a:t>
            </a:r>
            <a:r>
              <a:rPr lang="es-ES" sz="2800" i="1" dirty="0">
                <a:latin typeface="Garamond" panose="02020404030301010803" pitchFamily="18" charset="0"/>
              </a:rPr>
              <a:t>El 15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Julio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9. Uso, destino. </a:t>
            </a:r>
            <a:r>
              <a:rPr lang="es-ES" sz="2800" i="1" dirty="0">
                <a:latin typeface="Garamond" panose="02020404030301010803" pitchFamily="18" charset="0"/>
              </a:rPr>
              <a:t>Máquina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escribir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10. Valor, precio. </a:t>
            </a:r>
            <a:r>
              <a:rPr lang="es-ES" sz="2800" i="1" dirty="0">
                <a:latin typeface="Garamond" panose="02020404030301010803" pitchFamily="18" charset="0"/>
              </a:rPr>
              <a:t>Billete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10 euros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11. Sustancia, materia. </a:t>
            </a:r>
            <a:r>
              <a:rPr lang="es-ES" sz="2800" i="1" dirty="0">
                <a:latin typeface="Garamond" panose="02020404030301010803" pitchFamily="18" charset="0"/>
              </a:rPr>
              <a:t>Un kilo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patatas</a:t>
            </a:r>
            <a:r>
              <a:rPr lang="es-ES" sz="28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12. Medida. </a:t>
            </a:r>
            <a:r>
              <a:rPr lang="es-ES" sz="2800" i="1" dirty="0">
                <a:latin typeface="Garamond" panose="02020404030301010803" pitchFamily="18" charset="0"/>
              </a:rPr>
              <a:t>3 metros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 largo</a:t>
            </a:r>
            <a:r>
              <a:rPr lang="es-ES" sz="2800" dirty="0">
                <a:latin typeface="Garamond" panose="02020404030301010803" pitchFamily="18" charset="0"/>
              </a:rPr>
              <a:t>. </a:t>
            </a:r>
          </a:p>
          <a:p>
            <a:pPr algn="l"/>
            <a:r>
              <a:rPr lang="es-ES" sz="2800" dirty="0">
                <a:latin typeface="Garamond" panose="02020404030301010803" pitchFamily="18" charset="0"/>
              </a:rPr>
              <a:t>14. Distanciamiento. </a:t>
            </a:r>
            <a:r>
              <a:rPr lang="es-ES" sz="2800" i="1" dirty="0">
                <a:latin typeface="Garamond" panose="02020404030301010803" pitchFamily="18" charset="0"/>
              </a:rPr>
              <a:t>Se fue </a:t>
            </a:r>
            <a:r>
              <a:rPr lang="es-ES" sz="2800" b="1" i="1" dirty="0">
                <a:latin typeface="Garamond" panose="02020404030301010803" pitchFamily="18" charset="0"/>
              </a:rPr>
              <a:t>de</a:t>
            </a:r>
            <a:r>
              <a:rPr lang="es-ES" sz="2800" i="1" dirty="0">
                <a:latin typeface="Garamond" panose="02020404030301010803" pitchFamily="18" charset="0"/>
              </a:rPr>
              <a:t>l </a:t>
            </a:r>
            <a:r>
              <a:rPr lang="es-ES" sz="2800" i="1" dirty="0" smtClean="0">
                <a:latin typeface="Garamond" panose="02020404030301010803" pitchFamily="18" charset="0"/>
              </a:rPr>
              <a:t>pueblo</a:t>
            </a:r>
            <a:r>
              <a:rPr lang="es-ES" sz="2800" dirty="0" smtClean="0">
                <a:latin typeface="Garamond" panose="02020404030301010803" pitchFamily="18" charset="0"/>
              </a:rPr>
              <a:t>.</a:t>
            </a:r>
            <a:endParaRPr lang="es-ES" sz="2800" dirty="0">
              <a:latin typeface="Garamond" panose="02020404030301010803" pitchFamily="18" charset="0"/>
            </a:endParaRPr>
          </a:p>
        </p:txBody>
      </p: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8112958" y="228009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334609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7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8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2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20195" y="6181214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16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77287" y="545401"/>
            <a:ext cx="8519292" cy="602472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Causa.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abusar, aprovecharse, </a:t>
            </a:r>
            <a:r>
              <a:rPr lang="pt-BR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cansar(se), fatigar(se), </a:t>
            </a:r>
            <a:r>
              <a:rPr lang="pt-BR" b="1" i="1" dirty="0" err="1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hartar</a:t>
            </a:r>
            <a:r>
              <a:rPr lang="pt-BR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(se),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sorprender(se), maravillar(se), asombrar(se)…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admirar(se), extrañar(se), protestar, quejarse, lamentarse, preciarse, presumir, jactarse, vanagloriarse, enorgullecerse, reírse, alegrar(se)…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avergonzarse, arrepentirse, disculpar(se), preocupar(se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advertir, avisar, culpar, inculpar, acusar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 pronombre &gt; </a:t>
            </a:r>
            <a:r>
              <a:rPr lang="es-ES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transitivos: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 sorprendí de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 presencia. / </a:t>
            </a: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Sorprendí a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María copiando.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 admiramos de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tu fuerza de voluntad. / </a:t>
            </a: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Admiramos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tu fuerza de voluntad.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aprovecharon de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 ignorancia. /</a:t>
            </a: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Aprovecharo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el tiempo al máximo.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abstenerse, prescindir, privarse, librar(se), zafarse, despedir(se), dispensar, excluir, separar(se), apartar(se), alejar(se), burlar(se), reír(se), compadecer(se), apiadarse, adueñarse, apropiarse, apoderarse, enterarse, darse cuenta, percatarse, dotar, encargar(se), ocupar(se), carecer, cambiar, variar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Flecha arriba 14">
            <a:hlinkClick r:id="rId7" action="ppaction://hlinksldjump"/>
          </p:cNvPr>
          <p:cNvSpPr/>
          <p:nvPr/>
        </p:nvSpPr>
        <p:spPr bwMode="auto">
          <a:xfrm>
            <a:off x="8200535" y="11053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6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454879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78437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</a:rPr>
              <a:pPr algn="ctr" eaLnBrk="1" hangingPunct="1"/>
              <a:t>17</a:t>
            </a:fld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1011619" y="1384957"/>
            <a:ext cx="2500313" cy="3970318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es-ES_tradnl" sz="2800" b="1" i="1" dirty="0" smtClean="0">
                <a:latin typeface="Garamond" panose="02020404030301010803" pitchFamily="18" charset="0"/>
              </a:rPr>
              <a:t>de </a:t>
            </a:r>
            <a:r>
              <a:rPr lang="es-ES_tradnl" sz="2800" b="1" i="1" dirty="0">
                <a:latin typeface="Garamond" panose="02020404030301010803" pitchFamily="18" charset="0"/>
              </a:rPr>
              <a:t>bruces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cabo a rabo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balde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carrerilla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gorra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improviso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madrugada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memoria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oídas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5364088" y="1540831"/>
            <a:ext cx="2286000" cy="4401205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>
            <a:spAutoFit/>
          </a:bodyPr>
          <a:lstStyle/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palabra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perilla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puntillas</a:t>
            </a:r>
            <a:endParaRPr lang="es-ES" sz="2800" i="1" dirty="0">
              <a:latin typeface="Garamond" panose="02020404030301010803" pitchFamily="18" charset="0"/>
            </a:endParaRP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rodillas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sobra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veras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verdad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vez en cuando</a:t>
            </a:r>
          </a:p>
          <a:p>
            <a:pPr algn="l">
              <a:defRPr/>
            </a:pPr>
            <a:r>
              <a:rPr lang="es-ES" sz="2800" b="1" i="1" dirty="0">
                <a:latin typeface="Garamond" panose="02020404030301010803" pitchFamily="18" charset="0"/>
              </a:rPr>
              <a:t>de </a:t>
            </a:r>
            <a:r>
              <a:rPr lang="es-ES" sz="2800" b="1" i="1" dirty="0" smtClean="0">
                <a:latin typeface="Garamond" panose="02020404030301010803" pitchFamily="18" charset="0"/>
              </a:rPr>
              <a:t>vicio</a:t>
            </a:r>
            <a:endParaRPr lang="es-ES" sz="2800" b="1" i="1" dirty="0">
              <a:latin typeface="Garamond" panose="02020404030301010803" pitchFamily="18" charset="0"/>
            </a:endParaRPr>
          </a:p>
        </p:txBody>
      </p:sp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GRAMÁTÁCA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PRAGMATICA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141887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1139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18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4503" y="511494"/>
            <a:ext cx="6059487" cy="630326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desde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&lt; 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EX + DE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(XII)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Punto de partida en el tiempo: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Desde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hoy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Punto de partido en el espacio: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Desde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Madrid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cap="all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IN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(X) 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Lugar.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Vivo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Salamanca.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Tiempo.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verano.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Materia.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Pagar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oro.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entre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INTER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(XII) ‘en medio de’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Lugar.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Madrid y Cádiz.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Tiempo.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una y la dos.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 Copulativo (unión).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Entre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tú y yo.</a:t>
            </a:r>
            <a:endParaRPr lang="es-ES" sz="20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525557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10500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19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42504" y="863876"/>
            <a:ext cx="7904578" cy="582621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Interiorización, penetración, participación.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entrar, infiltrar(se), insertar, penetrar, 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colaborar, internar(se), intervenir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englobar, hundir(se,), integrar(se), meter(se), 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	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colarse, concentrar(se), confinar,  encerrar(se), enfrascarse, recluir(se)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fisgar, zambullirse</a:t>
            </a:r>
            <a:r>
              <a:rPr lang="es-ES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‘sobre’.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afianzarse, afirmarse, apoyarse, recostar(se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apoyó en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ventana. / </a:t>
            </a:r>
            <a:r>
              <a:rPr lang="es-ES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apoyó en</a:t>
            </a: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sus compañeros para salir de la crisis.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Resultado final.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convertir(se), transformar(se), trocar(se)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acabar, cristalizar, terminar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descomponer(se), escindir(se), partir(se), quedar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‘en lo relativo a’. 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coincidir, insistir, empeñar(se), perseverar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reincidir, esmerarse, obcecarse, ratificar(se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consistir, controlar(se), moderar(se), rivalizar, secundar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 </a:t>
            </a:r>
            <a:r>
              <a:rPr lang="es-ES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titubear, vacilar</a:t>
            </a:r>
            <a:r>
              <a:rPr lang="es-ES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s-ES" sz="1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8"/>
          <p:cNvSpPr txBox="1">
            <a:spLocks noChangeArrowheads="1"/>
          </p:cNvSpPr>
          <p:nvPr/>
        </p:nvSpPr>
        <p:spPr bwMode="auto">
          <a:xfrm>
            <a:off x="7182582" y="108481"/>
            <a:ext cx="1961418" cy="3785652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ayunas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conciencia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cueros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diferido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jarras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mangas de camisa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realidad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seco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secreto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un tris</a:t>
            </a:r>
          </a:p>
          <a:p>
            <a:pPr algn="l">
              <a:defRPr/>
            </a:pPr>
            <a:r>
              <a:rPr lang="es-ES" sz="2000" b="1" i="1" dirty="0" smtClean="0">
                <a:latin typeface="Garamond" panose="02020404030301010803" pitchFamily="18" charset="0"/>
              </a:rPr>
              <a:t>en volandas</a:t>
            </a: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8381203" y="4067973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20" name="1 Rectángulo"/>
          <p:cNvSpPr/>
          <p:nvPr/>
        </p:nvSpPr>
        <p:spPr>
          <a:xfrm>
            <a:off x="1355099" y="108481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181265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6479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006627" y="27901"/>
            <a:ext cx="5120307" cy="1200329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</a:t>
            </a:r>
            <a:endParaRPr lang="es-ES" sz="2400" b="1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marL="514350" indent="-514350" algn="l" eaLnBrk="1" fontAlgn="t" hangingPunct="1">
              <a:spcBef>
                <a:spcPts val="0"/>
              </a:spcBef>
              <a:spcAft>
                <a:spcPts val="0"/>
              </a:spcAft>
              <a:buAutoNum type="alphaLcParenR"/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	1. Introducción.</a:t>
            </a:r>
          </a:p>
        </p:txBody>
      </p:sp>
      <p:sp>
        <p:nvSpPr>
          <p:cNvPr id="11" name="1 Rectángulo"/>
          <p:cNvSpPr/>
          <p:nvPr/>
        </p:nvSpPr>
        <p:spPr>
          <a:xfrm>
            <a:off x="1258280" y="1383203"/>
            <a:ext cx="5868654" cy="292387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palabras autónomas: </a:t>
            </a:r>
          </a:p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verbo / sustantivo / adjetivo / adverbio</a:t>
            </a:r>
          </a:p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unidades de relación:</a:t>
            </a:r>
          </a:p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PREPOSICIÓN / conjunción</a:t>
            </a:r>
          </a:p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-invariables</a:t>
            </a:r>
          </a:p>
          <a:p>
            <a:pPr marL="342900" indent="-342900" algn="ctr" eaLnBrk="1" fontAlgn="t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átonas (en general) </a:t>
            </a:r>
          </a:p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- unidad de entonación con la palabra (clíticas)</a:t>
            </a:r>
          </a:p>
        </p:txBody>
      </p:sp>
      <p:sp>
        <p:nvSpPr>
          <p:cNvPr id="12" name="1 Rectángulo"/>
          <p:cNvSpPr/>
          <p:nvPr/>
        </p:nvSpPr>
        <p:spPr>
          <a:xfrm>
            <a:off x="81566" y="4435641"/>
            <a:ext cx="8450874" cy="22467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PREPOSICIONES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Función: índice de la función sintáctica del segmento en que está integrada.           </a:t>
            </a:r>
            <a:r>
              <a:rPr lang="es-ES" sz="2000" dirty="0" err="1" smtClean="0">
                <a:solidFill>
                  <a:schemeClr val="tx1"/>
                </a:solidFill>
                <a:latin typeface="Garamond" panose="02020404030301010803" pitchFamily="18" charset="0"/>
              </a:rPr>
              <a:t>Sprep</a:t>
            </a:r>
            <a:r>
              <a:rPr lang="es-E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. (CN, CD, CI, Regido, CC)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Cierto valor léxico</a:t>
            </a:r>
            <a:r>
              <a:rPr lang="es-ES" sz="20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:  Se sentaron </a:t>
            </a:r>
            <a:r>
              <a:rPr lang="es-ES" sz="20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</a:t>
            </a:r>
            <a:r>
              <a:rPr lang="es-ES" sz="20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la mesa </a:t>
            </a:r>
            <a:r>
              <a:rPr lang="es-ES" sz="2000" dirty="0" smtClean="0">
                <a:solidFill>
                  <a:schemeClr val="tx1"/>
                </a:solidFill>
                <a:latin typeface="Garamond" panose="02020404030301010803" pitchFamily="18" charset="0"/>
              </a:rPr>
              <a:t>≠ </a:t>
            </a:r>
            <a:r>
              <a:rPr lang="es-ES" sz="20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Se sentaron </a:t>
            </a:r>
            <a:r>
              <a:rPr lang="es-ES" sz="2000" dirty="0" smtClean="0">
                <a:solidFill>
                  <a:srgbClr val="C00000"/>
                </a:solidFill>
                <a:latin typeface="Garamond" panose="02020404030301010803" pitchFamily="18" charset="0"/>
              </a:rPr>
              <a:t>en</a:t>
            </a:r>
            <a:r>
              <a:rPr lang="es-ES" sz="2000" i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 la mesa</a:t>
            </a:r>
            <a:endParaRPr lang="es-ES" sz="20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 smtClean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Flecha arriba 1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05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20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11560" y="1727991"/>
            <a:ext cx="7128792" cy="381508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hacia</a:t>
            </a:r>
            <a:r>
              <a:rPr lang="es-ES" sz="2400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 </a:t>
            </a:r>
            <a:r>
              <a:rPr lang="es-ES" sz="2400" b="1" i="1" dirty="0" err="1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faze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r>
              <a:rPr lang="es-ES" sz="24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(XIII)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Lugar (dirección). Caminamos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hacia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río.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Tiempo (aproximado).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Hacia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las ocho.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(árabe).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ES" sz="24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Término 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espacio: 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Iré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Madrid.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ES" sz="24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 Término 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en tiempo. 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Esperaré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hasta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 las ocho</a:t>
            </a:r>
            <a:endParaRPr lang="es-ES" sz="2400" dirty="0">
              <a:latin typeface="Garamond" panose="02020404030301010803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7256" y="5531047"/>
            <a:ext cx="8964488" cy="73205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1319" y="1026851"/>
            <a:ext cx="8892480" cy="525760"/>
          </a:xfrm>
          <a:prstGeom prst="rect">
            <a:avLst/>
          </a:prstGeom>
        </p:spPr>
      </p:pic>
      <p:sp>
        <p:nvSpPr>
          <p:cNvPr id="13" name="Flecha arriba 12">
            <a:hlinkClick r:id="rId9" action="ppaction://hlinksldjump"/>
          </p:cNvPr>
          <p:cNvSpPr/>
          <p:nvPr/>
        </p:nvSpPr>
        <p:spPr bwMode="auto">
          <a:xfrm>
            <a:off x="7985159" y="2016922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310059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upo 13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20195" y="619630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21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84653" y="721239"/>
            <a:ext cx="7085611" cy="340606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0215" algn="l">
              <a:lnSpc>
                <a:spcPct val="115000"/>
              </a:lnSpc>
              <a:spcAft>
                <a:spcPts val="1000"/>
              </a:spcAft>
              <a:tabLst>
                <a:tab pos="449580" algn="l"/>
                <a:tab pos="899160" algn="l"/>
                <a:tab pos="1782445" algn="l"/>
              </a:tabLst>
            </a:pP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s-ES_tradnl" sz="2000" b="1" i="1" kern="0" cap="all" dirty="0" smtClean="0">
                <a:solidFill>
                  <a:srgbClr val="C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para</a:t>
            </a:r>
            <a:r>
              <a:rPr lang="es-ES_tradnl" sz="2000" kern="0" cap="all" dirty="0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_tradnl" sz="2000" b="1" kern="0" cap="all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&lt; </a:t>
            </a:r>
            <a:r>
              <a:rPr lang="es-ES_tradnl" sz="2000" b="1" i="1" kern="0" cap="all" dirty="0" err="1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pora</a:t>
            </a:r>
            <a:r>
              <a:rPr lang="es-ES_tradnl" sz="2000" b="1" kern="0" cap="all" dirty="0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&lt; </a:t>
            </a:r>
            <a:r>
              <a:rPr lang="es-ES_tradnl" sz="2000" b="1" i="1" kern="0" cap="all" dirty="0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por a</a:t>
            </a:r>
            <a:r>
              <a:rPr lang="es-ES_tradnl" sz="2000" b="1" kern="0" cap="all" dirty="0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 </a:t>
            </a:r>
            <a:r>
              <a:rPr lang="es-ES_tradnl" sz="2000" kern="0" cap="all" dirty="0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(XII-XIII</a:t>
            </a:r>
            <a:r>
              <a:rPr lang="es-ES_tradnl" sz="2000" kern="0" cap="all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).</a:t>
            </a:r>
            <a:endParaRPr lang="es-ES" sz="2400" b="1" kern="0" cap="all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Finalidad: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Llámala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comunicárselo.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Lugar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Voy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tu casa.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Tiempo: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redacción es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lunes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(límite de plazo).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dos años que no lo veo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(‘hace más o menos’).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Opinión: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mí, es un tonto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Capacidad: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una urbanización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cien familias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Comparativo: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ciudades bonitas, Londrina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6275" algn="l"/>
              </a:tabLst>
            </a:pPr>
            <a:r>
              <a:rPr lang="es-ES" sz="2000" dirty="0" err="1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Negativizador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¡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bailes estoy yo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992" y="4233393"/>
            <a:ext cx="9073008" cy="764249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285417" y="5103736"/>
            <a:ext cx="7987818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s-ES" sz="1600" dirty="0">
                <a:latin typeface="Garamond" panose="02020404030301010803" pitchFamily="18" charset="0"/>
              </a:rPr>
              <a:t>La combinación latina </a:t>
            </a:r>
            <a:r>
              <a:rPr lang="es-ES" sz="1600" b="1" dirty="0" smtClean="0">
                <a:latin typeface="Garamond" panose="02020404030301010803" pitchFamily="18" charset="0"/>
              </a:rPr>
              <a:t>PRO AD </a:t>
            </a:r>
            <a:r>
              <a:rPr lang="es-ES" sz="1600" dirty="0" smtClean="0">
                <a:latin typeface="Garamond" panose="02020404030301010803" pitchFamily="18" charset="0"/>
              </a:rPr>
              <a:t>aparece </a:t>
            </a:r>
            <a:r>
              <a:rPr lang="es-ES" sz="1600" dirty="0">
                <a:latin typeface="Garamond" panose="02020404030301010803" pitchFamily="18" charset="0"/>
              </a:rPr>
              <a:t>ya en docs. portugueses de fines del S. </a:t>
            </a:r>
            <a:r>
              <a:rPr lang="es-ES" sz="1600" dirty="0" smtClean="0">
                <a:latin typeface="Garamond" panose="02020404030301010803" pitchFamily="18" charset="0"/>
              </a:rPr>
              <a:t>IX, </a:t>
            </a:r>
            <a:r>
              <a:rPr lang="es-ES" sz="1600" dirty="0">
                <a:latin typeface="Garamond" panose="02020404030301010803" pitchFamily="18" charset="0"/>
              </a:rPr>
              <a:t>leoneses de 932 (M. P., </a:t>
            </a:r>
            <a:r>
              <a:rPr lang="es-ES" sz="1600" i="1" dirty="0" err="1">
                <a:latin typeface="Garamond" panose="02020404030301010803" pitchFamily="18" charset="0"/>
              </a:rPr>
              <a:t>Oríg</a:t>
            </a:r>
            <a:r>
              <a:rPr lang="es-ES" sz="1600" dirty="0">
                <a:latin typeface="Garamond" panose="02020404030301010803" pitchFamily="18" charset="0"/>
              </a:rPr>
              <a:t>., 368), etc</a:t>
            </a:r>
            <a:r>
              <a:rPr lang="es-ES" sz="1600" dirty="0" smtClean="0">
                <a:latin typeface="Garamond" panose="02020404030301010803" pitchFamily="18" charset="0"/>
              </a:rPr>
              <a:t>. … Sin </a:t>
            </a:r>
            <a:r>
              <a:rPr lang="es-ES" sz="1600" dirty="0">
                <a:latin typeface="Garamond" panose="02020404030301010803" pitchFamily="18" charset="0"/>
              </a:rPr>
              <a:t>embargo, al cambio de </a:t>
            </a:r>
            <a:r>
              <a:rPr lang="es-ES" sz="1600" i="1" dirty="0" err="1">
                <a:latin typeface="Garamond" panose="02020404030301010803" pitchFamily="18" charset="0"/>
              </a:rPr>
              <a:t>pora</a:t>
            </a:r>
            <a:r>
              <a:rPr lang="es-ES" sz="1600" dirty="0">
                <a:latin typeface="Garamond" panose="02020404030301010803" pitchFamily="18" charset="0"/>
              </a:rPr>
              <a:t> en </a:t>
            </a:r>
            <a:r>
              <a:rPr lang="es-ES" sz="1600" i="1" dirty="0">
                <a:latin typeface="Garamond" panose="02020404030301010803" pitchFamily="18" charset="0"/>
              </a:rPr>
              <a:t>para</a:t>
            </a:r>
            <a:r>
              <a:rPr lang="es-ES" sz="1600" dirty="0">
                <a:latin typeface="Garamond" panose="02020404030301010803" pitchFamily="18" charset="0"/>
              </a:rPr>
              <a:t> además de la fonética contribuyó el influjo de la otra preposición </a:t>
            </a:r>
            <a:r>
              <a:rPr lang="es-ES" sz="1600" i="1" dirty="0">
                <a:latin typeface="Garamond" panose="02020404030301010803" pitchFamily="18" charset="0"/>
              </a:rPr>
              <a:t>par</a:t>
            </a:r>
            <a:r>
              <a:rPr lang="es-ES" sz="1600" dirty="0">
                <a:latin typeface="Garamond" panose="02020404030301010803" pitchFamily="18" charset="0"/>
              </a:rPr>
              <a:t>, que se empleaba casi generalmente en fórmulas de exclamación y juramento como </a:t>
            </a:r>
            <a:r>
              <a:rPr lang="es-ES" sz="1600" i="1" dirty="0">
                <a:latin typeface="Garamond" panose="02020404030301010803" pitchFamily="18" charset="0"/>
              </a:rPr>
              <a:t>par Dios</a:t>
            </a:r>
            <a:r>
              <a:rPr lang="es-ES" sz="1600" dirty="0">
                <a:latin typeface="Garamond" panose="02020404030301010803" pitchFamily="18" charset="0"/>
              </a:rPr>
              <a:t>, </a:t>
            </a:r>
            <a:r>
              <a:rPr lang="es-ES" sz="1600" i="1" dirty="0">
                <a:latin typeface="Garamond" panose="02020404030301010803" pitchFamily="18" charset="0"/>
              </a:rPr>
              <a:t>par </a:t>
            </a:r>
            <a:r>
              <a:rPr lang="es-ES" sz="1600" i="1" dirty="0" err="1">
                <a:latin typeface="Garamond" panose="02020404030301010803" pitchFamily="18" charset="0"/>
              </a:rPr>
              <a:t>sant</a:t>
            </a:r>
            <a:r>
              <a:rPr lang="es-ES" sz="1600" i="1" dirty="0">
                <a:latin typeface="Garamond" panose="02020404030301010803" pitchFamily="18" charset="0"/>
              </a:rPr>
              <a:t> </a:t>
            </a:r>
            <a:r>
              <a:rPr lang="es-ES" sz="1600" i="1" dirty="0" err="1">
                <a:latin typeface="Garamond" panose="02020404030301010803" pitchFamily="18" charset="0"/>
              </a:rPr>
              <a:t>Esidre</a:t>
            </a:r>
            <a:r>
              <a:rPr lang="es-ES" sz="1600" i="1" dirty="0">
                <a:latin typeface="Garamond" panose="02020404030301010803" pitchFamily="18" charset="0"/>
              </a:rPr>
              <a:t> </a:t>
            </a:r>
            <a:r>
              <a:rPr lang="es-ES" sz="1600" dirty="0">
                <a:latin typeface="Garamond" panose="02020404030301010803" pitchFamily="18" charset="0"/>
              </a:rPr>
              <a:t>[Cid, etc</a:t>
            </a:r>
            <a:r>
              <a:rPr lang="es-ES" sz="1600" dirty="0" smtClean="0">
                <a:latin typeface="Garamond" panose="02020404030301010803" pitchFamily="18" charset="0"/>
              </a:rPr>
              <a:t>.], </a:t>
            </a:r>
            <a:r>
              <a:rPr lang="es-ES" sz="1600" dirty="0">
                <a:latin typeface="Garamond" panose="02020404030301010803" pitchFamily="18" charset="0"/>
              </a:rPr>
              <a:t>etc., y que según indicó M. P. (</a:t>
            </a:r>
            <a:r>
              <a:rPr lang="es-ES" sz="1600" dirty="0" err="1">
                <a:latin typeface="Garamond" panose="02020404030301010803" pitchFamily="18" charset="0"/>
              </a:rPr>
              <a:t>Rom</a:t>
            </a:r>
            <a:r>
              <a:rPr lang="es-ES" sz="1600" dirty="0">
                <a:latin typeface="Garamond" panose="02020404030301010803" pitchFamily="18" charset="0"/>
              </a:rPr>
              <a:t>. XXIX, 361) no es en manera alguna galicismo, sino prolongación autóctona de la </a:t>
            </a:r>
            <a:r>
              <a:rPr lang="es-ES" sz="1600" dirty="0" err="1">
                <a:latin typeface="Garamond" panose="02020404030301010803" pitchFamily="18" charset="0"/>
              </a:rPr>
              <a:t>prep</a:t>
            </a:r>
            <a:r>
              <a:rPr lang="es-ES" sz="1600" dirty="0">
                <a:latin typeface="Garamond" panose="02020404030301010803" pitchFamily="18" charset="0"/>
              </a:rPr>
              <a:t>. latina </a:t>
            </a:r>
            <a:r>
              <a:rPr lang="es-ES" sz="1600" b="1" dirty="0" smtClean="0">
                <a:latin typeface="Garamond" panose="02020404030301010803" pitchFamily="18" charset="0"/>
              </a:rPr>
              <a:t>PER</a:t>
            </a:r>
            <a:r>
              <a:rPr lang="es-ES" sz="1600" dirty="0" smtClean="0">
                <a:latin typeface="Garamond" panose="02020404030301010803" pitchFamily="18" charset="0"/>
              </a:rPr>
              <a:t>. </a:t>
            </a:r>
            <a:endParaRPr lang="es-ES" sz="1600" dirty="0">
              <a:latin typeface="Garamond" panose="02020404030301010803" pitchFamily="18" charset="0"/>
            </a:endParaRPr>
          </a:p>
        </p:txBody>
      </p:sp>
      <p:sp>
        <p:nvSpPr>
          <p:cNvPr id="13" name="Flecha arriba 12">
            <a:hlinkClick r:id="rId8" action="ppaction://hlinksldjump"/>
          </p:cNvPr>
          <p:cNvSpPr/>
          <p:nvPr/>
        </p:nvSpPr>
        <p:spPr bwMode="auto">
          <a:xfrm>
            <a:off x="8252815" y="311802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408611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22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919" y="1039972"/>
            <a:ext cx="8670191" cy="4964163"/>
          </a:xfrm>
          <a:prstGeom prst="rect">
            <a:avLst/>
          </a:prstGeom>
        </p:spPr>
      </p:pic>
      <p:grpSp>
        <p:nvGrpSpPr>
          <p:cNvPr id="11" name="Grupo 10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2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4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6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3" name="Flecha arriba 12">
            <a:hlinkClick r:id="rId8" action="ppaction://hlinksldjump"/>
          </p:cNvPr>
          <p:cNvSpPr/>
          <p:nvPr/>
        </p:nvSpPr>
        <p:spPr bwMode="auto">
          <a:xfrm>
            <a:off x="8014451" y="172774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396761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2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4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6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138911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23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1590" y="711359"/>
            <a:ext cx="7104062" cy="6223204"/>
          </a:xfrm>
          <a:prstGeom prst="rect">
            <a:avLst/>
          </a:prstGeom>
        </p:spPr>
      </p:pic>
      <p:sp>
        <p:nvSpPr>
          <p:cNvPr id="13" name="Flecha arriba 12">
            <a:hlinkClick r:id="rId8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2752884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8721" y="616509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24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91297" y="841167"/>
            <a:ext cx="7085611" cy="372460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450215" algn="l">
              <a:lnSpc>
                <a:spcPct val="115000"/>
              </a:lnSpc>
              <a:spcAft>
                <a:spcPts val="1000"/>
              </a:spcAft>
              <a:tabLst>
                <a:tab pos="449580" algn="l"/>
                <a:tab pos="899160" algn="l"/>
                <a:tab pos="1782445" algn="l"/>
              </a:tabLst>
            </a:pPr>
            <a:r>
              <a:rPr lang="es-ES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 </a:t>
            </a:r>
            <a:r>
              <a:rPr lang="es-ES" sz="2000" dirty="0" err="1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vg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cl. 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(XII).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Causa: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Llora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todo. Está nervioso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las oposiciones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Lugar: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 encanta pasear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ciudad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Tiempo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Voy tres veces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(frecuencia). ///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Murió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los noventa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(aproximación).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‘en busca de’: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Voy al mercado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pan.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‘sin’: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 quedan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corregir tres exámenes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‘a cambio de’: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Necesito cambiar euros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reales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‘en representación de’.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Habla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todos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78815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Medio. Te lo envío por fax.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casa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juzgado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03" y="4753438"/>
            <a:ext cx="8839200" cy="876300"/>
          </a:xfrm>
          <a:prstGeom prst="rect">
            <a:avLst/>
          </a:prstGeom>
        </p:spPr>
      </p:pic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2" name="Flecha arriba 11">
            <a:hlinkClick r:id="rId8" action="ppaction://hlinksldjump"/>
          </p:cNvPr>
          <p:cNvSpPr/>
          <p:nvPr/>
        </p:nvSpPr>
        <p:spPr bwMode="auto">
          <a:xfrm>
            <a:off x="8388721" y="3473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3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365333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5342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25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86" y="2324964"/>
            <a:ext cx="9034785" cy="2013723"/>
          </a:xfrm>
          <a:prstGeom prst="rect">
            <a:avLst/>
          </a:prstGeom>
        </p:spPr>
      </p:pic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GRAMÁTÁCA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3" name="Flecha arriba 12">
            <a:hlinkClick r:id="rId8" action="ppaction://hlinksldjump"/>
          </p:cNvPr>
          <p:cNvSpPr/>
          <p:nvPr/>
        </p:nvSpPr>
        <p:spPr bwMode="auto">
          <a:xfrm>
            <a:off x="8190067" y="99291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338385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5373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26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89853" y="770770"/>
            <a:ext cx="7003290" cy="41806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_tradnl" sz="2000" b="1" dirty="0" smtClean="0">
                <a:solidFill>
                  <a:srgbClr val="C0000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según</a:t>
            </a:r>
            <a:r>
              <a:rPr lang="es-ES_tradnl" sz="2000" b="1" dirty="0" smtClean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_tradn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&lt; SECUNDUM.</a:t>
            </a:r>
            <a:endParaRPr lang="es-ES" sz="2800" b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s-ES_tradnl" sz="2000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‘desde el punto de vista, de acuerdo con, con arreglo a’. </a:t>
            </a:r>
            <a:r>
              <a:rPr lang="es-ES_tradnl" sz="2000" i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Según este libro, el fin del mundo está cercano. Según dicen, aumentarás los sueldos.</a:t>
            </a:r>
            <a:endParaRPr lang="es-ES" sz="2800" i="1" dirty="0"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SINE.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‘privación o carencia de algo’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No debes andar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calcetines. Se fue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despedirse. Me has dado un lápiz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punta. No soy feliz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mis amigos.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s-ES" sz="20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 ton ni son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*so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(&lt; 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SUB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‘bajo’. Se usa sólo en expresiones fijas: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pena, so pretexto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0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463" y="5112147"/>
            <a:ext cx="9195450" cy="772492"/>
          </a:xfrm>
          <a:prstGeom prst="rect">
            <a:avLst/>
          </a:prstGeom>
        </p:spPr>
      </p:pic>
      <p:grpSp>
        <p:nvGrpSpPr>
          <p:cNvPr id="14" name="Grupo 13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4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2" name="Flecha arriba 11">
            <a:hlinkClick r:id="rId8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3" name="1 Rectángulo"/>
          <p:cNvSpPr/>
          <p:nvPr/>
        </p:nvSpPr>
        <p:spPr>
          <a:xfrm>
            <a:off x="2555776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1610352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27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98237" y="1124744"/>
            <a:ext cx="7110067" cy="466454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es-ES" sz="24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&lt; </a:t>
            </a:r>
            <a:r>
              <a:rPr lang="es-ES" sz="24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’valoración aproximada’. 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Pesa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los cien kilos. Su padre tendrá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cuarenta años.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‘hacia’. 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Iremos a Madrid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veinticinco.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‘encima de’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Pon el libro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mesa.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&lt; </a:t>
            </a:r>
            <a:r>
              <a:rPr lang="es-ES" sz="24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TRANS </a:t>
            </a: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(registro culto o literario).</a:t>
            </a:r>
            <a:endParaRPr lang="es-ES" sz="24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4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‘detrás de, después de’.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las mujeres venían los niños. </a:t>
            </a:r>
            <a:r>
              <a:rPr lang="es-ES" sz="24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sz="24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tormenta vino la calma. </a:t>
            </a:r>
            <a:endParaRPr lang="es-ES" sz="24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</p:spTree>
    <p:extLst>
      <p:ext uri="{BB962C8B-B14F-4D97-AF65-F5344CB8AC3E}">
        <p14:creationId xmlns:p14="http://schemas.microsoft.com/office/powerpoint/2010/main" val="288442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08153" y="618362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28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028226" y="1556792"/>
            <a:ext cx="6059487" cy="43304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 veo </a:t>
            </a: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 en </a:t>
            </a: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sopa.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 smtClean="0">
                <a:solidFill>
                  <a:srgbClr val="00206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 sacó </a:t>
            </a:r>
            <a:r>
              <a:rPr lang="es-ES" sz="2800" b="1" i="1" dirty="0" smtClean="0">
                <a:solidFill>
                  <a:srgbClr val="C0000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entre </a:t>
            </a:r>
            <a:r>
              <a:rPr lang="es-ES" sz="2800" b="1" i="1" dirty="0" smtClean="0">
                <a:solidFill>
                  <a:srgbClr val="002060"/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basura.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Voy </a:t>
            </a: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por </a:t>
            </a: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 bueno </a:t>
            </a: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 con </a:t>
            </a: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sus amigos.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s-ES" sz="2800" b="1" dirty="0">
              <a:solidFill>
                <a:srgbClr val="002060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8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 contra</a:t>
            </a: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 de </a:t>
            </a: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pronto, </a:t>
            </a:r>
            <a:r>
              <a:rPr lang="es-ES" sz="28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por </a:t>
            </a:r>
            <a:r>
              <a:rPr lang="es-ES" sz="28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sí… </a:t>
            </a:r>
            <a:endParaRPr lang="es-ES" sz="2800" b="1" i="1" dirty="0">
              <a:solidFill>
                <a:srgbClr val="002060"/>
              </a:solidFill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es-ES" sz="28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6. La doble preposición</a:t>
            </a:r>
          </a:p>
        </p:txBody>
      </p:sp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369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3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3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581844" y="3473"/>
            <a:ext cx="5302523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2. Las locuciones preposicionales.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79004" y="887060"/>
            <a:ext cx="8568952" cy="542815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LOCUCIONES PREPOSICIONALES </a:t>
            </a:r>
            <a:r>
              <a:rPr lang="es-ES" sz="2000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locución = + de una palabra</a:t>
            </a:r>
            <a:r>
              <a:rPr lang="es-ES" sz="2000" b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ES" sz="2000" b="1" dirty="0" smtClean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Puso el libro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sobre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mesa.</a:t>
            </a:r>
          </a:p>
          <a:p>
            <a:pPr algn="l">
              <a:spcAft>
                <a:spcPts val="0"/>
              </a:spcAft>
            </a:pP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Puso el libro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encima de 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mesa</a:t>
            </a:r>
            <a:r>
              <a:rPr lang="es-ES" sz="2000" b="1" i="1" dirty="0" smtClean="0">
                <a:solidFill>
                  <a:srgbClr val="C0504D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= 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Puso el libro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encima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endParaRPr lang="es-ES" sz="2000" b="1" i="1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alrededor de / cerca de / debajo de / dentro de / encima de /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fuera de / junto </a:t>
            </a: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/ lejos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/ más allá de…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[adverbios]</a:t>
            </a:r>
          </a:p>
          <a:p>
            <a:pPr>
              <a:spcAft>
                <a:spcPts val="0"/>
              </a:spcAft>
            </a:pPr>
            <a:endParaRPr lang="es-ES" sz="2000" b="1" dirty="0" smtClean="0">
              <a:solidFill>
                <a:srgbClr val="C0504D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enfadaron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una tontería.</a:t>
            </a:r>
          </a:p>
          <a:p>
            <a:pPr algn="l">
              <a:spcAft>
                <a:spcPts val="0"/>
              </a:spcAft>
            </a:pP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 enfadaron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causa de 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una tontería. ≠ *Se enfadaron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causa de.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s-ES" sz="1600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causa de / acerca de / a excepción de / a fin de / con arreglo a / con objeto de, con motivo de / en compañía de / en virtud de / gracias a / por culpa de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[sustantivos]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...</a:t>
            </a:r>
            <a:endParaRPr lang="es-ES" sz="1600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6768" y="5473950"/>
            <a:ext cx="1990725" cy="1371600"/>
          </a:xfrm>
          <a:prstGeom prst="rect">
            <a:avLst/>
          </a:prstGeom>
        </p:spPr>
      </p:pic>
      <p:sp>
        <p:nvSpPr>
          <p:cNvPr id="18" name="Flecha arriba 17">
            <a:hlinkClick r:id="rId8" action="ppaction://hlinksldjump"/>
          </p:cNvPr>
          <p:cNvSpPr/>
          <p:nvPr/>
        </p:nvSpPr>
        <p:spPr bwMode="auto">
          <a:xfrm>
            <a:off x="8351912" y="117114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928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1994" y="6177196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4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79794" y="895976"/>
            <a:ext cx="8568952" cy="116134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ADVERBIOS</a:t>
            </a:r>
            <a:endParaRPr lang="es-ES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abajo de / acerca de / alrededor de / aparte de / arriba de / por bajo de / cerca de / debajo de / delante de / dentro de / encima de / por encima de / frente a / fuera de / junto a / lejos de / luego de </a:t>
            </a:r>
            <a:r>
              <a:rPr lang="es-ES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</a:t>
            </a:r>
            <a:r>
              <a:rPr lang="es-ES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y </a:t>
            </a:r>
            <a:r>
              <a:rPr lang="es-ES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Méx</a:t>
            </a:r>
            <a:r>
              <a:rPr lang="es-ES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158071" y="2418176"/>
            <a:ext cx="8568952" cy="305211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16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 SUSTANTIVOS</a:t>
            </a:r>
            <a:endParaRPr lang="es-ES" sz="16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la altura de / en aras de / con arreglo a / en atención a / a base de / al cabo de / en calidad de / al calor de / so capa de (“con el pretexto de”) / a cargo de / con cargo a / a causa de / en clave de / por conducto de / al conjuro de / a consecuencia de / en consideración a / a costa de / a cuenta de / en descargo de / en defensa de / en dirección a / a espaldas de / a excepción de / a expensas de / a falta de / a (en) favor de / al filo de /( al frente de / *a fuer de / en función de /a golpe de / al hilo de / / con idea de / a instancia de / por intermedio de / a juego con / al lado de/ a lo largo de / en lugar de / a la luz de / en materia de / en medio de / merced a / con miras a / en el nombre de / en orden a / de parte de / a propósito de / en prueba de / a razón de / a razón de / con relación a / en son de / en torno a / a través de 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1121341" y="5578057"/>
            <a:ext cx="6642412" cy="13044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 lo que respecta a </a:t>
            </a:r>
            <a:r>
              <a:rPr lang="es-ES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 </a:t>
            </a: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sin </a:t>
            </a:r>
            <a:r>
              <a:rPr lang="es-ES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(“con”) / </a:t>
            </a: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tocante a</a:t>
            </a:r>
            <a:r>
              <a:rPr lang="es-ES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camino de </a:t>
            </a:r>
            <a:r>
              <a:rPr lang="es-ES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(‘hacia’)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debido a</a:t>
            </a:r>
            <a:r>
              <a:rPr lang="es-ES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s-ES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conforme a   / gracias a</a:t>
            </a:r>
            <a:endParaRPr lang="es-ES" i="1" dirty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8323411" y="33671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20" name="1 Rectángulo"/>
          <p:cNvSpPr/>
          <p:nvPr/>
        </p:nvSpPr>
        <p:spPr>
          <a:xfrm>
            <a:off x="2581844" y="3473"/>
            <a:ext cx="5302523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2. Las locuciones preposicionales.</a:t>
            </a:r>
          </a:p>
        </p:txBody>
      </p:sp>
    </p:spTree>
    <p:extLst>
      <p:ext uri="{BB962C8B-B14F-4D97-AF65-F5344CB8AC3E}">
        <p14:creationId xmlns:p14="http://schemas.microsoft.com/office/powerpoint/2010/main" val="185526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3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9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42443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5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	3. Inventario.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801511" y="740669"/>
            <a:ext cx="5286202" cy="265816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INVENTARIO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	ante  	bajo	con	contra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	desde	en	entre	hacia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	para	por	sin	sobre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4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endParaRPr lang="es-ES" sz="2400" b="1" i="1" dirty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44372" y="3449677"/>
            <a:ext cx="8498358" cy="309161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Deja el paquete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			Se detuvo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Bajo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 asomaba el periódico		Se ha lastimado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Arrimad la cómoda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		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Desde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 los vieron alejarse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 dejes la llave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		Hay un cuadro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entre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puerta y ventana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 dirijo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hacia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			La pelota llegó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regaló un felpudo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		Entraban y salían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 </a:t>
            </a:r>
            <a:r>
              <a:rPr lang="es-ES" b="1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usta más la vitrina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		Alguien esperaba </a:t>
            </a:r>
            <a:r>
              <a:rPr lang="es-ES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puerta</a:t>
            </a:r>
            <a:r>
              <a:rPr lang="es-ES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s-ES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7983591" y="33265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840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23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24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6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Imagen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00956" y="6241024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6</a:t>
            </a:fld>
            <a:endParaRPr lang="es-ES" sz="32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0" y="364892"/>
            <a:ext cx="4951513" cy="325525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cabe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*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Cabe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fuente =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Junto a 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fuente.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*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los árboles =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Debajo de 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árboles.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pretexto de, so pena de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s-ES" sz="1600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pórtico… =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Delante de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 pórtico…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endParaRPr lang="es-ES" sz="1600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los cristales.. =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Detrás de 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los cristales.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Tras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invierno… =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Después de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 invierno…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114503" y="3621814"/>
            <a:ext cx="6876081" cy="330757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ADJETIVOS </a:t>
            </a:r>
            <a:r>
              <a:rPr lang="es-ES" sz="1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PREPOSICIONES     No </a:t>
            </a:r>
            <a:r>
              <a:rPr lang="es-ES" sz="1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parecen preposiciones (átonas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“preposiciones imperfectas”</a:t>
            </a:r>
            <a:endParaRPr lang="es-ES" sz="1600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durante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/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mediante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Dios mediante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recurso estilístico = </a:t>
            </a:r>
            <a:r>
              <a:rPr lang="es-ES" sz="1600" b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s-ES" sz="1600" b="1" i="1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Lo consiguieron mediante tu apoyo.</a:t>
            </a:r>
            <a:endParaRPr lang="es-ES" sz="1600" b="1" i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excepto, salvo, incluso  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CUANTIFICADORES: 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más, menos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algn="l">
              <a:spcAft>
                <a:spcPts val="0"/>
              </a:spcAft>
            </a:pPr>
            <a:endParaRPr lang="es-ES" sz="1600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spcAft>
                <a:spcPts val="0"/>
              </a:spcAft>
            </a:pPr>
            <a:r>
              <a:rPr lang="es-ES" sz="1400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excepto</a:t>
            </a:r>
            <a:r>
              <a:rPr lang="es-ES" sz="1400" i="1" baseline="300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 1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14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 excepción de, fuera de, menos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es-ES" sz="14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salvo</a:t>
            </a:r>
            <a:r>
              <a:rPr lang="es-ES" sz="1400" i="1" baseline="300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14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salvo</a:t>
            </a:r>
            <a:r>
              <a:rPr lang="es-ES" sz="1400" i="1" baseline="300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1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14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excepto2.2. </a:t>
            </a:r>
            <a:r>
              <a:rPr lang="es-ES" sz="14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Fuera de, con excepción de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es-ES" sz="14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incluso, </a:t>
            </a:r>
            <a:r>
              <a:rPr lang="es-ES" sz="1400" i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 lat. </a:t>
            </a:r>
            <a:r>
              <a:rPr lang="es-ES" sz="1400" i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inclūsus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1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adj. Contenido dentro de una cosa, o que está implícito en ella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14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adv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m. Con inclusión, inclusivamente</a:t>
            </a: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es-ES" sz="1400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14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Hasta, aun. </a:t>
            </a:r>
            <a:r>
              <a:rPr lang="es-ES" sz="14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Incluso a los enemigos amó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U. t. c. </a:t>
            </a:r>
            <a:r>
              <a:rPr lang="es-ES" sz="1400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conj</a:t>
            </a:r>
            <a:r>
              <a:rPr lang="es-ES" sz="14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1400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4809017" y="810537"/>
            <a:ext cx="4352350" cy="27484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   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cupón pro ciegos.</a:t>
            </a:r>
          </a:p>
          <a:p>
            <a:pPr algn="l">
              <a:spcAft>
                <a:spcPts val="0"/>
              </a:spcAft>
            </a:pPr>
            <a:r>
              <a:rPr lang="es-ES" sz="1400" b="1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</a:t>
            </a:r>
            <a:r>
              <a:rPr lang="es-ES" sz="14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es-ES" sz="14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 lat. </a:t>
            </a:r>
            <a:r>
              <a:rPr lang="es-ES" sz="1400" b="1" i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prode</a:t>
            </a:r>
            <a:r>
              <a:rPr lang="es-ES" sz="14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s-ES" sz="14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‘provecho’).</a:t>
            </a:r>
          </a:p>
          <a:p>
            <a:pPr algn="l">
              <a:spcAft>
                <a:spcPts val="0"/>
              </a:spcAft>
            </a:pPr>
            <a:r>
              <a:rPr lang="es-ES" sz="14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s-ES" sz="1400" b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amb</a:t>
            </a:r>
            <a:r>
              <a:rPr lang="es-ES" sz="14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Provecho, ventaja</a:t>
            </a:r>
            <a:r>
              <a:rPr lang="es-ES" sz="14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r>
              <a:rPr lang="es-ES" sz="14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s-ES" sz="14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s-ES" sz="1400" b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prep</a:t>
            </a:r>
            <a:r>
              <a:rPr lang="es-ES" sz="14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en favor de (ǁ en beneficio de alguien o algo). Fundación pro Real Academia Española</a:t>
            </a: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spcAft>
                <a:spcPts val="0"/>
              </a:spcAft>
            </a:pPr>
            <a:endParaRPr lang="es-ES" sz="1600" b="1" i="1" dirty="0" smtClean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allende </a:t>
            </a:r>
            <a:r>
              <a:rPr lang="es-ES" sz="1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600" b="1" i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illinc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‘al otro lado de’) [</a:t>
            </a:r>
            <a:r>
              <a:rPr lang="es-ES" sz="1600" b="1" i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allén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aquende </a:t>
            </a:r>
            <a:r>
              <a:rPr lang="es-ES" sz="16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1600" b="1" i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eccum</a:t>
            </a:r>
            <a:r>
              <a:rPr lang="es-ES" sz="1600" b="1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1600" b="1" i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‘a este lado de’) [</a:t>
            </a:r>
            <a:r>
              <a:rPr lang="es-ES" sz="1600" b="1" i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aquén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17" name="Rectángulo 16"/>
          <p:cNvSpPr/>
          <p:nvPr/>
        </p:nvSpPr>
        <p:spPr>
          <a:xfrm>
            <a:off x="5778051" y="4653136"/>
            <a:ext cx="3308879" cy="78688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err="1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apud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(“tomado de”): </a:t>
            </a:r>
            <a:r>
              <a:rPr lang="es-ES" sz="1600" b="1" i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ES" sz="1600" b="1" i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pud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Cicerón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16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circa</a:t>
            </a:r>
            <a:r>
              <a:rPr lang="es-ES" sz="16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(c.) “en torno a”.  </a:t>
            </a:r>
            <a:r>
              <a:rPr lang="es-ES" sz="16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110 a.C.</a:t>
            </a: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8382967" y="295279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20" name="1 Rectángulo"/>
          <p:cNvSpPr/>
          <p:nvPr/>
        </p:nvSpPr>
        <p:spPr>
          <a:xfrm>
            <a:off x="4190094" y="39819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	3. Inventario.</a:t>
            </a:r>
          </a:p>
        </p:txBody>
      </p:sp>
    </p:spTree>
    <p:extLst>
      <p:ext uri="{BB962C8B-B14F-4D97-AF65-F5344CB8AC3E}">
        <p14:creationId xmlns:p14="http://schemas.microsoft.com/office/powerpoint/2010/main" val="367311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o 11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4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5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17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495" y="6204419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7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14503" y="956482"/>
            <a:ext cx="8489945" cy="573894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Cuando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</a:t>
            </a:r>
            <a:r>
              <a:rPr lang="es-ES" sz="20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Cuando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niño, me gustaban las tardes de verano 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niño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...).</a:t>
            </a:r>
            <a:endParaRPr lang="es-ES" sz="2000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Donde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</a:t>
            </a:r>
            <a:r>
              <a:rPr lang="es-ES" sz="20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donde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el frutero y compra naranjas…</a:t>
            </a: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s-ES" sz="2000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Pro:</a:t>
            </a: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‘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favor de’ (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ǁ ‘en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beneficio de alguien o 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algo’). 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Fundación </a:t>
            </a:r>
            <a:r>
              <a:rPr lang="es-ES" sz="20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Real Academia Española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[ss. los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 los contras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endParaRPr lang="es-ES" sz="2000" dirty="0" smtClean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endParaRPr lang="es-ES" sz="2000" b="1" i="1" dirty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Durante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s-ES" sz="20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Durante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 semanas, estuvo de baja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ES" sz="2000" i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Mediante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i="1" dirty="0" err="1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Mediante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tus consejos, ella ha mejorado su conducta</a:t>
            </a:r>
            <a:r>
              <a:rPr lang="es-ES" sz="2000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Incluso	</a:t>
            </a:r>
            <a:r>
              <a:rPr lang="es-ES" sz="2000" b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‘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hasta, aun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’. 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Incluso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los enemigos amó.</a:t>
            </a:r>
            <a:endParaRPr lang="es-ES" sz="2000" i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Excepto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Pronombres personales sujeto. + Sustantivos.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s-ES" sz="2000" i="1" dirty="0" smtClean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Vinieron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todos, </a:t>
            </a: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excepto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Antonio 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(tú).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Salvo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	Pronombres personales sujeto. + Sustantivos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l">
              <a:lnSpc>
                <a:spcPct val="115000"/>
              </a:lnSpc>
              <a:spcAft>
                <a:spcPts val="0"/>
              </a:spcAft>
            </a:pPr>
            <a:r>
              <a:rPr lang="es-ES" sz="2000" b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frase subordinada.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Salvo / excepto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yo, todo el mundo lo sabía. </a:t>
            </a:r>
            <a:endParaRPr lang="es-ES" sz="2000" i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49580" indent="449580" algn="l">
              <a:lnSpc>
                <a:spcPct val="115000"/>
              </a:lnSpc>
              <a:spcAft>
                <a:spcPts val="0"/>
              </a:spcAft>
            </a:pPr>
            <a:r>
              <a:rPr lang="es-ES" sz="2000" b="1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Salvo/ excepto </a:t>
            </a:r>
            <a:r>
              <a:rPr lang="es-ES" sz="2000" i="1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 te moleste hacerlo, encárgate tú de esos detalles</a:t>
            </a:r>
            <a:r>
              <a:rPr lang="es-ES" sz="2000" dirty="0">
                <a:solidFill>
                  <a:srgbClr val="00206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ES" sz="20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8405160" y="99726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  <p:sp>
        <p:nvSpPr>
          <p:cNvPr id="18" name="1 Rectángulo"/>
          <p:cNvSpPr/>
          <p:nvPr/>
        </p:nvSpPr>
        <p:spPr>
          <a:xfrm>
            <a:off x="3696513" y="73708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	3. Inventario.</a:t>
            </a:r>
          </a:p>
        </p:txBody>
      </p:sp>
    </p:spTree>
    <p:extLst>
      <p:ext uri="{BB962C8B-B14F-4D97-AF65-F5344CB8AC3E}">
        <p14:creationId xmlns:p14="http://schemas.microsoft.com/office/powerpoint/2010/main" val="1626494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o 12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5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6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85293" y="6224587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8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4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4. Clasificación de Alarcos.</a:t>
            </a:r>
          </a:p>
        </p:txBody>
      </p:sp>
      <p:sp>
        <p:nvSpPr>
          <p:cNvPr id="11" name="Rectángulo 10"/>
          <p:cNvSpPr/>
          <p:nvPr/>
        </p:nvSpPr>
        <p:spPr>
          <a:xfrm>
            <a:off x="1061136" y="801236"/>
            <a:ext cx="6408712" cy="10668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LAS PREPOSICIONES, SEGÚN ALARCOS: </a:t>
            </a:r>
            <a:r>
              <a:rPr lang="es-ES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“Resulta complejo y dificultoso determinar el valor esencial de cada una de ellas y los rasgos precisos que oponen las unas a las otras”.</a:t>
            </a:r>
            <a:endParaRPr lang="es-ES" sz="2000" b="1" i="1" dirty="0">
              <a:solidFill>
                <a:srgbClr val="C00000"/>
              </a:solidFill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0846" y="2032543"/>
            <a:ext cx="9029496" cy="319465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RASGO DINÁMICO (referencias en que interviene el movimiento)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a, contra, hacia, hasta 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aproximación a la noción designada por su término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ES" sz="2000" b="1" dirty="0" err="1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tigencia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a, hasta </a:t>
            </a:r>
            <a:r>
              <a:rPr lang="es-ES" sz="2000" b="1" i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trecho-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contra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/// mera dirección (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hacia, para 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–preciso-)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s-ES" sz="2000" b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__ límite como obstáculo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(origen), desde (proceso) 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alejamiento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por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		= acercamiento / alejamiento</a:t>
            </a:r>
            <a:endParaRPr lang="es-ES" sz="2000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577023" y="5394501"/>
            <a:ext cx="6729715" cy="1410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RASGO ESTÁTICO (O NO)</a:t>
            </a: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ante, tras, bajo, sobre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(horizontal – vertical)</a:t>
            </a:r>
            <a:endParaRPr lang="es-ES" sz="2000" b="1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con, sin 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(compañía + -); </a:t>
            </a:r>
            <a:r>
              <a:rPr lang="es-ES" sz="2000" b="1" i="1" dirty="0" smtClean="0">
                <a:solidFill>
                  <a:srgbClr val="C00000"/>
                </a:solidFill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en, entre </a:t>
            </a:r>
            <a:r>
              <a:rPr lang="es-ES" sz="2000" b="1" dirty="0" smtClean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(límite de la situación)	 </a:t>
            </a:r>
          </a:p>
        </p:txBody>
      </p:sp>
      <p:sp>
        <p:nvSpPr>
          <p:cNvPr id="18" name="Flecha arriba 17">
            <a:hlinkClick r:id="rId7" action="ppaction://hlinksldjump"/>
          </p:cNvPr>
          <p:cNvSpPr/>
          <p:nvPr/>
        </p:nvSpPr>
        <p:spPr bwMode="auto">
          <a:xfrm>
            <a:off x="8318254" y="236306"/>
            <a:ext cx="792088" cy="1224136"/>
          </a:xfrm>
          <a:prstGeom prst="upArrow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35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21000">
              <a:srgbClr val="00B0F0"/>
            </a:gs>
            <a:gs pos="47000">
              <a:srgbClr val="0000CC"/>
            </a:gs>
            <a:gs pos="71000">
              <a:srgbClr val="00206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1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2423" y="6109096"/>
            <a:ext cx="733505" cy="633413"/>
          </a:xfrm>
          <a:solidFill>
            <a:srgbClr val="0000CC"/>
          </a:solidFill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fld id="{109F897D-1FC5-465D-8434-9A554A5E564D}" type="slidenum">
              <a:rPr lang="es-ES" sz="3200" b="1">
                <a:solidFill>
                  <a:schemeClr val="bg1"/>
                </a:solidFill>
                <a:latin typeface="Garamond" panose="02020404030301010803" pitchFamily="18" charset="0"/>
              </a:rPr>
              <a:pPr algn="ctr" eaLnBrk="1" hangingPunct="1"/>
              <a:t>9</a:t>
            </a:fld>
            <a:endParaRPr lang="es-ES" sz="3200" b="1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12" name="1 Rectángulo"/>
          <p:cNvSpPr/>
          <p:nvPr/>
        </p:nvSpPr>
        <p:spPr>
          <a:xfrm>
            <a:off x="2581845" y="3473"/>
            <a:ext cx="4505868" cy="707886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BLOQUE I. Las preposiciones en ELE.</a:t>
            </a:r>
          </a:p>
          <a:p>
            <a:pPr algn="l" eaLnBrk="1" fontAlgn="t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Garamond" panose="02020404030301010803" pitchFamily="18" charset="0"/>
              </a:rPr>
              <a:t>	</a:t>
            </a:r>
            <a:r>
              <a:rPr lang="es-ES" sz="2000" b="1" dirty="0" smtClean="0">
                <a:solidFill>
                  <a:schemeClr val="tx1"/>
                </a:solidFill>
                <a:latin typeface="Garamond" panose="02020404030301010803" pitchFamily="18" charset="0"/>
              </a:rPr>
              <a:t>5. Valores generales.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114503" y="5955276"/>
            <a:ext cx="6113681" cy="948750"/>
            <a:chOff x="114503" y="5958250"/>
            <a:chExt cx="6034837" cy="945775"/>
          </a:xfrm>
        </p:grpSpPr>
        <p:pic>
          <p:nvPicPr>
            <p:cNvPr id="16" name="Picture 4" descr="universitas"/>
            <p:cNvPicPr>
              <a:picLocks noChangeAspect="1" noChangeArrowheads="1"/>
            </p:cNvPicPr>
            <p:nvPr/>
          </p:nvPicPr>
          <p:blipFill>
            <a:blip r:embed="rId3"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925137" y="5958250"/>
              <a:ext cx="1224203" cy="92193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</p:pic>
        <p:pic>
          <p:nvPicPr>
            <p:cNvPr id="17" name="11 Imagen" descr="anayaniev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5494" y="5961037"/>
              <a:ext cx="1296332" cy="906769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000371" y="5961037"/>
              <a:ext cx="1299896" cy="9429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/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GRAMÁTICA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 Y PRAGMÁTICA DEL ESPAÑOL.</a:t>
              </a:r>
            </a:p>
            <a:p>
              <a:pPr algn="ctr"/>
              <a:r>
                <a:rPr lang="es-ES" sz="900" b="1" dirty="0" smtClean="0">
                  <a:solidFill>
                    <a:srgbClr val="002060"/>
                  </a:solidFill>
                </a:rPr>
                <a:t>BLOQUE I.</a:t>
              </a:r>
              <a:endParaRPr lang="es-ES" sz="900" b="1" dirty="0">
                <a:solidFill>
                  <a:srgbClr val="002060"/>
                </a:solidFill>
              </a:endParaRPr>
            </a:p>
            <a:p>
              <a:pPr algn="ctr"/>
              <a:endParaRPr lang="es-ES" sz="900" b="1" i="1" dirty="0">
                <a:solidFill>
                  <a:srgbClr val="820000"/>
                </a:solidFill>
              </a:endParaRPr>
            </a:p>
            <a:p>
              <a:pPr algn="ctr"/>
              <a:r>
                <a:rPr lang="es-ES" sz="900" b="1" i="1" dirty="0">
                  <a:solidFill>
                    <a:srgbClr val="820000"/>
                  </a:solidFill>
                </a:rPr>
                <a:t>José Luis Herrero</a:t>
              </a:r>
            </a:p>
          </p:txBody>
        </p:sp>
        <p:pic>
          <p:nvPicPr>
            <p:cNvPr id="23" name="2 Imagen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11960" y="5961225"/>
              <a:ext cx="738369" cy="93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503" y="6102344"/>
              <a:ext cx="1433161" cy="588412"/>
            </a:xfrm>
            <a:prstGeom prst="rect">
              <a:avLst/>
            </a:prstGeom>
          </p:spPr>
        </p:pic>
      </p:grpSp>
      <p:sp>
        <p:nvSpPr>
          <p:cNvPr id="11" name="Rectángulo 10"/>
          <p:cNvSpPr/>
          <p:nvPr/>
        </p:nvSpPr>
        <p:spPr>
          <a:xfrm>
            <a:off x="107504" y="759340"/>
            <a:ext cx="8258876" cy="600164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l"/>
            <a:endParaRPr lang="es-ES" sz="2400" dirty="0" smtClean="0">
              <a:latin typeface="Garamond" panose="02020404030301010803" pitchFamily="18" charset="0"/>
            </a:endParaRPr>
          </a:p>
          <a:p>
            <a:pPr algn="l"/>
            <a:r>
              <a:rPr lang="es-ES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a </a:t>
            </a:r>
            <a:r>
              <a:rPr lang="es-ES" sz="2400" dirty="0">
                <a:latin typeface="Garamond" panose="02020404030301010803" pitchFamily="18" charset="0"/>
              </a:rPr>
              <a:t>&lt; AD (XII).    </a:t>
            </a:r>
            <a:r>
              <a:rPr lang="es-ES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a	</a:t>
            </a:r>
            <a:r>
              <a:rPr lang="es-ES" sz="2400" dirty="0">
                <a:latin typeface="Garamond" panose="02020404030301010803" pitchFamily="18" charset="0"/>
              </a:rPr>
              <a:t>	    </a:t>
            </a:r>
            <a:r>
              <a:rPr lang="es-ES" sz="2400" dirty="0" smtClean="0">
                <a:latin typeface="Garamond" panose="02020404030301010803" pitchFamily="18" charset="0"/>
              </a:rPr>
              <a:t>   0 </a:t>
            </a:r>
            <a:r>
              <a:rPr lang="es-ES" sz="2400" dirty="0">
                <a:latin typeface="Garamond" panose="02020404030301010803" pitchFamily="18" charset="0"/>
              </a:rPr>
              <a:t>	</a:t>
            </a:r>
            <a:r>
              <a:rPr lang="es-ES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hasta </a:t>
            </a:r>
            <a:r>
              <a:rPr lang="es-ES" sz="2400" b="1" dirty="0" smtClean="0">
                <a:solidFill>
                  <a:srgbClr val="C00000"/>
                </a:solidFill>
                <a:latin typeface="Garamond" panose="02020404030301010803" pitchFamily="18" charset="0"/>
              </a:rPr>
              <a:t> </a:t>
            </a:r>
            <a:r>
              <a:rPr lang="es-ES" sz="2400" dirty="0">
                <a:latin typeface="Garamond" panose="02020404030301010803" pitchFamily="18" charset="0"/>
              </a:rPr>
              <a:t>	                </a:t>
            </a:r>
            <a:r>
              <a:rPr lang="es-ES" sz="2400" dirty="0" smtClean="0">
                <a:latin typeface="Garamond" panose="02020404030301010803" pitchFamily="18" charset="0"/>
              </a:rPr>
              <a:t>0</a:t>
            </a:r>
            <a:r>
              <a:rPr lang="es-ES" sz="2400" dirty="0">
                <a:latin typeface="Garamond" panose="02020404030301010803" pitchFamily="18" charset="0"/>
              </a:rPr>
              <a:t>/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			   </a:t>
            </a:r>
            <a:r>
              <a:rPr lang="es-ES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para-hacia</a:t>
            </a:r>
            <a:r>
              <a:rPr lang="es-ES" sz="2400" dirty="0">
                <a:latin typeface="Garamond" panose="02020404030301010803" pitchFamily="18" charset="0"/>
              </a:rPr>
              <a:t>   </a:t>
            </a:r>
            <a:r>
              <a:rPr lang="es-ES" sz="2400" dirty="0" smtClean="0">
                <a:latin typeface="Garamond" panose="02020404030301010803" pitchFamily="18" charset="0"/>
              </a:rPr>
              <a:t>  </a:t>
            </a:r>
            <a:r>
              <a:rPr lang="es-ES" sz="2400" dirty="0">
                <a:latin typeface="Garamond" panose="02020404030301010803" pitchFamily="18" charset="0"/>
              </a:rPr>
              <a:t>xxx </a:t>
            </a:r>
            <a:r>
              <a:rPr lang="es-ES" sz="2400" dirty="0" smtClean="0">
                <a:latin typeface="Garamond" panose="02020404030301010803" pitchFamily="18" charset="0"/>
              </a:rPr>
              <a:t>    0</a:t>
            </a:r>
          </a:p>
          <a:p>
            <a:pPr algn="l"/>
            <a:endParaRPr lang="es-ES" sz="2400" dirty="0">
              <a:latin typeface="Garamond" panose="02020404030301010803" pitchFamily="18" charset="0"/>
            </a:endParaRP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1. Complemento directo (persona). </a:t>
            </a:r>
            <a:r>
              <a:rPr lang="es-ES" sz="2400" i="1" dirty="0">
                <a:latin typeface="Garamond" panose="02020404030301010803" pitchFamily="18" charset="0"/>
              </a:rPr>
              <a:t>Vi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Antonio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2. Complemento indirecto. </a:t>
            </a:r>
            <a:r>
              <a:rPr lang="es-ES" sz="2400" i="1" dirty="0">
                <a:latin typeface="Garamond" panose="02020404030301010803" pitchFamily="18" charset="0"/>
              </a:rPr>
              <a:t>Di tu dirección </a:t>
            </a:r>
            <a:r>
              <a:rPr lang="es-ES" sz="2400" b="1" i="1" dirty="0">
                <a:latin typeface="Garamond" panose="02020404030301010803" pitchFamily="18" charset="0"/>
              </a:rPr>
              <a:t>a </a:t>
            </a:r>
            <a:r>
              <a:rPr lang="es-ES" sz="2400" i="1" dirty="0">
                <a:latin typeface="Garamond" panose="02020404030301010803" pitchFamily="18" charset="0"/>
              </a:rPr>
              <a:t>Felipe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3. Espacio. Movimiento. Dirección (término). </a:t>
            </a:r>
            <a:r>
              <a:rPr lang="es-ES" sz="2400" i="1" dirty="0">
                <a:latin typeface="Garamond" panose="02020404030301010803" pitchFamily="18" charset="0"/>
              </a:rPr>
              <a:t>Viajaremos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Madrid</a:t>
            </a:r>
            <a:r>
              <a:rPr lang="es-ES" sz="2400" dirty="0">
                <a:latin typeface="Garamond" panose="02020404030301010803" pitchFamily="18" charset="0"/>
              </a:rPr>
              <a:t>. 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4. Yuxtaposición. </a:t>
            </a:r>
            <a:r>
              <a:rPr lang="es-ES" sz="2400" i="1" dirty="0">
                <a:latin typeface="Garamond" panose="02020404030301010803" pitchFamily="18" charset="0"/>
              </a:rPr>
              <a:t>Añadieron una habitación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la casa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5. Tiempo (hora, edad). </a:t>
            </a:r>
            <a:r>
              <a:rPr lang="es-ES" sz="2400" i="1" dirty="0">
                <a:latin typeface="Garamond" panose="02020404030301010803" pitchFamily="18" charset="0"/>
              </a:rPr>
              <a:t>Te veré </a:t>
            </a:r>
            <a:r>
              <a:rPr lang="es-ES" sz="2400" b="1" i="1" dirty="0">
                <a:latin typeface="Garamond" panose="02020404030301010803" pitchFamily="18" charset="0"/>
              </a:rPr>
              <a:t>a </a:t>
            </a:r>
            <a:r>
              <a:rPr lang="es-ES" sz="2400" i="1" dirty="0">
                <a:latin typeface="Garamond" panose="02020404030301010803" pitchFamily="18" charset="0"/>
              </a:rPr>
              <a:t>las siete.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los veinte años, se fue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París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6. Longitud (distancia). </a:t>
            </a:r>
            <a:r>
              <a:rPr lang="es-ES" sz="2400" i="1" dirty="0">
                <a:latin typeface="Garamond" panose="02020404030301010803" pitchFamily="18" charset="0"/>
              </a:rPr>
              <a:t>Madrid está </a:t>
            </a:r>
            <a:r>
              <a:rPr lang="es-ES" sz="2400" b="1" i="1" dirty="0">
                <a:latin typeface="Garamond" panose="02020404030301010803" pitchFamily="18" charset="0"/>
              </a:rPr>
              <a:t>a </a:t>
            </a:r>
            <a:r>
              <a:rPr lang="es-ES" sz="2400" i="1" dirty="0">
                <a:latin typeface="Garamond" panose="02020404030301010803" pitchFamily="18" charset="0"/>
              </a:rPr>
              <a:t>doscientos kilómetros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7. ‘junto a’ (imprecisión). </a:t>
            </a:r>
            <a:r>
              <a:rPr lang="es-ES" sz="2400" i="1" dirty="0">
                <a:latin typeface="Garamond" panose="02020404030301010803" pitchFamily="18" charset="0"/>
              </a:rPr>
              <a:t>Se sentaron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la mesa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8. Medio, método, instrumento. </a:t>
            </a:r>
            <a:r>
              <a:rPr lang="es-ES" sz="2400" i="1" dirty="0">
                <a:latin typeface="Garamond" panose="02020404030301010803" pitchFamily="18" charset="0"/>
              </a:rPr>
              <a:t>Pintar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l óleo. Escribir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</a:t>
            </a:r>
            <a:r>
              <a:rPr lang="es-ES" sz="2400" i="1" dirty="0" smtClean="0">
                <a:latin typeface="Garamond" panose="02020404030301010803" pitchFamily="18" charset="0"/>
              </a:rPr>
              <a:t>ordenador</a:t>
            </a:r>
            <a:r>
              <a:rPr lang="es-ES" sz="2400" dirty="0" smtClean="0">
                <a:latin typeface="Garamond" panose="02020404030301010803" pitchFamily="18" charset="0"/>
              </a:rPr>
              <a:t>.</a:t>
            </a:r>
            <a:endParaRPr lang="es-ES" sz="2400" dirty="0">
              <a:latin typeface="Garamond" panose="02020404030301010803" pitchFamily="18" charset="0"/>
            </a:endParaRP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9. Precio (parcial o de la unidad). </a:t>
            </a:r>
            <a:r>
              <a:rPr lang="es-ES" sz="2400" i="1" dirty="0">
                <a:latin typeface="Garamond" panose="02020404030301010803" pitchFamily="18" charset="0"/>
              </a:rPr>
              <a:t>Está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</a:t>
            </a:r>
            <a:r>
              <a:rPr lang="es-ES" sz="2400" i="1" dirty="0" smtClean="0">
                <a:latin typeface="Garamond" panose="02020404030301010803" pitchFamily="18" charset="0"/>
              </a:rPr>
              <a:t>6 euros </a:t>
            </a:r>
            <a:r>
              <a:rPr lang="es-ES" sz="2400" i="1" dirty="0">
                <a:latin typeface="Garamond" panose="02020404030301010803" pitchFamily="18" charset="0"/>
              </a:rPr>
              <a:t>el kilo</a:t>
            </a:r>
            <a:r>
              <a:rPr lang="es-ES" sz="2400" dirty="0">
                <a:latin typeface="Garamond" panose="02020404030301010803" pitchFamily="18" charset="0"/>
              </a:rPr>
              <a:t>.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10. + INFINITIVO 	Imperativo. </a:t>
            </a:r>
            <a:r>
              <a:rPr lang="es-ES" sz="2400" i="1" dirty="0">
                <a:latin typeface="Garamond" panose="02020404030301010803" pitchFamily="18" charset="0"/>
              </a:rPr>
              <a:t>¡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 callar!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			</a:t>
            </a:r>
            <a:r>
              <a:rPr lang="es-ES" sz="2400" dirty="0" smtClean="0">
                <a:latin typeface="Garamond" panose="02020404030301010803" pitchFamily="18" charset="0"/>
              </a:rPr>
              <a:t>Tiempo</a:t>
            </a:r>
            <a:r>
              <a:rPr lang="es-ES" sz="2400" dirty="0">
                <a:latin typeface="Garamond" panose="02020404030301010803" pitchFamily="18" charset="0"/>
              </a:rPr>
              <a:t>. </a:t>
            </a:r>
            <a:r>
              <a:rPr lang="es-ES" sz="2400" b="1" i="1" dirty="0">
                <a:latin typeface="Garamond" panose="02020404030301010803" pitchFamily="18" charset="0"/>
              </a:rPr>
              <a:t>A</a:t>
            </a:r>
            <a:r>
              <a:rPr lang="es-ES" sz="2400" i="1" dirty="0">
                <a:latin typeface="Garamond" panose="02020404030301010803" pitchFamily="18" charset="0"/>
              </a:rPr>
              <a:t>l salir…</a:t>
            </a:r>
          </a:p>
          <a:p>
            <a:pPr algn="l"/>
            <a:r>
              <a:rPr lang="es-ES" sz="2400" dirty="0">
                <a:latin typeface="Garamond" panose="02020404030301010803" pitchFamily="18" charset="0"/>
              </a:rPr>
              <a:t>11. PERÍFRASIS INCOATIVAS (comienzo </a:t>
            </a:r>
            <a:r>
              <a:rPr lang="es-ES" sz="2400" dirty="0" smtClean="0">
                <a:latin typeface="Garamond" panose="02020404030301010803" pitchFamily="18" charset="0"/>
              </a:rPr>
              <a:t>de acción): </a:t>
            </a:r>
            <a:r>
              <a:rPr lang="es-ES" sz="2400" i="1" dirty="0" smtClean="0">
                <a:latin typeface="Garamond" panose="02020404030301010803" pitchFamily="18" charset="0"/>
              </a:rPr>
              <a:t>empezar </a:t>
            </a:r>
            <a:r>
              <a:rPr lang="es-ES" sz="2400" b="1" i="1" dirty="0" smtClean="0">
                <a:latin typeface="Garamond" panose="02020404030301010803" pitchFamily="18" charset="0"/>
              </a:rPr>
              <a:t>a</a:t>
            </a:r>
            <a:r>
              <a:rPr lang="es-ES" sz="2400" dirty="0" smtClean="0">
                <a:latin typeface="Garamond" panose="02020404030301010803" pitchFamily="18" charset="0"/>
              </a:rPr>
              <a:t>…</a:t>
            </a:r>
            <a:endParaRPr lang="es-ES" sz="2400" dirty="0">
              <a:latin typeface="Garamond" panose="02020404030301010803" pitchFamily="18" charset="0"/>
            </a:endParaRPr>
          </a:p>
        </p:txBody>
      </p:sp>
      <p:cxnSp>
        <p:nvCxnSpPr>
          <p:cNvPr id="5" name="Conector recto de flecha 4"/>
          <p:cNvCxnSpPr/>
          <p:nvPr/>
        </p:nvCxnSpPr>
        <p:spPr bwMode="auto">
          <a:xfrm flipV="1">
            <a:off x="2581845" y="1409307"/>
            <a:ext cx="1683647" cy="432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 bwMode="auto">
          <a:xfrm>
            <a:off x="5845174" y="1409307"/>
            <a:ext cx="766019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3" name="Flecha arriba 12">
            <a:hlinkClick r:id="rId7" action="ppaction://hlinksldjump"/>
          </p:cNvPr>
          <p:cNvSpPr/>
          <p:nvPr/>
        </p:nvSpPr>
        <p:spPr bwMode="auto">
          <a:xfrm>
            <a:off x="8408927" y="189500"/>
            <a:ext cx="792088" cy="1224136"/>
          </a:xfrm>
          <a:prstGeom prst="upArrow">
            <a:avLst/>
          </a:prstGeom>
          <a:solidFill>
            <a:schemeClr val="bg1"/>
          </a:solidFill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i="0" u="none" strike="noStrike" normalizeH="0" baseline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31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diamond/>
      </p:transition>
    </mc:Choice>
    <mc:Fallback xmlns="">
      <p:transition spd="slow">
        <p:diamond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57150" cap="flat" cmpd="sng" algn="ctr">
          <a:solidFill>
            <a:srgbClr val="996633"/>
          </a:solidFill>
          <a:prstDash val="sysDash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</TotalTime>
  <Words>2454</Words>
  <Application>Microsoft Office PowerPoint</Application>
  <PresentationFormat>Presentación en pantalla (4:3)</PresentationFormat>
  <Paragraphs>621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3" baseType="lpstr">
      <vt:lpstr>Arial</vt:lpstr>
      <vt:lpstr>Calibri</vt:lpstr>
      <vt:lpstr>Garamond</vt:lpstr>
      <vt:lpstr>Times New Roman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filologia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josito</dc:creator>
  <cp:lastModifiedBy>JOSÉ LUIS HERRERO</cp:lastModifiedBy>
  <cp:revision>415</cp:revision>
  <dcterms:created xsi:type="dcterms:W3CDTF">2006-12-06T20:07:51Z</dcterms:created>
  <dcterms:modified xsi:type="dcterms:W3CDTF">2016-01-18T10:00:58Z</dcterms:modified>
</cp:coreProperties>
</file>