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0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88" r:id="rId16"/>
    <p:sldId id="278" r:id="rId17"/>
    <p:sldId id="281" r:id="rId18"/>
    <p:sldId id="282" r:id="rId19"/>
    <p:sldId id="283" r:id="rId20"/>
    <p:sldId id="284" r:id="rId21"/>
    <p:sldId id="286" r:id="rId22"/>
    <p:sldId id="287" r:id="rId23"/>
    <p:sldId id="279" r:id="rId24"/>
    <p:sldId id="280" r:id="rId25"/>
  </p:sldIdLst>
  <p:sldSz cx="9144000" cy="6858000" type="screen4x3"/>
  <p:notesSz cx="6858000" cy="994568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80000"/>
    <a:srgbClr val="FF0000"/>
    <a:srgbClr val="CC3300"/>
    <a:srgbClr val="77348C"/>
    <a:srgbClr val="F0EA00"/>
    <a:srgbClr val="4E225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84" d="100"/>
          <a:sy n="84" d="100"/>
        </p:scale>
        <p:origin x="147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99FBAC-0883-4259-A619-0F1A1F3BE6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7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B02AB4-5B8B-4DA6-ABBD-94ED6545F2F3}" type="slidenum">
              <a:rPr lang="es-ES" smtClean="0"/>
              <a:pPr>
                <a:spcBef>
                  <a:spcPct val="0"/>
                </a:spcBef>
              </a:pPr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128881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7516D5-1D29-4A80-B1EF-67C9095688EE}" type="slidenum">
              <a:rPr lang="es-ES" smtClean="0"/>
              <a:pPr>
                <a:spcBef>
                  <a:spcPct val="0"/>
                </a:spcBef>
              </a:pPr>
              <a:t>10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841010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5240A8-DC6C-4CE3-A07D-6A0A78599C34}" type="slidenum">
              <a:rPr lang="es-ES" smtClean="0"/>
              <a:pPr>
                <a:spcBef>
                  <a:spcPct val="0"/>
                </a:spcBef>
              </a:pPr>
              <a:t>11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898364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>
              <a:latin typeface="Arial" panose="020B0604020202020204" pitchFamily="34" charset="0"/>
            </a:endParaRPr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4EA68D-1029-4EC5-84B1-521B778D6824}" type="slidenum">
              <a:rPr lang="es-ES" smtClean="0"/>
              <a:pPr>
                <a:spcBef>
                  <a:spcPct val="0"/>
                </a:spcBef>
              </a:pPr>
              <a:t>12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13240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488F4C-C2F7-4618-A60C-FCD417B24C09}" type="slidenum">
              <a:rPr lang="es-ES" smtClean="0"/>
              <a:pPr>
                <a:spcBef>
                  <a:spcPct val="0"/>
                </a:spcBef>
              </a:pPr>
              <a:t>13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112572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155B9F-B3A4-4365-AB53-DC3A544DC471}" type="slidenum">
              <a:rPr lang="es-ES" smtClean="0"/>
              <a:pPr>
                <a:spcBef>
                  <a:spcPct val="0"/>
                </a:spcBef>
              </a:pPr>
              <a:t>14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426373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22F98E-6294-47B7-ACD0-32BB20CEB3BC}" type="slidenum">
              <a:rPr lang="es-ES" altLang="es-ES"/>
              <a:pPr eaLnBrk="1" hangingPunct="1"/>
              <a:t>15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74915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5913CA-9A4A-444F-B3EC-07A95F6B2FD4}" type="slidenum">
              <a:rPr lang="es-ES" smtClean="0"/>
              <a:pPr>
                <a:spcBef>
                  <a:spcPct val="0"/>
                </a:spcBef>
              </a:pPr>
              <a:t>16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808177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746428-3C17-4E62-A654-3DA650620A07}" type="slidenum">
              <a:rPr lang="es-ES" altLang="es-ES"/>
              <a:pPr eaLnBrk="1" hangingPunct="1"/>
              <a:t>17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41594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27ED9D-836A-4098-AED8-A4D0AA9AE844}" type="slidenum">
              <a:rPr lang="es-ES" altLang="es-ES"/>
              <a:pPr eaLnBrk="1" hangingPunct="1"/>
              <a:t>18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25991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138F92-26EB-4A0C-AC1F-28EB644117C8}" type="slidenum">
              <a:rPr lang="es-ES" altLang="es-ES"/>
              <a:pPr eaLnBrk="1" hangingPunct="1"/>
              <a:t>19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7300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BA3726-2356-414F-AFA8-D7E5C020697C}" type="slidenum">
              <a:rPr lang="es-ES" smtClean="0"/>
              <a:pPr>
                <a:spcBef>
                  <a:spcPct val="0"/>
                </a:spcBef>
              </a:pPr>
              <a:t>2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163515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3A8345-4F66-4AAE-B331-290574E05240}" type="slidenum">
              <a:rPr lang="es-ES" altLang="es-ES"/>
              <a:pPr eaLnBrk="1" hangingPunct="1"/>
              <a:t>20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7492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7A9F62-CDC6-427E-BC42-1276C1648339}" type="slidenum">
              <a:rPr lang="es-ES" altLang="es-ES"/>
              <a:pPr eaLnBrk="1" hangingPunct="1"/>
              <a:t>21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78920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A0EC39-7065-40A4-B576-0601E9DA23A1}" type="slidenum">
              <a:rPr lang="es-ES" altLang="es-ES"/>
              <a:pPr eaLnBrk="1" hangingPunct="1"/>
              <a:t>22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4604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15BED6-E0F3-4A93-A16E-279A35DB587C}" type="slidenum">
              <a:rPr lang="es-ES_tradnl" smtClean="0"/>
              <a:pPr eaLnBrk="1" hangingPunct="1"/>
              <a:t>23</a:t>
            </a:fld>
            <a:endParaRPr lang="es-ES_tradnl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9074898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900763-C49C-4295-8736-0305330574D1}" type="slidenum">
              <a:rPr lang="es-ES_tradnl" smtClean="0"/>
              <a:pPr eaLnBrk="1" hangingPunct="1"/>
              <a:t>24</a:t>
            </a:fld>
            <a:endParaRPr lang="es-ES_tradnl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3741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E7AAC9-9416-4B09-89AF-47D48D7625FF}" type="slidenum">
              <a:rPr lang="es-ES" smtClean="0"/>
              <a:pPr>
                <a:spcBef>
                  <a:spcPct val="0"/>
                </a:spcBef>
              </a:pPr>
              <a:t>3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7144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01F63A-1151-4DD4-AFFE-068C4164B99B}" type="slidenum">
              <a:rPr lang="es-ES" smtClean="0"/>
              <a:pPr>
                <a:spcBef>
                  <a:spcPct val="0"/>
                </a:spcBef>
              </a:pPr>
              <a:t>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0694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5E684-9BB7-40BF-BE0A-BAF214BAA4DB}" type="slidenum">
              <a:rPr lang="es-ES" smtClean="0"/>
              <a:pPr>
                <a:spcBef>
                  <a:spcPct val="0"/>
                </a:spcBef>
              </a:pPr>
              <a:t>5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956507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9967F6-6E4D-4149-A760-DAAF1B33CBFC}" type="slidenum">
              <a:rPr lang="es-ES" smtClean="0"/>
              <a:pPr>
                <a:spcBef>
                  <a:spcPct val="0"/>
                </a:spcBef>
              </a:pPr>
              <a:t>6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82847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F4FB9D-311D-4A1B-B48B-BEB4DB3E32A1}" type="slidenum">
              <a:rPr lang="es-ES" smtClean="0"/>
              <a:pPr>
                <a:spcBef>
                  <a:spcPct val="0"/>
                </a:spcBef>
              </a:pPr>
              <a:t>7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969566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E9341C-FE4E-426D-8B34-732DD1DF4879}" type="slidenum">
              <a:rPr lang="es-ES" smtClean="0"/>
              <a:pPr>
                <a:spcBef>
                  <a:spcPct val="0"/>
                </a:spcBef>
              </a:pPr>
              <a:t>8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561652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>
              <a:latin typeface="Arial" panose="020B0604020202020204" pitchFamily="34" charset="0"/>
            </a:endParaRPr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B7E755-BA1E-43A5-84FE-A079CDC8C2F0}" type="slidenum">
              <a:rPr lang="es-ES" smtClean="0"/>
              <a:pPr>
                <a:spcBef>
                  <a:spcPct val="0"/>
                </a:spcBef>
              </a:pPr>
              <a:t>9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16648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AE332-1124-476D-83B9-C59B4D0CCE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645519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E8122-0707-4CC9-9330-FE2A38DCF2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098198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9B2E-4CD2-4E7E-88A0-3B7BAF54CF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86232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4310E-0913-4E2C-BC3B-87B1A37DEB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17997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431C-3C0B-4CD2-B539-D8F047EB52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213656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33171-B9BA-4881-970E-711EDB3DA4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043991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C81E4-F4FF-461F-8AFD-E5BC8162C9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57511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EF861-B9B2-43EC-AE23-58425EFDCC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54283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C37B-3E6E-4DE7-8F03-B35160B4A7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62625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AA14-DE74-48C0-8BCF-375CAD51AB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96705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3905D-1E37-4456-B003-3F8893572B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46039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FF00"/>
            </a:gs>
            <a:gs pos="100000">
              <a:srgbClr val="99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53E1B4-0EA3-4012-8766-9CC386B7AA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2.xml"/><Relationship Id="rId18" Type="http://schemas.openxmlformats.org/officeDocument/2006/relationships/slide" Target="slide19.xml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12" Type="http://schemas.openxmlformats.org/officeDocument/2006/relationships/slide" Target="slide8.xml"/><Relationship Id="rId17" Type="http://schemas.openxmlformats.org/officeDocument/2006/relationships/slide" Target="slide17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slide" Target="slide6.xml"/><Relationship Id="rId5" Type="http://schemas.openxmlformats.org/officeDocument/2006/relationships/image" Target="http://cursosinternacionales.usal.es/sites/default/files/logo_cabeceras_1_0.png" TargetMode="External"/><Relationship Id="rId15" Type="http://schemas.openxmlformats.org/officeDocument/2006/relationships/slide" Target="slide15.xml"/><Relationship Id="rId10" Type="http://schemas.openxmlformats.org/officeDocument/2006/relationships/slide" Target="slide5.xml"/><Relationship Id="rId19" Type="http://schemas.openxmlformats.org/officeDocument/2006/relationships/slide" Target="slide20.xml"/><Relationship Id="rId4" Type="http://schemas.openxmlformats.org/officeDocument/2006/relationships/image" Target="../media/image2.png"/><Relationship Id="rId9" Type="http://schemas.openxmlformats.org/officeDocument/2006/relationships/slide" Target="slide4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cursosinternacionales.usal.es/sites/default/files/logo_cabeceras_1_0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cursosinternacionales.usal.es/sites/default/files/logo_cabeceras_1_0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cursosinternacionales.usal.es/sites/default/files/logo_cabeceras_1_0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http://cursosinternacionales.usal.es/sites/default/files/logo_cabeceras_1_0.png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wmf"/><Relationship Id="rId10" Type="http://schemas.openxmlformats.org/officeDocument/2006/relationships/audio" Target="NULL"/><Relationship Id="rId4" Type="http://schemas.openxmlformats.org/officeDocument/2006/relationships/image" Target="../media/image4.jpeg"/><Relationship Id="rId9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cursosinternacionales.usal.es/sites/default/files/logo_cabeceras_1_0.png" TargetMode="External"/><Relationship Id="rId5" Type="http://schemas.openxmlformats.org/officeDocument/2006/relationships/image" Target="../media/image2.png"/><Relationship Id="rId10" Type="http://schemas.openxmlformats.org/officeDocument/2006/relationships/audio" Target="NULL"/><Relationship Id="rId4" Type="http://schemas.openxmlformats.org/officeDocument/2006/relationships/image" Target="../media/image1.png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cursosinternacionales.usal.es/sites/default/files/logo_cabeceras_1_0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cursosinternacionales.usal.es/sites/default/files/logo_cabeceras_1_0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cursosinternacionales.usal.es/sites/default/files/logo_cabeceras_1_0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http://cursosinternacionales.usal.es/sites/default/files/logo_cabeceras_1_0.p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1"/>
          <p:cNvSpPr>
            <a:spLocks noChangeArrowheads="1"/>
          </p:cNvSpPr>
          <p:nvPr/>
        </p:nvSpPr>
        <p:spPr bwMode="auto">
          <a:xfrm>
            <a:off x="0" y="260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sz="1800"/>
          </a:p>
        </p:txBody>
      </p:sp>
      <p:sp>
        <p:nvSpPr>
          <p:cNvPr id="3077" name="172 Marcador de número de diapositiva"/>
          <p:cNvSpPr txBox="1">
            <a:spLocks/>
          </p:cNvSpPr>
          <p:nvPr/>
        </p:nvSpPr>
        <p:spPr bwMode="auto">
          <a:xfrm>
            <a:off x="8643938" y="6286500"/>
            <a:ext cx="392112" cy="4556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DFA4FE2-7FE8-4AE6-BF6E-94A7B2DAB7CD}" type="slidenum">
              <a:rPr lang="es-ES" sz="2400" b="1">
                <a:latin typeface="Garamond" panose="02020404030301010803" pitchFamily="18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s-ES" sz="2400" b="1">
              <a:latin typeface="Garamond" panose="02020404030301010803" pitchFamily="18" charset="0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1763688" y="116632"/>
            <a:ext cx="595890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MORFOLOGÍA DEL ESPAÑOL</a:t>
            </a:r>
            <a:endParaRPr lang="es-ES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7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4" name="Imagen 13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6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889944" y="766748"/>
            <a:ext cx="5832648" cy="60016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eaLnBrk="1" hangingPunct="1">
              <a:buFontTx/>
              <a:buAutoNum type="arabicPeriod"/>
              <a:defRPr/>
            </a:pP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El artículo. 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7" action="ppaction://hlinksldjump"/>
              </a:rPr>
              <a:t>(2)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			</a:t>
            </a:r>
            <a:endParaRPr lang="es-E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El adjetivo 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determinativo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</a:p>
          <a:p>
            <a:pPr eaLnBrk="1" hangingPunct="1">
              <a:defRPr/>
            </a:pPr>
            <a:r>
              <a:rPr lang="es-ES" sz="2400" b="1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Demostrativos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8" action="ppaction://hlinksldjump"/>
              </a:rPr>
              <a:t>(3)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endParaRPr lang="es-E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	Posesivos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9" action="ppaction://hlinksldjump"/>
              </a:rPr>
              <a:t>(4)</a:t>
            </a:r>
            <a:endParaRPr lang="es-E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Numerales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10" action="ppaction://hlinksldjump"/>
              </a:rPr>
              <a:t>(5)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		</a:t>
            </a:r>
            <a:endParaRPr lang="es-E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3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.  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El 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adjetivo calificativo. El grado. 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11" action="ppaction://hlinksldjump"/>
              </a:rPr>
              <a:t>(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  <a:hlinkClick r:id="rId11" action="ppaction://hlinksldjump"/>
              </a:rPr>
              <a:t>6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11" action="ppaction://hlinksldjump"/>
              </a:rPr>
              <a:t>)</a:t>
            </a:r>
            <a:endParaRPr lang="es-E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 eaLnBrk="1" hangingPunct="1">
              <a:buAutoNum type="arabicPeriod" startAt="4"/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El 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sustantivo</a:t>
            </a:r>
            <a:r>
              <a:rPr lang="es-ES" sz="2400" b="1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endParaRPr lang="es-ES" sz="2400" b="1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 eaLnBrk="1" hangingPunct="1">
              <a:defRPr/>
            </a:pPr>
            <a:r>
              <a:rPr lang="es-ES" sz="2400" b="1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Género 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12" action="ppaction://hlinksldjump"/>
              </a:rPr>
              <a:t>(8)</a:t>
            </a: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endParaRPr lang="es-E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Número 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3" action="ppaction://hlinksldjump"/>
              </a:rPr>
              <a:t>(12)</a:t>
            </a:r>
            <a:endParaRPr lang="es-E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La 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concordancia. 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  <a:hlinkClick r:id="rId14" action="ppaction://hlinksldjump"/>
              </a:rPr>
              <a:t>(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4" action="ppaction://hlinksldjump"/>
              </a:rPr>
              <a:t>14)</a:t>
            </a:r>
            <a:endParaRPr lang="es-ES" sz="2400" b="1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5. El pronombre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. (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5" action="ppaction://hlinksldjump"/>
              </a:rPr>
              <a:t>15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  <a:endParaRPr lang="es-E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6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es-E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El verbo: 115 formas verbales. 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6" action="ppaction://hlinksldjump"/>
              </a:rPr>
              <a:t>(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6" action="ppaction://hlinksldjump"/>
              </a:rPr>
              <a:t>16)</a:t>
            </a:r>
            <a:endParaRPr lang="es-ES" sz="2400" b="1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7. El adverbio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. (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7" action="ppaction://hlinksldjump"/>
              </a:rPr>
              <a:t>17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  <a:endParaRPr lang="es-ES" sz="2400" b="1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8. La preposición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. (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8" action="ppaction://hlinksldjump"/>
              </a:rPr>
              <a:t>19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  <a:endParaRPr lang="es-ES" sz="2400" b="1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9. La conjunción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. (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19" action="ppaction://hlinksldjump"/>
              </a:rPr>
              <a:t>20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  <a:endParaRPr lang="es-ES" sz="2400" b="1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defRPr/>
            </a:pP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</a:rPr>
              <a:t>10. Los marcadores del discurso. </a:t>
            </a:r>
            <a:r>
              <a:rPr lang="es-ES" sz="2400" b="1" smtClean="0">
                <a:solidFill>
                  <a:schemeClr val="tx1"/>
                </a:solidFill>
                <a:latin typeface="Garamond" panose="02020404030301010803" pitchFamily="18" charset="0"/>
                <a:hlinkClick r:id="rId20" action="ppaction://hlinksldjump"/>
              </a:rPr>
              <a:t>(23)</a:t>
            </a:r>
            <a:endParaRPr lang="es-E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323528" y="908720"/>
            <a:ext cx="7572375" cy="4801314"/>
          </a:xfrm>
          <a:prstGeom prst="rect">
            <a:avLst/>
          </a:prstGeom>
          <a:solidFill>
            <a:srgbClr val="FFFF00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GÉNERO REAL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El género marca el sexo en los seres animados:</a:t>
            </a:r>
            <a:r>
              <a:rPr lang="es-ES" sz="1800" b="1" i="1" dirty="0" smtClean="0">
                <a:latin typeface="Garamond" panose="02020404030301010803" pitchFamily="18" charset="0"/>
              </a:rPr>
              <a:t> lobo-loba, niño-niña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Profesiones: </a:t>
            </a:r>
            <a:r>
              <a:rPr lang="es-ES" sz="1800" b="1" i="1" dirty="0" smtClean="0">
                <a:latin typeface="Garamond" panose="02020404030301010803" pitchFamily="18" charset="0"/>
              </a:rPr>
              <a:t>el catedrático/ la catedrático o la catedrática, el médico / la médico o la médica.</a:t>
            </a:r>
            <a:r>
              <a:rPr lang="es-ES" sz="1800" b="1" dirty="0" smtClean="0">
                <a:latin typeface="Garamond" panose="02020404030301010803" pitchFamily="18" charset="0"/>
              </a:rPr>
              <a:t>..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GÉNERO COMÚN: no cambian algunas palabras referidas a personas: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(el / la)</a:t>
            </a:r>
            <a:r>
              <a:rPr lang="es-ES" sz="1800" b="1" i="1" dirty="0" smtClean="0">
                <a:latin typeface="Garamond" panose="02020404030301010803" pitchFamily="18" charset="0"/>
              </a:rPr>
              <a:t> artista, centinela, homicida, mártir…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GÉNERO EPICENO: en muchos animales se optan por masculino o femenino, pero sirve para los dos sexos: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i="1" dirty="0" smtClean="0">
                <a:latin typeface="Garamond" panose="02020404030301010803" pitchFamily="18" charset="0"/>
              </a:rPr>
              <a:t>las águilas, el  ratón.</a:t>
            </a:r>
            <a:r>
              <a:rPr lang="es-ES" sz="1800" b="1" dirty="0" smtClean="0">
                <a:latin typeface="Garamond" panose="02020404030301010803" pitchFamily="18" charset="0"/>
              </a:rPr>
              <a:t>..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GÉNERO NO ANIMADO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En las cosas, el género es arbitrario, aunque orientado por ciertos condicionamientos: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Históricos: </a:t>
            </a:r>
            <a:r>
              <a:rPr lang="es-ES" sz="1800" b="1" i="1" dirty="0" smtClean="0">
                <a:latin typeface="Garamond" panose="02020404030301010803" pitchFamily="18" charset="0"/>
              </a:rPr>
              <a:t>noche</a:t>
            </a:r>
            <a:r>
              <a:rPr lang="es-ES" sz="1800" b="1" dirty="0" smtClean="0">
                <a:latin typeface="Garamond" panose="02020404030301010803" pitchFamily="18" charset="0"/>
              </a:rPr>
              <a:t> (</a:t>
            </a:r>
            <a:r>
              <a:rPr lang="es-ES" sz="1800" b="1" dirty="0" err="1" smtClean="0">
                <a:latin typeface="Garamond" panose="02020404030301010803" pitchFamily="18" charset="0"/>
              </a:rPr>
              <a:t>fem</a:t>
            </a:r>
            <a:r>
              <a:rPr lang="es-ES" sz="1800" b="1" dirty="0" smtClean="0">
                <a:latin typeface="Garamond" panose="02020404030301010803" pitchFamily="18" charset="0"/>
              </a:rPr>
              <a:t>. en latín)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Formales: </a:t>
            </a:r>
            <a:r>
              <a:rPr lang="es-ES" sz="1800" b="1" i="1" dirty="0" smtClean="0">
                <a:latin typeface="Garamond" panose="02020404030301010803" pitchFamily="18" charset="0"/>
              </a:rPr>
              <a:t>bicicleta</a:t>
            </a:r>
            <a:r>
              <a:rPr lang="es-ES" sz="1800" b="1" dirty="0" smtClean="0">
                <a:latin typeface="Garamond" panose="02020404030301010803" pitchFamily="18" charset="0"/>
              </a:rPr>
              <a:t> (</a:t>
            </a:r>
            <a:r>
              <a:rPr lang="es-ES" sz="1800" b="1" dirty="0" err="1" smtClean="0">
                <a:latin typeface="Garamond" panose="02020404030301010803" pitchFamily="18" charset="0"/>
              </a:rPr>
              <a:t>fem</a:t>
            </a:r>
            <a:r>
              <a:rPr lang="es-ES" sz="1800" b="1" dirty="0" smtClean="0">
                <a:latin typeface="Garamond" panose="02020404030301010803" pitchFamily="18" charset="0"/>
              </a:rPr>
              <a:t>. porque acaba en -a)</a:t>
            </a:r>
          </a:p>
        </p:txBody>
      </p:sp>
      <p:sp>
        <p:nvSpPr>
          <p:cNvPr id="22" name="Flecha arriba 21">
            <a:hlinkClick r:id="rId3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6" name="Grupo 15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4" name="Picture 186" descr="universitas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9" name="Imagen 18" descr="Home"/>
            <p:cNvPicPr/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3" name="Picture 42" descr="IMG_20160105_1831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2771800" y="20699"/>
            <a:ext cx="41433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4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SUSTANTIVO. EL GÉNERO.</a:t>
            </a:r>
          </a:p>
        </p:txBody>
      </p:sp>
      <p:sp>
        <p:nvSpPr>
          <p:cNvPr id="14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10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5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5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5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5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5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91"/>
          <p:cNvSpPr>
            <a:spLocks noChangeArrowheads="1"/>
          </p:cNvSpPr>
          <p:nvPr/>
        </p:nvSpPr>
        <p:spPr bwMode="auto">
          <a:xfrm>
            <a:off x="0" y="260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sz="1800"/>
          </a:p>
        </p:txBody>
      </p:sp>
      <p:sp>
        <p:nvSpPr>
          <p:cNvPr id="14" name="Flecha arriba 13">
            <a:hlinkClick r:id="rId3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7" name="Grupo 16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5" name="Picture 186" descr="universitas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20" name="Imagen 19" descr="Home"/>
            <p:cNvPicPr/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4" name="Picture 42" descr="IMG_20160105_1831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2771800" y="20699"/>
            <a:ext cx="41433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4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SUSTANTIVO. EL GÉNERO.</a:t>
            </a:r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395536" y="816660"/>
            <a:ext cx="7643812" cy="5509200"/>
          </a:xfrm>
          <a:prstGeom prst="rect">
            <a:avLst/>
          </a:prstGeom>
          <a:solidFill>
            <a:srgbClr val="FFFF00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GÉNERO AMBIGUO </a:t>
            </a:r>
            <a:r>
              <a:rPr lang="es-ES" sz="1600" dirty="0" smtClean="0">
                <a:latin typeface="Garamond" panose="02020404030301010803" pitchFamily="18" charset="0"/>
              </a:rPr>
              <a:t>(masculino o femenino)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azúcar, mar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i="1" dirty="0" smtClean="0">
                <a:latin typeface="Garamond" panose="02020404030301010803" pitchFamily="18" charset="0"/>
              </a:rPr>
              <a:t> </a:t>
            </a:r>
            <a:endParaRPr lang="es-ES" sz="16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GÉNERO EXPRESADO LÉXICAMENTE (Heterónimos):</a:t>
            </a:r>
            <a:endParaRPr lang="es-ES" sz="16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 </a:t>
            </a:r>
            <a:r>
              <a:rPr lang="es-ES" sz="1600" b="1" i="1" dirty="0" smtClean="0">
                <a:latin typeface="Garamond" panose="02020404030301010803" pitchFamily="18" charset="0"/>
              </a:rPr>
              <a:t>mujer / hombre, nuera / yerno, caballo / yegua…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CAMBIO DE GÉNERO= CAMBIO DE SIGNIFICADO:</a:t>
            </a:r>
            <a:endParaRPr lang="es-ES" sz="16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anilla / anilla		barco / barca		caracol / caracola    cuadro / cuadra 		cuchillo / cuchilla		gorro / gorra   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farol / farola	  	huerto / huerta		jarro / jarra 	 leño / leña     		manto / manta		ramo / rama    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suelo / suela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i="1" dirty="0" smtClean="0">
                <a:latin typeface="Garamond" panose="02020404030301010803" pitchFamily="18" charset="0"/>
              </a:rPr>
              <a:t> </a:t>
            </a:r>
            <a:endParaRPr lang="es-ES" sz="16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cerezo / cereza</a:t>
            </a:r>
            <a:r>
              <a:rPr lang="es-ES" sz="1600" dirty="0" smtClean="0">
                <a:latin typeface="Garamond" panose="02020404030301010803" pitchFamily="18" charset="0"/>
              </a:rPr>
              <a:t>	ÁRBOL = FRUTO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CAMBIO DE GÉNERO= CAMBIO DE SIGNIFICADO. SIN CAMBIO FORMAL.</a:t>
            </a:r>
            <a:endParaRPr lang="es-ES" sz="16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EL/ LA capital, clave, cólera, cometa, corte, editorial, frente, pendiente, radio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EL FEMENINO EN Á-</a:t>
            </a:r>
            <a:endParaRPr lang="es-ES" sz="16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Los femeninos que empiezan con á- tienen como artículo e/ (</a:t>
            </a:r>
            <a:r>
              <a:rPr lang="es-ES" sz="1600" i="1" dirty="0" smtClean="0">
                <a:latin typeface="Garamond" panose="02020404030301010803" pitchFamily="18" charset="0"/>
              </a:rPr>
              <a:t>un, algún, ningún</a:t>
            </a:r>
            <a:r>
              <a:rPr lang="es-ES" sz="1600" dirty="0" smtClean="0">
                <a:latin typeface="Garamond" panose="02020404030301010803" pitchFamily="18" charset="0"/>
              </a:rPr>
              <a:t>, pero </a:t>
            </a:r>
            <a:r>
              <a:rPr lang="es-ES" sz="1600" i="1" dirty="0" smtClean="0">
                <a:latin typeface="Garamond" panose="02020404030301010803" pitchFamily="18" charset="0"/>
              </a:rPr>
              <a:t>esta, esa, aquella</a:t>
            </a:r>
            <a:r>
              <a:rPr lang="es-ES" sz="1600" dirty="0" smtClean="0">
                <a:latin typeface="Garamond" panose="02020404030301010803" pitchFamily="18" charset="0"/>
              </a:rPr>
              <a:t>): </a:t>
            </a:r>
            <a:r>
              <a:rPr lang="es-ES" sz="1600" b="1" i="1" dirty="0" smtClean="0">
                <a:latin typeface="Garamond" panose="02020404030301010803" pitchFamily="18" charset="0"/>
              </a:rPr>
              <a:t>el águila negra, un águila, algún águila, ningún águila, esta águila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agua, alma, aula, hacha</a:t>
            </a:r>
            <a:endParaRPr lang="es-ES" sz="1600" b="1" dirty="0" smtClean="0">
              <a:latin typeface="Garamond" panose="02020404030301010803" pitchFamily="18" charset="0"/>
            </a:endParaRPr>
          </a:p>
        </p:txBody>
      </p:sp>
      <p:sp>
        <p:nvSpPr>
          <p:cNvPr id="16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11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6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6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6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6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3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3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63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63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3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3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63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3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3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63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3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3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63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4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6" name="Imagen 15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1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3568" y="908720"/>
            <a:ext cx="7143750" cy="5354638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" b="1" dirty="0" smtClean="0">
                <a:latin typeface="Garamond" panose="02020404030301010803" pitchFamily="18" charset="0"/>
              </a:rPr>
              <a:t>-s (-es)      /  0</a:t>
            </a:r>
          </a:p>
          <a:p>
            <a:pPr algn="ctr">
              <a:defRPr/>
            </a:pPr>
            <a:r>
              <a:rPr lang="es-ES" b="1" dirty="0" smtClean="0">
                <a:latin typeface="Garamond" panose="02020404030301010803" pitchFamily="18" charset="0"/>
              </a:rPr>
              <a:t>Plural +                  /  Singular –</a:t>
            </a:r>
          </a:p>
          <a:p>
            <a:pPr algn="ctr">
              <a:defRPr/>
            </a:pPr>
            <a:r>
              <a:rPr lang="es-ES" b="1" dirty="0" smtClean="0">
                <a:latin typeface="Garamond" panose="02020404030301010803" pitchFamily="18" charset="0"/>
              </a:rPr>
              <a:t> </a:t>
            </a: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Plural: - s	V átona / é	</a:t>
            </a:r>
            <a:r>
              <a:rPr lang="es-ES" b="1" i="1" dirty="0" smtClean="0">
                <a:latin typeface="Garamond" panose="02020404030301010803" pitchFamily="18" charset="0"/>
              </a:rPr>
              <a:t>cama-s / café-s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- 0		V átona + s	</a:t>
            </a:r>
            <a:r>
              <a:rPr lang="es-ES" b="1" i="1" dirty="0" smtClean="0">
                <a:latin typeface="Garamond" panose="02020404030301010803" pitchFamily="18" charset="0"/>
              </a:rPr>
              <a:t>lunes, crisis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- es		C		</a:t>
            </a:r>
            <a:r>
              <a:rPr lang="es-ES" b="1" i="1" dirty="0" smtClean="0">
                <a:latin typeface="Garamond" panose="02020404030301010803" pitchFamily="18" charset="0"/>
              </a:rPr>
              <a:t>pared-es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	V tónica (-é)		</a:t>
            </a:r>
            <a:r>
              <a:rPr lang="es-ES" b="1" i="1" dirty="0" smtClean="0">
                <a:latin typeface="Garamond" panose="02020404030301010803" pitchFamily="18" charset="0"/>
              </a:rPr>
              <a:t>ceutí-es </a:t>
            </a:r>
            <a:r>
              <a:rPr lang="es-ES" b="1" dirty="0" smtClean="0">
                <a:latin typeface="Garamond" panose="02020404030301010803" pitchFamily="18" charset="0"/>
              </a:rPr>
              <a:t>(pero </a:t>
            </a:r>
            <a:r>
              <a:rPr lang="es-ES" b="1" i="1" dirty="0" smtClean="0">
                <a:latin typeface="Garamond" panose="02020404030301010803" pitchFamily="18" charset="0"/>
              </a:rPr>
              <a:t>cafés</a:t>
            </a:r>
            <a:r>
              <a:rPr lang="es-ES" b="1" dirty="0" smtClean="0">
                <a:latin typeface="Garamond" panose="02020404030301010803" pitchFamily="18" charset="0"/>
              </a:rPr>
              <a:t>)</a:t>
            </a: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	V tónica + s		</a:t>
            </a:r>
            <a:r>
              <a:rPr lang="es-ES" b="1" i="1" dirty="0" smtClean="0">
                <a:latin typeface="Garamond" panose="02020404030301010803" pitchFamily="18" charset="0"/>
              </a:rPr>
              <a:t>compás-es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 </a:t>
            </a:r>
          </a:p>
          <a:p>
            <a:pPr>
              <a:defRPr/>
            </a:pPr>
            <a:r>
              <a:rPr lang="es-ES" b="1" i="1" dirty="0" err="1" smtClean="0">
                <a:latin typeface="Garamond" panose="02020404030301010803" pitchFamily="18" charset="0"/>
              </a:rPr>
              <a:t>labalí</a:t>
            </a:r>
            <a:r>
              <a:rPr lang="es-ES" b="1" i="1" dirty="0" smtClean="0">
                <a:latin typeface="Garamond" panose="02020404030301010803" pitchFamily="18" charset="0"/>
              </a:rPr>
              <a:t>-es, marroquí-es,  maniquí-es, rubí-es, esquí-es... Sí-e, í-es.</a:t>
            </a:r>
            <a:r>
              <a:rPr lang="es-ES" b="1" dirty="0" smtClean="0">
                <a:latin typeface="Garamond" panose="02020404030301010803" pitchFamily="18" charset="0"/>
              </a:rPr>
              <a:t> (Pero la tendencia popular es -</a:t>
            </a:r>
            <a:r>
              <a:rPr lang="es-ES" b="1" i="1" dirty="0" err="1" smtClean="0">
                <a:latin typeface="Garamond" panose="02020404030301010803" pitchFamily="18" charset="0"/>
              </a:rPr>
              <a:t>ís</a:t>
            </a:r>
            <a:r>
              <a:rPr lang="es-ES" b="1" dirty="0" smtClean="0">
                <a:latin typeface="Garamond" panose="02020404030301010803" pitchFamily="18" charset="0"/>
              </a:rPr>
              <a:t>).  </a:t>
            </a: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Excepciones </a:t>
            </a:r>
            <a:r>
              <a:rPr lang="es-ES" b="1" i="1" dirty="0" smtClean="0">
                <a:latin typeface="Garamond" panose="02020404030301010803" pitchFamily="18" charset="0"/>
              </a:rPr>
              <a:t>mamás, papás...</a:t>
            </a:r>
          </a:p>
          <a:p>
            <a:pPr>
              <a:defRPr/>
            </a:pPr>
            <a:endParaRPr lang="es-ES" b="1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extranjerismos</a:t>
            </a:r>
            <a:r>
              <a:rPr lang="es-ES" b="1" dirty="0" smtClean="0">
                <a:latin typeface="Garamond" panose="02020404030301010803" pitchFamily="18" charset="0"/>
              </a:rPr>
              <a:t>:	</a:t>
            </a:r>
          </a:p>
          <a:p>
            <a:pPr>
              <a:defRPr/>
            </a:pPr>
            <a:r>
              <a:rPr lang="es-ES" b="1" i="1" dirty="0" smtClean="0">
                <a:latin typeface="Garamond" panose="02020404030301010803" pitchFamily="18" charset="0"/>
              </a:rPr>
              <a:t>club / clubs - </a:t>
            </a:r>
            <a:r>
              <a:rPr lang="es-ES" b="1" i="1" dirty="0" err="1" smtClean="0">
                <a:latin typeface="Garamond" panose="02020404030301010803" pitchFamily="18" charset="0"/>
              </a:rPr>
              <a:t>clus</a:t>
            </a:r>
            <a:r>
              <a:rPr lang="es-ES" b="1" i="1" dirty="0" smtClean="0">
                <a:latin typeface="Garamond" panose="02020404030301010803" pitchFamily="18" charset="0"/>
              </a:rPr>
              <a:t>	= slip / clip </a:t>
            </a:r>
          </a:p>
          <a:p>
            <a:pPr>
              <a:defRPr/>
            </a:pPr>
            <a:r>
              <a:rPr lang="es-ES" b="1" i="1" dirty="0" smtClean="0">
                <a:latin typeface="Garamond" panose="02020404030301010803" pitchFamily="18" charset="0"/>
              </a:rPr>
              <a:t>carné-s (carnet), chalé-s (chalet) </a:t>
            </a:r>
          </a:p>
          <a:p>
            <a:pPr>
              <a:defRPr/>
            </a:pP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i="1" dirty="0" smtClean="0">
                <a:latin typeface="Garamond" panose="02020404030301010803" pitchFamily="18" charset="0"/>
              </a:rPr>
              <a:t>lord / lores  /// </a:t>
            </a:r>
            <a:r>
              <a:rPr lang="es-ES" b="1" dirty="0" smtClean="0">
                <a:latin typeface="Garamond" panose="02020404030301010803" pitchFamily="18" charset="0"/>
              </a:rPr>
              <a:t>-r</a:t>
            </a:r>
            <a:r>
              <a:rPr lang="es-ES" b="1" i="1" dirty="0" smtClean="0">
                <a:latin typeface="Garamond" panose="02020404030301010803" pitchFamily="18" charset="0"/>
              </a:rPr>
              <a:t> chófer-es, líder-es</a:t>
            </a:r>
            <a:endParaRPr lang="es-ES" b="1" dirty="0" smtClean="0">
              <a:latin typeface="Garamond" panose="02020404030301010803" pitchFamily="18" charset="0"/>
            </a:endParaRPr>
          </a:p>
          <a:p>
            <a:pPr algn="ctr" eaLnBrk="1" hangingPunct="1">
              <a:defRPr/>
            </a:pPr>
            <a:endParaRPr lang="es-ES" b="1" dirty="0" smtClean="0">
              <a:latin typeface="Garamond" panose="02020404030301010803" pitchFamily="18" charset="0"/>
            </a:endParaRPr>
          </a:p>
        </p:txBody>
      </p:sp>
      <p:sp>
        <p:nvSpPr>
          <p:cNvPr id="14" name="Flecha arriba 13">
            <a:hlinkClick r:id="rId7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2771800" y="20699"/>
            <a:ext cx="41433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4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SUSTANTIVO. </a:t>
            </a:r>
            <a:r>
              <a:rPr lang="es-ES" sz="1800" b="1">
                <a:latin typeface="Garamond" panose="02020404030301010803" pitchFamily="18" charset="0"/>
              </a:rPr>
              <a:t>EL </a:t>
            </a:r>
            <a:r>
              <a:rPr lang="es-ES" sz="1800" b="1" smtClean="0">
                <a:latin typeface="Garamond" panose="02020404030301010803" pitchFamily="18" charset="0"/>
              </a:rPr>
              <a:t>NÚMERO.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17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12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2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0" dur="2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2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20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323528" y="764704"/>
            <a:ext cx="7776864" cy="4770537"/>
          </a:xfrm>
          <a:prstGeom prst="rect">
            <a:avLst/>
          </a:prstGeom>
          <a:solidFill>
            <a:srgbClr val="FFFF00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SINGULARIA TANTUM: hay sustantivos que sólo tienen singular.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 </a:t>
            </a:r>
            <a:r>
              <a:rPr lang="es-ES" sz="1600" b="1" i="1" dirty="0" smtClean="0">
                <a:latin typeface="Garamond" panose="02020404030301010803" pitchFamily="18" charset="0"/>
              </a:rPr>
              <a:t>fe, esperanza…; cristianismo, Renacimiento, geografía…;  caos, este, oeste, norte, sur, alud, sed, zodíaco, ecuador....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PLURALIA TANTUM: hay sustantivos que sólo tienen plural.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afueras, alrededores, comestibles, enseres, tinieblas, víveres</a:t>
            </a:r>
            <a:r>
              <a:rPr lang="es-ES" sz="1600" b="1" dirty="0" smtClean="0">
                <a:latin typeface="Garamond" panose="02020404030301010803" pitchFamily="18" charset="0"/>
              </a:rPr>
              <a:t>...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SUSTANTIVOS QUE SE REFIEREN A REALIDADES QUE CONSTAN DE DOS O MÁS PARTES: estos sustantivos pueden aparecer en singular o en plural.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i="1" dirty="0" smtClean="0">
                <a:latin typeface="Garamond" panose="02020404030301010803" pitchFamily="18" charset="0"/>
              </a:rPr>
              <a:t>alicate(s), barba(s), bigote(s), calzoncillo(s), gafa(s),  intestino(s), nariz(es) pinza(s), pantalón(es),  tijera(s), tenaza(s)..</a:t>
            </a:r>
            <a:r>
              <a:rPr lang="es-ES" sz="1600" b="1" dirty="0" smtClean="0">
                <a:latin typeface="Garamond" panose="02020404030301010803" pitchFamily="18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	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En ocasiones, hay DESPLAZAMIENTO DEL ACENTO del singular al plural:  </a:t>
            </a:r>
            <a:r>
              <a:rPr lang="es-ES" sz="1600" b="1" i="1" dirty="0" smtClean="0">
                <a:latin typeface="Garamond" panose="02020404030301010803" pitchFamily="18" charset="0"/>
              </a:rPr>
              <a:t>carácter / carac</a:t>
            </a:r>
            <a:r>
              <a:rPr lang="es-ES" sz="1600" b="1" i="1" u="sng" dirty="0" smtClean="0">
                <a:latin typeface="Garamond" panose="02020404030301010803" pitchFamily="18" charset="0"/>
              </a:rPr>
              <a:t>te</a:t>
            </a:r>
            <a:r>
              <a:rPr lang="es-ES" sz="1600" b="1" i="1" dirty="0" smtClean="0">
                <a:latin typeface="Garamond" panose="02020404030301010803" pitchFamily="18" charset="0"/>
              </a:rPr>
              <a:t>res, régimen / regímenes	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A veces hay CAMBIO DE SIGNIFICADO entre el singular y el plural de la misma forma: </a:t>
            </a:r>
            <a:r>
              <a:rPr lang="es-ES" sz="1600" b="1" i="1" dirty="0" smtClean="0">
                <a:latin typeface="Garamond" panose="02020404030301010803" pitchFamily="18" charset="0"/>
              </a:rPr>
              <a:t>celo / celos, corte / cortes, esposa / esposas, grillo / grillos...</a:t>
            </a:r>
            <a:endParaRPr lang="es-ES" sz="1600" b="1" dirty="0" smtClean="0">
              <a:latin typeface="Garamond" panose="02020404030301010803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S" sz="1600" b="1" dirty="0" smtClean="0">
              <a:latin typeface="Garamond" panose="02020404030301010803" pitchFamily="18" charset="0"/>
            </a:endParaRPr>
          </a:p>
        </p:txBody>
      </p:sp>
      <p:sp>
        <p:nvSpPr>
          <p:cNvPr id="16" name="Flecha arriba 15">
            <a:hlinkClick r:id="rId3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2" name="Picture 186" descr="universitas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4" name="Imagen 13" descr="Home"/>
            <p:cNvPicPr/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0" name="Picture 42" descr="IMG_20160105_1831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2771800" y="20699"/>
            <a:ext cx="41433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4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SUSTANTIVO. </a:t>
            </a:r>
            <a:r>
              <a:rPr lang="es-ES" sz="1800" b="1">
                <a:latin typeface="Garamond" panose="02020404030301010803" pitchFamily="18" charset="0"/>
              </a:rPr>
              <a:t>EL </a:t>
            </a:r>
            <a:r>
              <a:rPr lang="es-ES" sz="1800" b="1" smtClean="0">
                <a:latin typeface="Garamond" panose="02020404030301010803" pitchFamily="18" charset="0"/>
              </a:rPr>
              <a:t>NÚMERO.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524003" y="3244334"/>
            <a:ext cx="409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/>
              <a:t>http://diarium.usal.es/joluin/mi-musica/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524003" y="3244334"/>
            <a:ext cx="409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/>
              <a:t>http://diarium.usal.es/joluin/mi-musica/</a:t>
            </a:r>
          </a:p>
        </p:txBody>
      </p:sp>
      <p:sp>
        <p:nvSpPr>
          <p:cNvPr id="19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13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8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8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8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8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84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84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4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7" name="Imagen 16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2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251520" y="548680"/>
            <a:ext cx="7643813" cy="5632311"/>
          </a:xfrm>
          <a:prstGeom prst="rect">
            <a:avLst/>
          </a:prstGeom>
          <a:solidFill>
            <a:srgbClr val="FFFF00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Hay en español concordancia entre el sustantivo y sus modificadores con respecto al género y al número.</a:t>
            </a:r>
          </a:p>
          <a:p>
            <a:pPr algn="just">
              <a:defRPr/>
            </a:pP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Ella compró un</a:t>
            </a:r>
            <a:r>
              <a:rPr lang="es-ES" sz="2000" b="1" dirty="0" smtClean="0">
                <a:latin typeface="Garamond" panose="02020404030301010803" pitchFamily="18" charset="0"/>
              </a:rPr>
              <a:t>a</a:t>
            </a:r>
            <a:r>
              <a:rPr lang="es-ES" sz="2000" b="1" i="1" dirty="0" smtClean="0">
                <a:latin typeface="Garamond" panose="02020404030301010803" pitchFamily="18" charset="0"/>
              </a:rPr>
              <a:t> cas</a:t>
            </a:r>
            <a:r>
              <a:rPr lang="es-ES" sz="2000" b="1" dirty="0" smtClean="0">
                <a:latin typeface="Garamond" panose="02020404030301010803" pitchFamily="18" charset="0"/>
              </a:rPr>
              <a:t>a</a:t>
            </a:r>
            <a:r>
              <a:rPr lang="es-ES" sz="2000" b="1" i="1" dirty="0" smtClean="0">
                <a:latin typeface="Garamond" panose="02020404030301010803" pitchFamily="18" charset="0"/>
              </a:rPr>
              <a:t> bonit</a:t>
            </a:r>
            <a:r>
              <a:rPr lang="es-ES" sz="2000" b="1" dirty="0" smtClean="0">
                <a:latin typeface="Garamond" panose="02020404030301010803" pitchFamily="18" charset="0"/>
              </a:rPr>
              <a:t>a</a:t>
            </a:r>
            <a:r>
              <a:rPr lang="es-ES" sz="2000" b="1" i="1" dirty="0" smtClean="0">
                <a:latin typeface="Garamond" panose="02020404030301010803" pitchFamily="18" charset="0"/>
              </a:rPr>
              <a:t>.</a:t>
            </a: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Ella compró un libr</a:t>
            </a:r>
            <a:r>
              <a:rPr lang="es-ES" sz="2000" b="1" dirty="0" smtClean="0">
                <a:latin typeface="Garamond" panose="02020404030301010803" pitchFamily="18" charset="0"/>
              </a:rPr>
              <a:t>o </a:t>
            </a:r>
            <a:r>
              <a:rPr lang="es-ES" sz="2000" b="1" i="1" dirty="0" smtClean="0">
                <a:latin typeface="Garamond" panose="02020404030301010803" pitchFamily="18" charset="0"/>
              </a:rPr>
              <a:t>nuev</a:t>
            </a:r>
            <a:r>
              <a:rPr lang="es-ES" sz="2000" b="1" dirty="0" smtClean="0">
                <a:latin typeface="Garamond" panose="02020404030301010803" pitchFamily="18" charset="0"/>
              </a:rPr>
              <a:t>o</a:t>
            </a:r>
            <a:r>
              <a:rPr lang="es-ES" sz="2000" b="1" i="1" dirty="0" smtClean="0">
                <a:latin typeface="Garamond" panose="02020404030301010803" pitchFamily="18" charset="0"/>
              </a:rPr>
              <a:t>.	</a:t>
            </a: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Ella compró un</a:t>
            </a:r>
            <a:r>
              <a:rPr lang="es-ES" sz="2000" b="1" dirty="0" smtClean="0">
                <a:latin typeface="Garamond" panose="02020404030301010803" pitchFamily="18" charset="0"/>
              </a:rPr>
              <a:t>as</a:t>
            </a:r>
            <a:r>
              <a:rPr lang="es-ES" sz="2000" b="1" i="1" dirty="0" smtClean="0">
                <a:latin typeface="Garamond" panose="02020404030301010803" pitchFamily="18" charset="0"/>
              </a:rPr>
              <a:t> cas</a:t>
            </a:r>
            <a:r>
              <a:rPr lang="es-ES" sz="2000" b="1" dirty="0" smtClean="0">
                <a:latin typeface="Garamond" panose="02020404030301010803" pitchFamily="18" charset="0"/>
              </a:rPr>
              <a:t>as </a:t>
            </a:r>
            <a:r>
              <a:rPr lang="es-ES" sz="2000" b="1" i="1" dirty="0" smtClean="0">
                <a:latin typeface="Garamond" panose="02020404030301010803" pitchFamily="18" charset="0"/>
              </a:rPr>
              <a:t>bonit</a:t>
            </a:r>
            <a:r>
              <a:rPr lang="es-ES" sz="2000" b="1" dirty="0" smtClean="0">
                <a:latin typeface="Garamond" panose="02020404030301010803" pitchFamily="18" charset="0"/>
              </a:rPr>
              <a:t>as.</a:t>
            </a: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Ella compró un</a:t>
            </a:r>
            <a:r>
              <a:rPr lang="es-ES" sz="2000" b="1" dirty="0" smtClean="0">
                <a:latin typeface="Garamond" panose="02020404030301010803" pitchFamily="18" charset="0"/>
              </a:rPr>
              <a:t>os</a:t>
            </a:r>
            <a:r>
              <a:rPr lang="es-ES" sz="2000" b="1" i="1" dirty="0" smtClean="0">
                <a:latin typeface="Garamond" panose="02020404030301010803" pitchFamily="18" charset="0"/>
              </a:rPr>
              <a:t> libr</a:t>
            </a:r>
            <a:r>
              <a:rPr lang="es-ES" sz="2000" b="1" dirty="0" smtClean="0">
                <a:latin typeface="Garamond" panose="02020404030301010803" pitchFamily="18" charset="0"/>
              </a:rPr>
              <a:t>os</a:t>
            </a:r>
            <a:r>
              <a:rPr lang="es-ES" sz="2000" b="1" i="1" dirty="0" smtClean="0">
                <a:latin typeface="Garamond" panose="02020404030301010803" pitchFamily="18" charset="0"/>
              </a:rPr>
              <a:t> nuev</a:t>
            </a:r>
            <a:r>
              <a:rPr lang="es-ES" sz="2000" b="1" dirty="0" smtClean="0">
                <a:latin typeface="Garamond" panose="02020404030301010803" pitchFamily="18" charset="0"/>
              </a:rPr>
              <a:t>os</a:t>
            </a:r>
            <a:r>
              <a:rPr lang="es-ES" sz="2000" b="1" i="1" dirty="0" smtClean="0">
                <a:latin typeface="Garamond" panose="02020404030301010803" pitchFamily="18" charset="0"/>
              </a:rPr>
              <a:t>.</a:t>
            </a: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 </a:t>
            </a: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Est</a:t>
            </a:r>
            <a:r>
              <a:rPr lang="es-ES" sz="2000" b="1" dirty="0" smtClean="0">
                <a:latin typeface="Garamond" panose="02020404030301010803" pitchFamily="18" charset="0"/>
              </a:rPr>
              <a:t>a</a:t>
            </a:r>
            <a:r>
              <a:rPr lang="es-ES" sz="2000" b="1" i="1" dirty="0" smtClean="0">
                <a:latin typeface="Garamond" panose="02020404030301010803" pitchFamily="18" charset="0"/>
              </a:rPr>
              <a:t> cas</a:t>
            </a:r>
            <a:r>
              <a:rPr lang="es-ES" sz="2000" b="1" dirty="0" smtClean="0">
                <a:latin typeface="Garamond" panose="02020404030301010803" pitchFamily="18" charset="0"/>
              </a:rPr>
              <a:t>a</a:t>
            </a:r>
            <a:r>
              <a:rPr lang="es-ES" sz="2000" b="1" i="1" dirty="0" smtClean="0">
                <a:latin typeface="Garamond" panose="02020404030301010803" pitchFamily="18" charset="0"/>
              </a:rPr>
              <a:t> amarill</a:t>
            </a:r>
            <a:r>
              <a:rPr lang="es-ES" sz="2000" b="1" dirty="0" smtClean="0">
                <a:latin typeface="Garamond" panose="02020404030301010803" pitchFamily="18" charset="0"/>
              </a:rPr>
              <a:t>a</a:t>
            </a:r>
            <a:r>
              <a:rPr lang="es-ES" sz="2000" b="1" i="1" dirty="0" smtClean="0">
                <a:latin typeface="Garamond" panose="02020404030301010803" pitchFamily="18" charset="0"/>
              </a:rPr>
              <a:t>. 	Est</a:t>
            </a:r>
            <a:r>
              <a:rPr lang="es-ES" sz="2000" b="1" dirty="0" smtClean="0">
                <a:latin typeface="Garamond" panose="02020404030301010803" pitchFamily="18" charset="0"/>
              </a:rPr>
              <a:t>as</a:t>
            </a:r>
            <a:r>
              <a:rPr lang="es-ES" sz="2000" b="1" i="1" dirty="0" smtClean="0">
                <a:latin typeface="Garamond" panose="02020404030301010803" pitchFamily="18" charset="0"/>
              </a:rPr>
              <a:t> cas</a:t>
            </a:r>
            <a:r>
              <a:rPr lang="es-ES" sz="2000" b="1" dirty="0" smtClean="0">
                <a:latin typeface="Garamond" panose="02020404030301010803" pitchFamily="18" charset="0"/>
              </a:rPr>
              <a:t>as</a:t>
            </a:r>
            <a:r>
              <a:rPr lang="es-ES" sz="2000" b="1" i="1" dirty="0" smtClean="0">
                <a:latin typeface="Garamond" panose="02020404030301010803" pitchFamily="18" charset="0"/>
              </a:rPr>
              <a:t> amarill</a:t>
            </a:r>
            <a:r>
              <a:rPr lang="es-ES" sz="2000" b="1" dirty="0" smtClean="0">
                <a:latin typeface="Garamond" panose="02020404030301010803" pitchFamily="18" charset="0"/>
              </a:rPr>
              <a:t>as</a:t>
            </a:r>
            <a:r>
              <a:rPr lang="es-ES" sz="2000" b="1" i="1" dirty="0" smtClean="0">
                <a:latin typeface="Garamond" panose="02020404030301010803" pitchFamily="18" charset="0"/>
              </a:rPr>
              <a:t>.</a:t>
            </a: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Est</a:t>
            </a:r>
            <a:r>
              <a:rPr lang="es-ES" sz="2000" b="1" dirty="0" smtClean="0">
                <a:latin typeface="Garamond" panose="02020404030301010803" pitchFamily="18" charset="0"/>
              </a:rPr>
              <a:t>e</a:t>
            </a:r>
            <a:r>
              <a:rPr lang="es-ES" sz="2000" b="1" i="1" dirty="0" smtClean="0">
                <a:latin typeface="Garamond" panose="02020404030301010803" pitchFamily="18" charset="0"/>
              </a:rPr>
              <a:t> niñ</a:t>
            </a:r>
            <a:r>
              <a:rPr lang="es-ES" sz="2000" b="1" dirty="0" smtClean="0">
                <a:latin typeface="Garamond" panose="02020404030301010803" pitchFamily="18" charset="0"/>
              </a:rPr>
              <a:t>o</a:t>
            </a:r>
            <a:r>
              <a:rPr lang="es-ES" sz="2000" b="1" i="1" dirty="0" smtClean="0">
                <a:latin typeface="Garamond" panose="02020404030301010803" pitchFamily="18" charset="0"/>
              </a:rPr>
              <a:t> rubi</a:t>
            </a:r>
            <a:r>
              <a:rPr lang="es-ES" sz="2000" b="1" dirty="0" smtClean="0">
                <a:latin typeface="Garamond" panose="02020404030301010803" pitchFamily="18" charset="0"/>
              </a:rPr>
              <a:t>o</a:t>
            </a:r>
            <a:r>
              <a:rPr lang="es-ES" sz="2000" b="1" i="1" dirty="0" smtClean="0">
                <a:latin typeface="Garamond" panose="02020404030301010803" pitchFamily="18" charset="0"/>
              </a:rPr>
              <a:t>.	Est</a:t>
            </a:r>
            <a:r>
              <a:rPr lang="es-ES" sz="2000" b="1" dirty="0" smtClean="0">
                <a:latin typeface="Garamond" panose="02020404030301010803" pitchFamily="18" charset="0"/>
              </a:rPr>
              <a:t>os</a:t>
            </a:r>
            <a:r>
              <a:rPr lang="es-ES" sz="2000" b="1" i="1" dirty="0" smtClean="0">
                <a:latin typeface="Garamond" panose="02020404030301010803" pitchFamily="18" charset="0"/>
              </a:rPr>
              <a:t> niñ</a:t>
            </a:r>
            <a:r>
              <a:rPr lang="es-ES" sz="2000" b="1" dirty="0" smtClean="0">
                <a:latin typeface="Garamond" panose="02020404030301010803" pitchFamily="18" charset="0"/>
              </a:rPr>
              <a:t>os </a:t>
            </a:r>
            <a:r>
              <a:rPr lang="es-ES" sz="2000" b="1" i="1" dirty="0" smtClean="0">
                <a:latin typeface="Garamond" panose="02020404030301010803" pitchFamily="18" charset="0"/>
              </a:rPr>
              <a:t>rubi</a:t>
            </a:r>
            <a:r>
              <a:rPr lang="es-ES" sz="2000" b="1" dirty="0" smtClean="0">
                <a:latin typeface="Garamond" panose="02020404030301010803" pitchFamily="18" charset="0"/>
              </a:rPr>
              <a:t>os</a:t>
            </a:r>
            <a:r>
              <a:rPr lang="es-ES" sz="2000" b="1" i="1" dirty="0" smtClean="0">
                <a:latin typeface="Garamond" panose="02020404030301010803" pitchFamily="18" charset="0"/>
              </a:rPr>
              <a:t>.</a:t>
            </a: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Existe también concordancia en número entre el sujeto y el verbo.</a:t>
            </a: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	El niño com</a:t>
            </a:r>
            <a:r>
              <a:rPr lang="es-ES" sz="2000" b="1" dirty="0" smtClean="0">
                <a:latin typeface="Garamond" panose="02020404030301010803" pitchFamily="18" charset="0"/>
              </a:rPr>
              <a:t>e</a:t>
            </a:r>
            <a:r>
              <a:rPr lang="es-ES" sz="2000" b="1" i="1" dirty="0" smtClean="0">
                <a:latin typeface="Garamond" panose="02020404030301010803" pitchFamily="18" charset="0"/>
              </a:rPr>
              <a:t> / Los niños com</a:t>
            </a:r>
            <a:r>
              <a:rPr lang="es-ES" sz="2000" b="1" dirty="0" smtClean="0">
                <a:latin typeface="Garamond" panose="02020404030301010803" pitchFamily="18" charset="0"/>
              </a:rPr>
              <a:t>en</a:t>
            </a:r>
          </a:p>
          <a:p>
            <a:pPr algn="just"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La palabra </a:t>
            </a:r>
            <a:r>
              <a:rPr lang="es-ES" sz="2000" b="1" i="1" dirty="0" smtClean="0">
                <a:latin typeface="Garamond" panose="02020404030301010803" pitchFamily="18" charset="0"/>
              </a:rPr>
              <a:t>gente</a:t>
            </a:r>
            <a:r>
              <a:rPr lang="es-ES" sz="2000" b="1" dirty="0" smtClean="0">
                <a:latin typeface="Garamond" panose="02020404030301010803" pitchFamily="18" charset="0"/>
              </a:rPr>
              <a:t> (</a:t>
            </a:r>
            <a:r>
              <a:rPr lang="es-ES" sz="2000" b="1" dirty="0" err="1" smtClean="0">
                <a:latin typeface="Garamond" panose="02020404030301010803" pitchFamily="18" charset="0"/>
              </a:rPr>
              <a:t>people</a:t>
            </a:r>
            <a:r>
              <a:rPr lang="es-ES" sz="2000" b="1" dirty="0" smtClean="0">
                <a:latin typeface="Garamond" panose="02020404030301010803" pitchFamily="18" charset="0"/>
              </a:rPr>
              <a:t>) en español es singular. </a:t>
            </a: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	</a:t>
            </a:r>
          </a:p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	La gente habl</a:t>
            </a:r>
            <a:r>
              <a:rPr lang="es-ES" sz="2000" b="1" dirty="0" smtClean="0">
                <a:latin typeface="Garamond" panose="02020404030301010803" pitchFamily="18" charset="0"/>
              </a:rPr>
              <a:t>a</a:t>
            </a:r>
            <a:r>
              <a:rPr lang="es-ES" sz="2000" b="1" i="1" dirty="0" smtClean="0">
                <a:latin typeface="Garamond" panose="02020404030301010803" pitchFamily="18" charset="0"/>
              </a:rPr>
              <a:t> mucho</a:t>
            </a:r>
            <a:r>
              <a:rPr lang="es-ES" sz="2000" b="1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7892" name="TextBox 10"/>
          <p:cNvSpPr txBox="1">
            <a:spLocks noChangeArrowheads="1"/>
          </p:cNvSpPr>
          <p:nvPr/>
        </p:nvSpPr>
        <p:spPr bwMode="auto">
          <a:xfrm>
            <a:off x="1394519" y="30902"/>
            <a:ext cx="535781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4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SUSTANTIVO. LA CONCORDANCIA.</a:t>
            </a:r>
          </a:p>
        </p:txBody>
      </p:sp>
      <p:sp>
        <p:nvSpPr>
          <p:cNvPr id="14" name="Flecha arriba 13">
            <a:hlinkClick r:id="rId7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15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14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4" name="Grupo 13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8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5" name="Imagen 14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7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246320" y="678820"/>
            <a:ext cx="8469055" cy="5755422"/>
          </a:xfrm>
          <a:prstGeom prst="rect">
            <a:avLst/>
          </a:prstGeom>
          <a:solidFill>
            <a:srgbClr val="FFFF00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s-ES" sz="1600" b="1" dirty="0" smtClean="0"/>
              <a:t>PERSONALES</a:t>
            </a:r>
            <a:r>
              <a:rPr lang="es-ES" sz="1600" dirty="0"/>
              <a:t>:	</a:t>
            </a:r>
            <a:endParaRPr lang="es-ES" sz="1600" dirty="0" smtClean="0"/>
          </a:p>
          <a:p>
            <a:pPr algn="just">
              <a:defRPr/>
            </a:pPr>
            <a:r>
              <a:rPr lang="es-ES" sz="1600" b="1" dirty="0" smtClean="0"/>
              <a:t>yo </a:t>
            </a:r>
            <a:r>
              <a:rPr lang="es-ES" sz="1600" b="1" dirty="0"/>
              <a:t>/ me / mí	</a:t>
            </a:r>
            <a:r>
              <a:rPr lang="es-ES" sz="1600" b="1" dirty="0" smtClean="0"/>
              <a:t>nosotros </a:t>
            </a:r>
            <a:r>
              <a:rPr lang="es-ES" sz="1600" b="1" dirty="0"/>
              <a:t>/ nos</a:t>
            </a:r>
          </a:p>
          <a:p>
            <a:pPr algn="just">
              <a:defRPr/>
            </a:pPr>
            <a:r>
              <a:rPr lang="es-ES" sz="1600" b="1" dirty="0"/>
              <a:t>tú / te / ti 		vosotros / os</a:t>
            </a:r>
          </a:p>
          <a:p>
            <a:pPr algn="just">
              <a:defRPr/>
            </a:pPr>
            <a:r>
              <a:rPr lang="es-ES" sz="1600" b="1" dirty="0"/>
              <a:t>él / lo / le (se-sí)	ellos / los / les (se-sí)</a:t>
            </a:r>
          </a:p>
          <a:p>
            <a:pPr algn="just">
              <a:defRPr/>
            </a:pPr>
            <a:r>
              <a:rPr lang="es-ES" sz="1600" b="1" dirty="0"/>
              <a:t>ella / la / le (se-sí)	ellas / las / les (se-sí)</a:t>
            </a:r>
          </a:p>
          <a:p>
            <a:pPr algn="just">
              <a:defRPr/>
            </a:pPr>
            <a:r>
              <a:rPr lang="es-ES" sz="1600" b="1" dirty="0"/>
              <a:t>ello / lo / le </a:t>
            </a:r>
          </a:p>
          <a:p>
            <a:pPr algn="just">
              <a:defRPr/>
            </a:pPr>
            <a:r>
              <a:rPr lang="es-ES" sz="1600" dirty="0"/>
              <a:t> </a:t>
            </a:r>
            <a:r>
              <a:rPr lang="es-ES" sz="1600" b="1" dirty="0"/>
              <a:t> 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RELATIVOS</a:t>
            </a:r>
            <a:r>
              <a:rPr lang="es-ES" sz="1600" dirty="0"/>
              <a:t>:	</a:t>
            </a:r>
            <a:r>
              <a:rPr lang="es-ES" sz="1600" b="1" dirty="0"/>
              <a:t>que / quien / cual / cuyo  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                                *donde / *cuando / *como / *cuanto (</a:t>
            </a:r>
            <a:r>
              <a:rPr lang="es-ES" sz="1600" b="1" i="1" dirty="0"/>
              <a:t>adverbios relativos</a:t>
            </a:r>
            <a:r>
              <a:rPr lang="es-ES" sz="1600" b="1" dirty="0"/>
              <a:t>)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 </a:t>
            </a:r>
            <a:endParaRPr lang="es-ES" sz="1600" dirty="0"/>
          </a:p>
          <a:p>
            <a:pPr algn="just">
              <a:defRPr/>
            </a:pPr>
            <a:r>
              <a:rPr lang="es-ES" sz="1600" b="1" dirty="0" smtClean="0"/>
              <a:t>DEMOSTRATIVOS</a:t>
            </a:r>
            <a:r>
              <a:rPr lang="es-ES" sz="1600" dirty="0"/>
              <a:t>:      = ADJ. +	</a:t>
            </a:r>
            <a:r>
              <a:rPr lang="es-ES" sz="1600" b="1" dirty="0"/>
              <a:t>esto / eso / aquello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 </a:t>
            </a:r>
            <a:endParaRPr lang="es-ES" sz="1600" dirty="0"/>
          </a:p>
          <a:p>
            <a:pPr algn="just">
              <a:defRPr/>
            </a:pPr>
            <a:r>
              <a:rPr lang="es-ES" sz="1600" b="1" dirty="0" smtClean="0"/>
              <a:t>POSESIVOS</a:t>
            </a:r>
            <a:r>
              <a:rPr lang="es-ES" sz="1600" dirty="0"/>
              <a:t>:	= ADJ.	</a:t>
            </a:r>
          </a:p>
          <a:p>
            <a:pPr algn="just">
              <a:defRPr/>
            </a:pPr>
            <a:r>
              <a:rPr lang="es-ES" sz="1600" b="1" dirty="0"/>
              <a:t>  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NUMERALES</a:t>
            </a:r>
            <a:r>
              <a:rPr lang="es-ES" sz="1600" dirty="0"/>
              <a:t>:	= ADJ.</a:t>
            </a:r>
          </a:p>
          <a:p>
            <a:pPr algn="just">
              <a:defRPr/>
            </a:pPr>
            <a:r>
              <a:rPr lang="es-ES" sz="1600" dirty="0"/>
              <a:t>		</a:t>
            </a:r>
          </a:p>
          <a:p>
            <a:pPr algn="just">
              <a:defRPr/>
            </a:pPr>
            <a:r>
              <a:rPr lang="es-ES" sz="1600" b="1" dirty="0" smtClean="0"/>
              <a:t>INDEFINIDOS</a:t>
            </a:r>
            <a:r>
              <a:rPr lang="es-ES" sz="1600" dirty="0"/>
              <a:t>: 	= ADJ.  </a:t>
            </a:r>
            <a:r>
              <a:rPr lang="es-ES" sz="1600" b="1" dirty="0"/>
              <a:t>quienquiera / algo </a:t>
            </a:r>
            <a:r>
              <a:rPr lang="es-ES" sz="1600" dirty="0"/>
              <a:t>(</a:t>
            </a:r>
            <a:r>
              <a:rPr lang="es-ES" sz="1600" dirty="0" err="1"/>
              <a:t>adv</a:t>
            </a:r>
            <a:r>
              <a:rPr lang="es-ES" sz="1600" dirty="0"/>
              <a:t>.) </a:t>
            </a:r>
            <a:r>
              <a:rPr lang="es-ES" sz="1600" b="1" dirty="0"/>
              <a:t> / nada </a:t>
            </a:r>
            <a:r>
              <a:rPr lang="es-ES" sz="1600" dirty="0"/>
              <a:t>(</a:t>
            </a:r>
            <a:r>
              <a:rPr lang="es-ES" sz="1600" dirty="0" err="1"/>
              <a:t>adv</a:t>
            </a:r>
            <a:r>
              <a:rPr lang="es-ES" sz="1600" dirty="0"/>
              <a:t>.) </a:t>
            </a:r>
            <a:r>
              <a:rPr lang="es-ES" sz="1600" b="1" dirty="0"/>
              <a:t>/ alguien / nadie</a:t>
            </a:r>
            <a:r>
              <a:rPr lang="es-ES" sz="1600" dirty="0"/>
              <a:t> / </a:t>
            </a:r>
            <a:r>
              <a:rPr lang="es-ES" sz="1600" b="1" dirty="0"/>
              <a:t>uno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 </a:t>
            </a:r>
            <a:endParaRPr lang="es-ES" sz="1600" dirty="0"/>
          </a:p>
          <a:p>
            <a:pPr algn="just">
              <a:defRPr/>
            </a:pPr>
            <a:r>
              <a:rPr lang="es-ES" sz="1600" b="1" dirty="0" smtClean="0"/>
              <a:t>DISTRIBUTIVOS</a:t>
            </a:r>
            <a:r>
              <a:rPr lang="es-ES" sz="1600" dirty="0"/>
              <a:t>: 	</a:t>
            </a:r>
            <a:r>
              <a:rPr lang="es-ES" sz="1600" b="1" dirty="0"/>
              <a:t>ambos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  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INTERROGATIVOS</a:t>
            </a:r>
            <a:r>
              <a:rPr lang="es-ES" sz="1600" dirty="0"/>
              <a:t>:    </a:t>
            </a:r>
            <a:r>
              <a:rPr lang="es-ES" sz="1600" b="1" dirty="0"/>
              <a:t>qué / quién / cuál  / cómo / cuándo / dónde / cuánto (*cuyo / *</a:t>
            </a:r>
            <a:r>
              <a:rPr lang="es-ES" sz="1600" b="1" dirty="0" err="1"/>
              <a:t>dó</a:t>
            </a:r>
            <a:r>
              <a:rPr lang="es-ES" sz="1600" b="1" dirty="0"/>
              <a:t>)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  </a:t>
            </a:r>
            <a:endParaRPr lang="es-ES" sz="1600" dirty="0"/>
          </a:p>
          <a:p>
            <a:pPr algn="just">
              <a:defRPr/>
            </a:pPr>
            <a:r>
              <a:rPr lang="es-ES" sz="1600" b="1" dirty="0"/>
              <a:t>EXCLAMATIVOS</a:t>
            </a:r>
            <a:r>
              <a:rPr lang="es-ES" sz="1600" dirty="0"/>
              <a:t> :    </a:t>
            </a:r>
            <a:r>
              <a:rPr lang="es-ES" sz="1600" b="1" dirty="0"/>
              <a:t>qué / cómo / </a:t>
            </a:r>
            <a:r>
              <a:rPr lang="es-ES" sz="1600" b="1" dirty="0" smtClean="0"/>
              <a:t>cuánto 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3275856" y="22269"/>
            <a:ext cx="296145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5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>
                <a:latin typeface="Garamond" panose="02020404030301010803" pitchFamily="18" charset="0"/>
              </a:rPr>
              <a:t>EL </a:t>
            </a:r>
            <a:r>
              <a:rPr lang="es-ES" sz="1800" b="1" smtClean="0">
                <a:latin typeface="Garamond" panose="02020404030301010803" pitchFamily="18" charset="0"/>
              </a:rPr>
              <a:t>PRONOMBRE.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20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15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776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46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46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946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6" name="Grupo 15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4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9" name="Imagen 18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3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467544" y="620688"/>
            <a:ext cx="7858125" cy="5508625"/>
          </a:xfrm>
          <a:prstGeom prst="rect">
            <a:avLst/>
          </a:prstGeom>
          <a:solidFill>
            <a:srgbClr val="FFFF00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5  </a:t>
            </a:r>
            <a:r>
              <a:rPr lang="es-ES" sz="1600" b="1" dirty="0">
                <a:latin typeface="Garamond" panose="02020404030301010803" pitchFamily="18" charset="0"/>
              </a:rPr>
              <a:t>FORMAS NO PERSONALES: 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>
                <a:latin typeface="Garamond" panose="02020404030301010803" pitchFamily="18" charset="0"/>
              </a:rPr>
              <a:t>	infinitivo simple  </a:t>
            </a:r>
            <a:r>
              <a:rPr lang="es-ES" sz="1600" b="1" i="1" dirty="0">
                <a:latin typeface="Garamond" panose="02020404030301010803" pitchFamily="18" charset="0"/>
              </a:rPr>
              <a:t>amar</a:t>
            </a:r>
            <a:r>
              <a:rPr lang="es-ES" sz="1600" dirty="0">
                <a:latin typeface="Garamond" panose="02020404030301010803" pitchFamily="18" charset="0"/>
              </a:rPr>
              <a:t> 	infinitivo compuesto </a:t>
            </a:r>
            <a:r>
              <a:rPr lang="es-ES" sz="1600" b="1" i="1" dirty="0">
                <a:latin typeface="Garamond" panose="02020404030301010803" pitchFamily="18" charset="0"/>
              </a:rPr>
              <a:t>haber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b="1" i="1" dirty="0">
                <a:latin typeface="Garamond" panose="02020404030301010803" pitchFamily="18" charset="0"/>
              </a:rPr>
              <a:t>	</a:t>
            </a:r>
            <a:r>
              <a:rPr lang="es-ES" sz="1600" dirty="0">
                <a:latin typeface="Garamond" panose="02020404030301010803" pitchFamily="18" charset="0"/>
              </a:rPr>
              <a:t>gerundio simple  </a:t>
            </a:r>
            <a:r>
              <a:rPr lang="es-ES" sz="1600" b="1" i="1" dirty="0">
                <a:latin typeface="Garamond" panose="02020404030301010803" pitchFamily="18" charset="0"/>
              </a:rPr>
              <a:t>amando</a:t>
            </a:r>
            <a:r>
              <a:rPr lang="es-ES" sz="1600" dirty="0">
                <a:latin typeface="Garamond" panose="02020404030301010803" pitchFamily="18" charset="0"/>
              </a:rPr>
              <a:t>	gerundio </a:t>
            </a:r>
            <a:r>
              <a:rPr lang="es-ES" sz="1600" dirty="0" smtClean="0">
                <a:latin typeface="Garamond" panose="02020404030301010803" pitchFamily="18" charset="0"/>
              </a:rPr>
              <a:t>compuesto </a:t>
            </a:r>
            <a:r>
              <a:rPr lang="es-ES" sz="1600" b="1" i="1" dirty="0">
                <a:latin typeface="Garamond" panose="02020404030301010803" pitchFamily="18" charset="0"/>
              </a:rPr>
              <a:t>habiendo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>
                <a:latin typeface="Garamond" panose="02020404030301010803" pitchFamily="18" charset="0"/>
              </a:rPr>
              <a:t>	participio </a:t>
            </a:r>
            <a:r>
              <a:rPr lang="es-ES" sz="1600" b="1" i="1" dirty="0">
                <a:latin typeface="Garamond" panose="02020404030301010803" pitchFamily="18" charset="0"/>
              </a:rPr>
              <a:t>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1600" b="1" dirty="0">
                <a:latin typeface="Garamond" panose="02020404030301010803" pitchFamily="18" charset="0"/>
              </a:rPr>
              <a:t>110 FORMAS PERSONALES.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1600" b="1" dirty="0" smtClean="0">
                <a:latin typeface="Garamond" panose="02020404030301010803" pitchFamily="18" charset="0"/>
              </a:rPr>
              <a:t>60 </a:t>
            </a:r>
            <a:r>
              <a:rPr lang="es-ES" sz="1600" b="1" dirty="0">
                <a:latin typeface="Garamond" panose="02020404030301010803" pitchFamily="18" charset="0"/>
              </a:rPr>
              <a:t>INDICATIVO / 48 SUBJUNTIVO / 2 IMPERATIVO</a:t>
            </a:r>
            <a:r>
              <a:rPr lang="es-ES" sz="1600" dirty="0">
                <a:latin typeface="Garamond" panose="02020404030301010803" pitchFamily="18" charset="0"/>
              </a:rPr>
              <a:t> (</a:t>
            </a:r>
            <a:r>
              <a:rPr lang="es-ES" sz="1600" b="1" i="1" dirty="0">
                <a:latin typeface="Garamond" panose="02020404030301010803" pitchFamily="18" charset="0"/>
              </a:rPr>
              <a:t>ama</a:t>
            </a:r>
            <a:r>
              <a:rPr lang="es-ES" sz="1600" dirty="0">
                <a:latin typeface="Garamond" panose="02020404030301010803" pitchFamily="18" charset="0"/>
              </a:rPr>
              <a:t> tú, </a:t>
            </a:r>
            <a:r>
              <a:rPr lang="es-ES" sz="1600" b="1" i="1" dirty="0">
                <a:latin typeface="Garamond" panose="02020404030301010803" pitchFamily="18" charset="0"/>
              </a:rPr>
              <a:t>amad</a:t>
            </a:r>
            <a:r>
              <a:rPr lang="es-ES" sz="1600" dirty="0">
                <a:latin typeface="Garamond" panose="02020404030301010803" pitchFamily="18" charset="0"/>
              </a:rPr>
              <a:t> vosotros)</a:t>
            </a:r>
          </a:p>
          <a:p>
            <a:pPr algn="just">
              <a:defRPr/>
            </a:pPr>
            <a:r>
              <a:rPr lang="es-ES" sz="16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1600" b="1" dirty="0">
                <a:latin typeface="Garamond" panose="02020404030301010803" pitchFamily="18" charset="0"/>
              </a:rPr>
              <a:t>INDICATIVO</a:t>
            </a:r>
            <a:r>
              <a:rPr lang="es-ES" sz="1600" dirty="0">
                <a:latin typeface="Garamond" panose="02020404030301010803" pitchFamily="18" charset="0"/>
              </a:rPr>
              <a:t> (10 TIEMPOS X 6 FORMAS)</a:t>
            </a:r>
          </a:p>
          <a:p>
            <a:pPr algn="just"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Presente  	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b="1" i="1" dirty="0">
                <a:latin typeface="Garamond" panose="02020404030301010803" pitchFamily="18" charset="0"/>
              </a:rPr>
              <a:t>amo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dirty="0" err="1" smtClean="0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perfecto		</a:t>
            </a:r>
            <a:r>
              <a:rPr lang="es-ES" sz="1600" b="1" i="1" dirty="0">
                <a:latin typeface="Garamond" panose="02020404030301010803" pitchFamily="18" charset="0"/>
              </a:rPr>
              <a:t>he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 err="1" smtClean="0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imperfecto	</a:t>
            </a:r>
            <a:r>
              <a:rPr lang="es-ES" sz="1600" b="1" i="1" dirty="0">
                <a:latin typeface="Garamond" panose="02020404030301010803" pitchFamily="18" charset="0"/>
              </a:rPr>
              <a:t>amaba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dirty="0" err="1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</a:t>
            </a:r>
            <a:r>
              <a:rPr lang="es-ES" sz="1600" dirty="0" smtClean="0">
                <a:latin typeface="Garamond" panose="02020404030301010803" pitchFamily="18" charset="0"/>
              </a:rPr>
              <a:t>pluscuamperfecto	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b="1" i="1" dirty="0">
                <a:latin typeface="Garamond" panose="02020404030301010803" pitchFamily="18" charset="0"/>
              </a:rPr>
              <a:t>había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 err="1" smtClean="0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indefinido	</a:t>
            </a:r>
            <a:r>
              <a:rPr lang="es-ES" sz="1600" b="1" i="1" dirty="0">
                <a:latin typeface="Garamond" panose="02020404030301010803" pitchFamily="18" charset="0"/>
              </a:rPr>
              <a:t>amé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dirty="0" err="1" smtClean="0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anterior		</a:t>
            </a:r>
            <a:r>
              <a:rPr lang="es-ES" sz="1600" b="1" i="1" dirty="0" smtClean="0">
                <a:latin typeface="Garamond" panose="02020404030301010803" pitchFamily="18" charset="0"/>
              </a:rPr>
              <a:t>hube </a:t>
            </a:r>
            <a:r>
              <a:rPr lang="es-ES" sz="1600" b="1" i="1" dirty="0">
                <a:latin typeface="Garamond" panose="02020404030301010803" pitchFamily="18" charset="0"/>
              </a:rPr>
              <a:t>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Futuro </a:t>
            </a:r>
            <a:r>
              <a:rPr lang="es-ES" sz="1600" dirty="0">
                <a:latin typeface="Garamond" panose="02020404030301010803" pitchFamily="18" charset="0"/>
              </a:rPr>
              <a:t>simple	</a:t>
            </a:r>
            <a:r>
              <a:rPr lang="es-ES" sz="1600" b="1" i="1" dirty="0">
                <a:latin typeface="Garamond" panose="02020404030301010803" pitchFamily="18" charset="0"/>
              </a:rPr>
              <a:t>amaré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dirty="0" smtClean="0">
                <a:latin typeface="Garamond" panose="02020404030301010803" pitchFamily="18" charset="0"/>
              </a:rPr>
              <a:t>Futuro </a:t>
            </a:r>
            <a:r>
              <a:rPr lang="es-ES" sz="1600" dirty="0">
                <a:latin typeface="Garamond" panose="02020404030301010803" pitchFamily="18" charset="0"/>
              </a:rPr>
              <a:t>compuesto		</a:t>
            </a:r>
            <a:r>
              <a:rPr lang="es-ES" sz="1600" b="1" i="1" dirty="0">
                <a:latin typeface="Garamond" panose="02020404030301010803" pitchFamily="18" charset="0"/>
              </a:rPr>
              <a:t>habré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Condicional </a:t>
            </a:r>
            <a:r>
              <a:rPr lang="es-ES" sz="1600" dirty="0">
                <a:latin typeface="Garamond" panose="02020404030301010803" pitchFamily="18" charset="0"/>
              </a:rPr>
              <a:t>simple	</a:t>
            </a:r>
            <a:r>
              <a:rPr lang="es-ES" sz="1600" b="1" i="1" dirty="0">
                <a:latin typeface="Garamond" panose="02020404030301010803" pitchFamily="18" charset="0"/>
              </a:rPr>
              <a:t>amaría</a:t>
            </a:r>
            <a:r>
              <a:rPr lang="es-ES" sz="1600" dirty="0">
                <a:latin typeface="Garamond" panose="02020404030301010803" pitchFamily="18" charset="0"/>
              </a:rPr>
              <a:t>	Condicional compuesto	</a:t>
            </a:r>
            <a:r>
              <a:rPr lang="es-ES" sz="1600" b="1" i="1" dirty="0">
                <a:latin typeface="Garamond" panose="02020404030301010803" pitchFamily="18" charset="0"/>
              </a:rPr>
              <a:t>habría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b="1" dirty="0">
                <a:latin typeface="Garamond" panose="02020404030301010803" pitchFamily="18" charset="0"/>
              </a:rPr>
              <a:t> 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b="1" dirty="0">
                <a:latin typeface="Garamond" panose="02020404030301010803" pitchFamily="18" charset="0"/>
              </a:rPr>
              <a:t>SUBJUNTIVO</a:t>
            </a:r>
            <a:r>
              <a:rPr lang="es-ES" sz="1600" dirty="0">
                <a:latin typeface="Garamond" panose="02020404030301010803" pitchFamily="18" charset="0"/>
              </a:rPr>
              <a:t> (6 -8- TIEMPOS X 6 FORMAS)</a:t>
            </a:r>
          </a:p>
          <a:p>
            <a:pPr algn="just">
              <a:defRPr/>
            </a:pPr>
            <a:r>
              <a:rPr lang="es-ES" sz="1600" dirty="0">
                <a:latin typeface="Garamond" panose="02020404030301010803" pitchFamily="18" charset="0"/>
              </a:rPr>
              <a:t>Presente  </a:t>
            </a:r>
            <a:r>
              <a:rPr lang="es-ES" sz="1600" dirty="0" smtClean="0">
                <a:latin typeface="Garamond" panose="02020404030301010803" pitchFamily="18" charset="0"/>
              </a:rPr>
              <a:t>	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b="1" i="1" dirty="0" smtClean="0">
                <a:latin typeface="Garamond" panose="02020404030301010803" pitchFamily="18" charset="0"/>
              </a:rPr>
              <a:t>ame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dirty="0" err="1" smtClean="0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perfecto		</a:t>
            </a:r>
            <a:r>
              <a:rPr lang="es-ES" sz="1600" b="1" i="1" dirty="0">
                <a:latin typeface="Garamond" panose="02020404030301010803" pitchFamily="18" charset="0"/>
              </a:rPr>
              <a:t>haya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 err="1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imperfecto	</a:t>
            </a:r>
            <a:r>
              <a:rPr lang="es-ES" sz="1600" b="1" i="1" dirty="0">
                <a:latin typeface="Garamond" panose="02020404030301010803" pitchFamily="18" charset="0"/>
              </a:rPr>
              <a:t>amara </a:t>
            </a:r>
            <a:r>
              <a:rPr lang="es-ES" sz="1600" dirty="0">
                <a:latin typeface="Garamond" panose="02020404030301010803" pitchFamily="18" charset="0"/>
              </a:rPr>
              <a:t>/ </a:t>
            </a:r>
            <a:r>
              <a:rPr lang="es-ES" sz="1600" b="1" i="1" dirty="0">
                <a:latin typeface="Garamond" panose="02020404030301010803" pitchFamily="18" charset="0"/>
              </a:rPr>
              <a:t>amase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endParaRPr lang="es-ES" sz="1600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 smtClean="0">
                <a:latin typeface="Garamond" panose="02020404030301010803" pitchFamily="18" charset="0"/>
              </a:rPr>
              <a:t>			</a:t>
            </a:r>
            <a:r>
              <a:rPr lang="es-ES" sz="1600" dirty="0" err="1" smtClean="0">
                <a:latin typeface="Garamond" panose="02020404030301010803" pitchFamily="18" charset="0"/>
              </a:rPr>
              <a:t>Pret</a:t>
            </a:r>
            <a:r>
              <a:rPr lang="es-ES" sz="1600" dirty="0">
                <a:latin typeface="Garamond" panose="02020404030301010803" pitchFamily="18" charset="0"/>
              </a:rPr>
              <a:t>. pluscuamperfecto   </a:t>
            </a:r>
            <a:r>
              <a:rPr lang="es-ES" sz="1600" dirty="0" smtClean="0">
                <a:latin typeface="Garamond" panose="02020404030301010803" pitchFamily="18" charset="0"/>
              </a:rPr>
              <a:t>	</a:t>
            </a:r>
            <a:r>
              <a:rPr lang="es-ES" sz="1600" b="1" i="1" dirty="0" smtClean="0">
                <a:latin typeface="Garamond" panose="02020404030301010803" pitchFamily="18" charset="0"/>
              </a:rPr>
              <a:t>hubiera </a:t>
            </a:r>
            <a:r>
              <a:rPr lang="es-ES" sz="1600" b="1" i="1" dirty="0">
                <a:latin typeface="Garamond" panose="02020404030301010803" pitchFamily="18" charset="0"/>
              </a:rPr>
              <a:t>/ hubiese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600" dirty="0">
                <a:latin typeface="Garamond" panose="02020404030301010803" pitchFamily="18" charset="0"/>
              </a:rPr>
              <a:t>Futuro simple	</a:t>
            </a:r>
            <a:r>
              <a:rPr lang="es-ES" sz="1600" b="1" i="1" dirty="0">
                <a:latin typeface="Garamond" panose="02020404030301010803" pitchFamily="18" charset="0"/>
              </a:rPr>
              <a:t>amare</a:t>
            </a:r>
            <a:r>
              <a:rPr lang="es-ES" sz="1600" dirty="0">
                <a:latin typeface="Garamond" panose="02020404030301010803" pitchFamily="18" charset="0"/>
              </a:rPr>
              <a:t>	</a:t>
            </a:r>
            <a:r>
              <a:rPr lang="es-ES" sz="1600" dirty="0" smtClean="0">
                <a:latin typeface="Garamond" panose="02020404030301010803" pitchFamily="18" charset="0"/>
              </a:rPr>
              <a:t>Futuro </a:t>
            </a:r>
            <a:r>
              <a:rPr lang="es-ES" sz="1600" dirty="0">
                <a:latin typeface="Garamond" panose="02020404030301010803" pitchFamily="18" charset="0"/>
              </a:rPr>
              <a:t>compuesto		</a:t>
            </a:r>
            <a:r>
              <a:rPr lang="es-ES" sz="1600" b="1" i="1" dirty="0">
                <a:latin typeface="Garamond" panose="02020404030301010803" pitchFamily="18" charset="0"/>
              </a:rPr>
              <a:t>hubiere amado</a:t>
            </a:r>
            <a:endParaRPr lang="es-ES" sz="1600" dirty="0">
              <a:latin typeface="Garamond" panose="02020404030301010803" pitchFamily="18" charset="0"/>
            </a:endParaRPr>
          </a:p>
          <a:p>
            <a:pPr algn="just">
              <a:defRPr/>
            </a:pPr>
            <a:endParaRPr lang="es-ES" sz="1600" b="1" dirty="0" smtClean="0">
              <a:latin typeface="Garamond" panose="02020404030301010803" pitchFamily="18" charset="0"/>
            </a:endParaRPr>
          </a:p>
        </p:txBody>
      </p:sp>
      <p:sp>
        <p:nvSpPr>
          <p:cNvPr id="41987" name="TextBox 9"/>
          <p:cNvSpPr txBox="1">
            <a:spLocks noChangeArrowheads="1"/>
          </p:cNvSpPr>
          <p:nvPr/>
        </p:nvSpPr>
        <p:spPr bwMode="auto">
          <a:xfrm>
            <a:off x="2998496" y="75406"/>
            <a:ext cx="331236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6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VERBO. 115 FORMAS.</a:t>
            </a:r>
          </a:p>
        </p:txBody>
      </p:sp>
      <p:sp>
        <p:nvSpPr>
          <p:cNvPr id="21" name="Flecha arriba 20">
            <a:hlinkClick r:id="rId7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13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16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94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703737" y="571478"/>
            <a:ext cx="7901886" cy="5601533"/>
          </a:xfrm>
          <a:prstGeom prst="rect">
            <a:avLst/>
          </a:prstGeom>
          <a:solidFill>
            <a:srgbClr val="FFFF00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s-ES" sz="2000" b="1" i="1" dirty="0" smtClean="0">
                <a:latin typeface="Garamond" panose="02020404030301010803" pitchFamily="18" charset="0"/>
              </a:rPr>
              <a:t>TIEMPO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entonces / ayer / anteayer / hoy / mañana / ahora / anoche / antes / después / luego / tarde / temprano / pronto / siempre / nunca / jamás / ya / aún / todavía / apenas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 </a:t>
            </a:r>
            <a:r>
              <a:rPr lang="es-ES" sz="2000" b="1" i="1" dirty="0" smtClean="0">
                <a:latin typeface="Garamond" panose="02020404030301010803" pitchFamily="18" charset="0"/>
              </a:rPr>
              <a:t>LUGAR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allí / ahí / allá / arriba / abajo / cerca / lejos / delante / detrás / dentro / fuera / encima / debajo / adelante / atrás / adentro / afuera / DONDE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i="1" dirty="0">
                <a:latin typeface="Garamond" panose="02020404030301010803" pitchFamily="18" charset="0"/>
              </a:rPr>
              <a:t>MODO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así / COMO / bien / mal / deprisa / despacio / apenas / alto ...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-</a:t>
            </a:r>
            <a:r>
              <a:rPr lang="es-ES" sz="2000" b="1" i="1" dirty="0">
                <a:latin typeface="Garamond" panose="02020404030301010803" pitchFamily="18" charset="0"/>
              </a:rPr>
              <a:t>mente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i="1" dirty="0">
                <a:latin typeface="Garamond" panose="02020404030301010803" pitchFamily="18" charset="0"/>
              </a:rPr>
              <a:t>CANTIDAD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más / menos / bastante / muy / casi / mucho / demasiado / poco / </a:t>
            </a:r>
            <a:r>
              <a:rPr lang="es-ES" sz="2000" b="1" dirty="0" smtClean="0">
                <a:latin typeface="Garamond" panose="02020404030301010803" pitchFamily="18" charset="0"/>
              </a:rPr>
              <a:t>medio</a:t>
            </a:r>
          </a:p>
          <a:p>
            <a:pPr algn="just"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CUANTO </a:t>
            </a:r>
            <a:r>
              <a:rPr lang="es-ES" sz="2000" b="1" dirty="0">
                <a:latin typeface="Garamond" panose="02020404030301010803" pitchFamily="18" charset="0"/>
              </a:rPr>
              <a:t>/ tanto / algo </a:t>
            </a:r>
            <a:r>
              <a:rPr lang="es-ES" sz="2000" b="1">
                <a:latin typeface="Garamond" panose="02020404030301010803" pitchFamily="18" charset="0"/>
              </a:rPr>
              <a:t>/</a:t>
            </a:r>
            <a:r>
              <a:rPr lang="es-ES" sz="2000" b="1" smtClean="0">
                <a:latin typeface="Garamond" panose="02020404030301010803" pitchFamily="18" charset="0"/>
              </a:rPr>
              <a:t>nada  </a:t>
            </a:r>
            <a:endParaRPr lang="es-ES" sz="2000" b="1" dirty="0" smtClean="0">
              <a:latin typeface="Garamond" panose="02020404030301010803" pitchFamily="18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3835457" y="69855"/>
            <a:ext cx="21709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7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>
                <a:latin typeface="Garamond" panose="02020404030301010803" pitchFamily="18" charset="0"/>
              </a:rPr>
              <a:t>EL </a:t>
            </a:r>
            <a:r>
              <a:rPr lang="es-ES" sz="1800" b="1" smtClean="0">
                <a:latin typeface="Garamond" panose="02020404030301010803" pitchFamily="18" charset="0"/>
              </a:rPr>
              <a:t>ADVERBIO.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5" name="Grupo 14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9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6" name="Imagen 15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8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17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4900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791220" y="494470"/>
            <a:ext cx="7885235" cy="5632311"/>
          </a:xfrm>
          <a:prstGeom prst="rect">
            <a:avLst/>
          </a:prstGeom>
          <a:solidFill>
            <a:schemeClr val="bg1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s-ES" sz="2000" b="1" i="1" smtClean="0">
                <a:latin typeface="Garamond" panose="02020404030301010803" pitchFamily="18" charset="0"/>
              </a:rPr>
              <a:t>ORDEN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primero / primeramente / sucesivamente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seguidamente / después </a:t>
            </a:r>
            <a:endParaRPr lang="es-ES" sz="20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>
                <a:latin typeface="Garamond" panose="02020404030301010803" pitchFamily="18" charset="0"/>
              </a:rPr>
              <a:t>AFIRMACIÓN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sí / asimismo / en efecto / efectivamente / también / ciertamente </a:t>
            </a:r>
            <a:r>
              <a:rPr lang="es-ES" sz="2000" b="1" dirty="0" smtClean="0">
                <a:latin typeface="Garamond" panose="02020404030301010803" pitchFamily="18" charset="0"/>
              </a:rPr>
              <a:t> </a:t>
            </a:r>
            <a:r>
              <a:rPr lang="es-ES" sz="2000" b="1" dirty="0">
                <a:latin typeface="Garamond" panose="02020404030301010803" pitchFamily="18" charset="0"/>
              </a:rPr>
              <a:t>[bueno, justo, exacto]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i="1" dirty="0">
                <a:latin typeface="Garamond" panose="02020404030301010803" pitchFamily="18" charset="0"/>
              </a:rPr>
              <a:t>NEGACIÓN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no / tampoco / nunca / </a:t>
            </a:r>
            <a:r>
              <a:rPr lang="es-ES" sz="2000" b="1" dirty="0" smtClean="0">
                <a:latin typeface="Garamond" panose="02020404030301010803" pitchFamily="18" charset="0"/>
              </a:rPr>
              <a:t>jamás</a:t>
            </a:r>
          </a:p>
          <a:p>
            <a:pPr algn="just">
              <a:defRPr/>
            </a:pP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i="1" dirty="0">
                <a:latin typeface="Garamond" panose="02020404030301010803" pitchFamily="18" charset="0"/>
              </a:rPr>
              <a:t>DUDA</a:t>
            </a:r>
            <a:endParaRPr lang="es-ES" sz="2000" b="1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acaso / tal vez / quizá (s) / igual / posiblemente / probablemente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PREP. + ADV.= por entonces / hasta ahora / por hoy / de mañana / para después / hacia allí / por delante / desde abajo / de lejos / de cerca </a:t>
            </a:r>
            <a:r>
              <a:rPr lang="es-ES" sz="2000" b="1" dirty="0" smtClean="0">
                <a:latin typeface="Garamond" panose="02020404030301010803" pitchFamily="18" charset="0"/>
              </a:rPr>
              <a:t>…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7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4" name="Imagen 13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6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3835457" y="69855"/>
            <a:ext cx="21709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7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>
                <a:latin typeface="Garamond" panose="02020404030301010803" pitchFamily="18" charset="0"/>
              </a:rPr>
              <a:t>EL </a:t>
            </a:r>
            <a:r>
              <a:rPr lang="es-ES" sz="1800" b="1" smtClean="0">
                <a:latin typeface="Garamond" panose="02020404030301010803" pitchFamily="18" charset="0"/>
              </a:rPr>
              <a:t>ADVERBIO.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20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18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85665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191"/>
          <p:cNvSpPr>
            <a:spLocks noChangeArrowheads="1"/>
          </p:cNvSpPr>
          <p:nvPr/>
        </p:nvSpPr>
        <p:spPr bwMode="auto">
          <a:xfrm>
            <a:off x="0" y="260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580068" y="638260"/>
            <a:ext cx="5349620" cy="2697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/>
          <a:lstStyle/>
          <a:p>
            <a:pPr eaLnBrk="0" hangingPunct="0">
              <a:defRPr/>
            </a:pPr>
            <a:r>
              <a:rPr lang="es-ES" sz="2800" b="1">
                <a:latin typeface="Garamond" panose="02020404030301010803" pitchFamily="18" charset="0"/>
                <a:ea typeface="Times New Roman" pitchFamily="18" charset="0"/>
                <a:cs typeface="Courier New" pitchFamily="49" charset="0"/>
              </a:rPr>
              <a:t>PROPIAS</a:t>
            </a:r>
            <a:endParaRPr lang="es-ES" sz="2800">
              <a:latin typeface="Garamond" panose="02020404030301010803" pitchFamily="18" charset="0"/>
            </a:endParaRPr>
          </a:p>
          <a:p>
            <a:pPr eaLnBrk="0" hangingPunct="0">
              <a:defRPr/>
            </a:pPr>
            <a:r>
              <a:rPr lang="es-ES" sz="2800" b="1">
                <a:latin typeface="Garamond" panose="02020404030301010803" pitchFamily="18" charset="0"/>
                <a:ea typeface="Times New Roman" pitchFamily="18" charset="0"/>
                <a:cs typeface="Courier New" pitchFamily="49" charset="0"/>
              </a:rPr>
              <a:t>a / ante / bajo / *cabe / con / contra / de / desde / en / entre / hacia / hasta / para / por / según / sin / *so / sobre / tras</a:t>
            </a:r>
            <a:endParaRPr lang="es-ES" sz="2800">
              <a:latin typeface="Garamond" panose="02020404030301010803" pitchFamily="18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323058" y="1343904"/>
            <a:ext cx="2808782" cy="1285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/>
          <a:lstStyle/>
          <a:p>
            <a:pPr eaLnBrk="0" hangingPunct="0">
              <a:defRPr/>
            </a:pPr>
            <a:r>
              <a:rPr lang="es-ES" sz="2000" b="1">
                <a:latin typeface="Garamond" panose="02020404030301010803" pitchFamily="18" charset="0"/>
                <a:ea typeface="Times New Roman" pitchFamily="18" charset="0"/>
                <a:cs typeface="Courier New" pitchFamily="49" charset="0"/>
              </a:rPr>
              <a:t>IMPROPIAS</a:t>
            </a:r>
          </a:p>
          <a:p>
            <a:pPr eaLnBrk="0" hangingPunct="0">
              <a:defRPr/>
            </a:pPr>
            <a:endParaRPr lang="es-ES" sz="2000" dirty="0">
              <a:latin typeface="Garamond" panose="02020404030301010803" pitchFamily="18" charset="0"/>
            </a:endParaRPr>
          </a:p>
          <a:p>
            <a:pPr eaLnBrk="0" hangingPunct="0">
              <a:defRPr/>
            </a:pPr>
            <a:r>
              <a:rPr lang="es-ES" sz="2000" b="1" dirty="0">
                <a:latin typeface="Garamond" panose="02020404030301010803" pitchFamily="18" charset="0"/>
                <a:ea typeface="Times New Roman" pitchFamily="18" charset="0"/>
                <a:cs typeface="Courier New" pitchFamily="49" charset="0"/>
              </a:rPr>
              <a:t>durante / mediante</a:t>
            </a:r>
            <a:endParaRPr lang="es-ES" sz="2000" dirty="0">
              <a:latin typeface="Garamond" panose="02020404030301010803" pitchFamily="18" charset="0"/>
            </a:endParaRPr>
          </a:p>
          <a:p>
            <a:pPr eaLnBrk="0" hangingPunct="0">
              <a:defRPr/>
            </a:pPr>
            <a:r>
              <a:rPr lang="es-ES" sz="2000" b="1" dirty="0">
                <a:latin typeface="Garamond" panose="02020404030301010803" pitchFamily="18" charset="0"/>
                <a:ea typeface="Times New Roman" pitchFamily="18" charset="0"/>
                <a:cs typeface="Courier New" pitchFamily="49" charset="0"/>
              </a:rPr>
              <a:t>excepto / salvo</a:t>
            </a:r>
            <a:endParaRPr lang="es-ES" sz="2000" dirty="0">
              <a:latin typeface="Garamond" panose="02020404030301010803" pitchFamily="18" charset="0"/>
            </a:endParaRPr>
          </a:p>
        </p:txBody>
      </p:sp>
      <p:sp>
        <p:nvSpPr>
          <p:cNvPr id="23565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114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s-ES" altLang="es-ES" sz="120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s-ES" altLang="es-ES" sz="9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/>
            <a:endParaRPr lang="es-ES" altLang="es-E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7" name="Grupo 16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1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8" name="Imagen 17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0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3552804" y="71439"/>
            <a:ext cx="275276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8</a:t>
            </a:r>
            <a:r>
              <a:rPr lang="es-ES" sz="1800" b="1" smtClean="0">
                <a:latin typeface="Garamond" panose="02020404030301010803" pitchFamily="18" charset="0"/>
              </a:rPr>
              <a:t>. LA PREPOSICIÓN.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323058" y="3643313"/>
            <a:ext cx="7849342" cy="3000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0" tIns="0" rIns="0" bIns="0"/>
          <a:lstStyle/>
          <a:p>
            <a:pPr eaLnBrk="0" hangingPunct="0">
              <a:defRPr/>
            </a:pPr>
            <a:r>
              <a:rPr lang="es-ES" b="1" dirty="0">
                <a:latin typeface="+mj-lt"/>
                <a:ea typeface="Times New Roman" pitchFamily="18" charset="0"/>
                <a:cs typeface="Courier New" pitchFamily="49" charset="0"/>
              </a:rPr>
              <a:t>LOCUCIONES PREPOSICIONALES</a:t>
            </a:r>
          </a:p>
          <a:p>
            <a:pPr eaLnBrk="0" hangingPunct="0">
              <a:defRPr/>
            </a:pPr>
            <a:endParaRPr lang="es-ES" b="1" dirty="0">
              <a:latin typeface="+mj-lt"/>
            </a:endParaRPr>
          </a:p>
          <a:p>
            <a:pPr eaLnBrk="0" hangingPunct="0">
              <a:defRPr/>
            </a:pPr>
            <a:r>
              <a:rPr lang="es-ES" b="1" dirty="0">
                <a:latin typeface="+mj-lt"/>
                <a:ea typeface="Times New Roman" pitchFamily="18" charset="0"/>
                <a:cs typeface="Courier New" pitchFamily="49" charset="0"/>
              </a:rPr>
              <a:t>a causa de / acerca de / a excepción de / a fin de / con arreglo a / con motivo de / en compañía de / en virtud de / gracias a / por culpa de /  ...</a:t>
            </a:r>
          </a:p>
          <a:p>
            <a:pPr eaLnBrk="0" hangingPunct="0">
              <a:defRPr/>
            </a:pPr>
            <a:endParaRPr lang="es-ES" b="1" dirty="0">
              <a:latin typeface="+mj-lt"/>
            </a:endParaRPr>
          </a:p>
          <a:p>
            <a:pPr eaLnBrk="0" hangingPunct="0">
              <a:defRPr/>
            </a:pPr>
            <a:r>
              <a:rPr lang="es-ES" b="1" dirty="0">
                <a:latin typeface="+mj-lt"/>
                <a:ea typeface="Times New Roman" pitchFamily="18" charset="0"/>
                <a:cs typeface="Courier New" pitchFamily="49" charset="0"/>
              </a:rPr>
              <a:t>alrededor de / cerca / debajo de / dentro de / encima de / junto a / lejos de / ...</a:t>
            </a:r>
            <a:endParaRPr lang="es-ES" b="1" dirty="0">
              <a:latin typeface="+mj-lt"/>
            </a:endParaRPr>
          </a:p>
        </p:txBody>
      </p:sp>
      <p:sp>
        <p:nvSpPr>
          <p:cNvPr id="24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19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63646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Box 10"/>
          <p:cNvSpPr txBox="1">
            <a:spLocks noChangeArrowheads="1"/>
          </p:cNvSpPr>
          <p:nvPr/>
        </p:nvSpPr>
        <p:spPr bwMode="auto">
          <a:xfrm>
            <a:off x="755576" y="980728"/>
            <a:ext cx="7286625" cy="224676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El artículo no se usa normalmente ante NOMBRE PROPIO DE PERSONA; pero en la lengua familiar o coloquial suelen llevarlo los nombres de pila: </a:t>
            </a:r>
            <a:r>
              <a:rPr lang="es-ES" sz="2000" b="1" i="1" dirty="0" smtClean="0">
                <a:latin typeface="Garamond" panose="02020404030301010803" pitchFamily="18" charset="0"/>
              </a:rPr>
              <a:t>el Andrés, la Juana</a:t>
            </a:r>
            <a:r>
              <a:rPr lang="es-ES" sz="2000" b="1" dirty="0" smtClean="0">
                <a:latin typeface="Garamond" panose="02020404030301010803" pitchFamily="18" charset="0"/>
              </a:rPr>
              <a:t>, </a:t>
            </a:r>
            <a:r>
              <a:rPr lang="es-ES" sz="2000" b="1" i="1" dirty="0" smtClean="0">
                <a:latin typeface="Garamond" panose="02020404030301010803" pitchFamily="18" charset="0"/>
              </a:rPr>
              <a:t>la María, el Antonio</a:t>
            </a:r>
            <a:r>
              <a:rPr lang="es-ES" sz="2000" b="1" dirty="0" smtClean="0">
                <a:latin typeface="Garamond" panose="02020404030301010803" pitchFamily="18" charset="0"/>
              </a:rPr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S" sz="2000" b="1" dirty="0" smtClean="0">
              <a:latin typeface="Garamond" panose="02020404030301010803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s-ES" sz="2000" b="1" dirty="0" smtClean="0">
                <a:latin typeface="Garamond" panose="02020404030301010803" pitchFamily="18" charset="0"/>
              </a:rPr>
              <a:t>Más generalizado está el uso del artículo definido con apellidos de mujeres más o menos famosas: </a:t>
            </a:r>
            <a:r>
              <a:rPr lang="es-ES" sz="2000" b="1" i="1" dirty="0" smtClean="0">
                <a:latin typeface="Garamond" panose="02020404030301010803" pitchFamily="18" charset="0"/>
              </a:rPr>
              <a:t>la Garbo, la Callas, la </a:t>
            </a:r>
            <a:r>
              <a:rPr lang="es-ES" sz="2000" b="1" i="1" dirty="0" err="1" smtClean="0">
                <a:latin typeface="Garamond" panose="02020404030301010803" pitchFamily="18" charset="0"/>
              </a:rPr>
              <a:t>Thatcher</a:t>
            </a:r>
            <a:r>
              <a:rPr lang="es-ES" sz="2000" b="1" dirty="0" smtClean="0">
                <a:latin typeface="Garamond" panose="02020404030301010803" pitchFamily="18" charset="0"/>
              </a:rPr>
              <a:t>… </a:t>
            </a:r>
          </a:p>
        </p:txBody>
      </p:sp>
      <p:sp>
        <p:nvSpPr>
          <p:cNvPr id="7172" name="TextBox 10"/>
          <p:cNvSpPr txBox="1">
            <a:spLocks noChangeArrowheads="1"/>
          </p:cNvSpPr>
          <p:nvPr/>
        </p:nvSpPr>
        <p:spPr bwMode="auto">
          <a:xfrm>
            <a:off x="3635896" y="90394"/>
            <a:ext cx="214760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>
                <a:latin typeface="Garamond" panose="02020404030301010803" pitchFamily="18" charset="0"/>
              </a:rPr>
              <a:t>1. EL ARTÍCULO.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791221" y="3747944"/>
            <a:ext cx="74295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sz="2000" b="1" dirty="0" smtClean="0">
                <a:latin typeface="Garamond" panose="02020404030301010803" pitchFamily="18" charset="0"/>
              </a:rPr>
              <a:t>En los nombres de </a:t>
            </a:r>
            <a:r>
              <a:rPr lang="de-DE" sz="2000" b="1" i="1" dirty="0" smtClean="0">
                <a:latin typeface="Garamond" panose="02020404030301010803" pitchFamily="18" charset="0"/>
              </a:rPr>
              <a:t>profesiones</a:t>
            </a:r>
            <a:r>
              <a:rPr lang="de-DE" sz="2000" b="1" dirty="0" smtClean="0">
                <a:latin typeface="Garamond" panose="02020404030301010803" pitchFamily="18" charset="0"/>
              </a:rPr>
              <a:t>, EN ESPAÑOL NO SE PONE ARTÍCULO: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2000" b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sz="2000" b="1" i="1" dirty="0" smtClean="0">
                <a:latin typeface="Garamond" panose="02020404030301010803" pitchFamily="18" charset="0"/>
              </a:rPr>
              <a:t>Es  X  </a:t>
            </a:r>
            <a:r>
              <a:rPr lang="de-DE" sz="2000" b="1" i="1" dirty="0" err="1" smtClean="0">
                <a:latin typeface="Garamond" panose="02020404030301010803" pitchFamily="18" charset="0"/>
              </a:rPr>
              <a:t>programador</a:t>
            </a:r>
            <a:r>
              <a:rPr lang="de-DE" sz="2000" b="1" i="1" dirty="0" smtClean="0">
                <a:latin typeface="Garamond" panose="02020404030301010803" pitchFamily="18" charset="0"/>
              </a:rPr>
              <a:t>.			Es X  </a:t>
            </a:r>
            <a:r>
              <a:rPr lang="de-DE" sz="2000" b="1" i="1" dirty="0" err="1" smtClean="0">
                <a:latin typeface="Garamond" panose="02020404030301010803" pitchFamily="18" charset="0"/>
              </a:rPr>
              <a:t>profesor</a:t>
            </a:r>
            <a:r>
              <a:rPr lang="de-DE" sz="2000" b="1" i="1" dirty="0" smtClean="0">
                <a:latin typeface="Garamond" panose="02020404030301010803" pitchFamily="18" charset="0"/>
              </a:rPr>
              <a:t>.	</a:t>
            </a:r>
            <a:endParaRPr lang="es-ES" sz="2000" b="1" dirty="0" smtClean="0">
              <a:latin typeface="Garamond" panose="02020404030301010803" pitchFamily="18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5" name="Grupo 14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9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6" name="Imagen 15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8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Flecha arriba 20">
            <a:hlinkClick r:id="rId7" action="ppaction://hlinksldjump"/>
          </p:cNvPr>
          <p:cNvSpPr/>
          <p:nvPr/>
        </p:nvSpPr>
        <p:spPr bwMode="auto">
          <a:xfrm>
            <a:off x="8562975" y="4127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24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001D7A"/>
                </a:solidFill>
                <a:latin typeface="Garamond" panose="02020404030301010803" pitchFamily="18" charset="0"/>
              </a:rPr>
              <a:t>1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8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5" name="Imagen 14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7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3552804" y="71439"/>
            <a:ext cx="275276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9</a:t>
            </a:r>
            <a:r>
              <a:rPr lang="es-ES" sz="1800" b="1" smtClean="0">
                <a:latin typeface="Garamond" panose="02020404030301010803" pitchFamily="18" charset="0"/>
              </a:rPr>
              <a:t>. LA CONJUNCIÓN.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224146" y="458306"/>
            <a:ext cx="8491229" cy="6001643"/>
          </a:xfrm>
          <a:prstGeom prst="rect">
            <a:avLst/>
          </a:prstGeom>
          <a:solidFill>
            <a:srgbClr val="FFFF00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" sz="2400">
                <a:latin typeface="Garamond" panose="02020404030301010803" pitchFamily="18" charset="0"/>
              </a:rPr>
              <a:t>	</a:t>
            </a:r>
            <a:r>
              <a:rPr lang="es-ES" sz="2400" smtClean="0">
                <a:latin typeface="Garamond" panose="02020404030301010803" pitchFamily="18" charset="0"/>
              </a:rPr>
              <a:t>   </a:t>
            </a:r>
            <a:r>
              <a:rPr lang="es-ES" sz="2400" b="1" smtClean="0">
                <a:latin typeface="Garamond" panose="02020404030301010803" pitchFamily="18" charset="0"/>
              </a:rPr>
              <a:t>CONJUNCIONES </a:t>
            </a:r>
            <a:r>
              <a:rPr lang="es-ES" sz="2400" b="1" dirty="0">
                <a:latin typeface="Garamond" panose="02020404030301010803" pitchFamily="18" charset="0"/>
              </a:rPr>
              <a:t>COORDINANTES</a:t>
            </a:r>
            <a:endParaRPr lang="es-ES" sz="2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b="1" dirty="0">
                <a:latin typeface="Garamond" panose="02020404030301010803" pitchFamily="18" charset="0"/>
              </a:rPr>
              <a:t> </a:t>
            </a:r>
            <a:endParaRPr lang="es-ES" sz="2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b="1" dirty="0">
                <a:latin typeface="Garamond" panose="02020404030301010803" pitchFamily="18" charset="0"/>
              </a:rPr>
              <a:t>COPULATIVAS</a:t>
            </a:r>
            <a:r>
              <a:rPr lang="es-ES" sz="2400" dirty="0">
                <a:latin typeface="Garamond" panose="02020404030301010803" pitchFamily="18" charset="0"/>
              </a:rPr>
              <a:t>: 	</a:t>
            </a:r>
            <a:r>
              <a:rPr lang="es-ES" sz="2400" b="1" cap="small" dirty="0">
                <a:latin typeface="Garamond" panose="02020404030301010803" pitchFamily="18" charset="0"/>
              </a:rPr>
              <a:t>y (e) </a:t>
            </a:r>
            <a:r>
              <a:rPr lang="es-ES" sz="2400" b="1" dirty="0">
                <a:latin typeface="Garamond" panose="02020404030301010803" pitchFamily="18" charset="0"/>
              </a:rPr>
              <a:t>/ ni / *que</a:t>
            </a:r>
            <a:r>
              <a:rPr lang="es-ES" sz="2400" dirty="0">
                <a:latin typeface="Garamond" panose="02020404030301010803" pitchFamily="18" charset="0"/>
              </a:rPr>
              <a:t>	</a:t>
            </a:r>
          </a:p>
          <a:p>
            <a:pPr algn="just">
              <a:defRPr/>
            </a:pPr>
            <a:r>
              <a:rPr lang="es-ES" sz="2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400" b="1" dirty="0">
                <a:latin typeface="Garamond" panose="02020404030301010803" pitchFamily="18" charset="0"/>
              </a:rPr>
              <a:t>DISYUNTIVAS</a:t>
            </a:r>
            <a:r>
              <a:rPr lang="es-ES" sz="2400" dirty="0">
                <a:latin typeface="Garamond" panose="02020404030301010803" pitchFamily="18" charset="0"/>
              </a:rPr>
              <a:t>:		</a:t>
            </a:r>
            <a:r>
              <a:rPr lang="es-ES" sz="2400" b="1" cap="small" dirty="0">
                <a:latin typeface="Garamond" panose="02020404030301010803" pitchFamily="18" charset="0"/>
              </a:rPr>
              <a:t>o (u)</a:t>
            </a:r>
            <a:endParaRPr lang="es-ES" sz="2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400" b="1" dirty="0">
                <a:latin typeface="Garamond" panose="02020404030301010803" pitchFamily="18" charset="0"/>
              </a:rPr>
              <a:t>DISTRIBUTIVAS</a:t>
            </a:r>
            <a:r>
              <a:rPr lang="es-ES" sz="2400" dirty="0">
                <a:latin typeface="Garamond" panose="02020404030301010803" pitchFamily="18" charset="0"/>
              </a:rPr>
              <a:t>:	</a:t>
            </a:r>
            <a:r>
              <a:rPr lang="es-ES" sz="2400" b="1" dirty="0">
                <a:latin typeface="Garamond" panose="02020404030301010803" pitchFamily="18" charset="0"/>
              </a:rPr>
              <a:t>unos ... otros / bien ... bien / *ora ... ora / este... aquel / ya... ya / aquí... allí</a:t>
            </a:r>
            <a:endParaRPr lang="es-ES" sz="2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400" b="1" dirty="0">
                <a:latin typeface="Garamond" panose="02020404030301010803" pitchFamily="18" charset="0"/>
              </a:rPr>
              <a:t>ADVERSATIVAS</a:t>
            </a:r>
            <a:r>
              <a:rPr lang="es-ES" sz="2400" dirty="0">
                <a:latin typeface="Garamond" panose="02020404030301010803" pitchFamily="18" charset="0"/>
              </a:rPr>
              <a:t>:	</a:t>
            </a:r>
            <a:endParaRPr lang="es-ES" sz="2400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dirty="0" smtClean="0">
                <a:latin typeface="Garamond" panose="02020404030301010803" pitchFamily="18" charset="0"/>
              </a:rPr>
              <a:t>Exclusivas</a:t>
            </a:r>
            <a:r>
              <a:rPr lang="es-ES" sz="2400" dirty="0">
                <a:latin typeface="Garamond" panose="02020404030301010803" pitchFamily="18" charset="0"/>
              </a:rPr>
              <a:t>: 	</a:t>
            </a:r>
            <a:r>
              <a:rPr lang="es-ES" sz="2400" b="1" dirty="0">
                <a:latin typeface="Garamond" panose="02020404030301010803" pitchFamily="18" charset="0"/>
              </a:rPr>
              <a:t>sino / sino que / antes bien / al contrario / </a:t>
            </a:r>
            <a:endParaRPr lang="es-ES" sz="24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b="1" dirty="0" smtClean="0">
                <a:latin typeface="Garamond" panose="02020404030301010803" pitchFamily="18" charset="0"/>
              </a:rPr>
              <a:t>más </a:t>
            </a:r>
            <a:r>
              <a:rPr lang="es-ES" sz="2400" b="1" dirty="0">
                <a:latin typeface="Garamond" panose="02020404030301010803" pitchFamily="18" charset="0"/>
              </a:rPr>
              <a:t>bien</a:t>
            </a:r>
            <a:endParaRPr lang="es-ES" sz="2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dirty="0">
                <a:latin typeface="Garamond" panose="02020404030301010803" pitchFamily="18" charset="0"/>
              </a:rPr>
              <a:t>Restrictivas:    	</a:t>
            </a:r>
            <a:r>
              <a:rPr lang="es-ES" sz="2400" b="1" cap="small" dirty="0">
                <a:latin typeface="Garamond" panose="02020404030301010803" pitchFamily="18" charset="0"/>
              </a:rPr>
              <a:t>pero </a:t>
            </a:r>
            <a:r>
              <a:rPr lang="es-ES" sz="2400" b="1" dirty="0">
                <a:latin typeface="Garamond" panose="02020404030301010803" pitchFamily="18" charset="0"/>
              </a:rPr>
              <a:t>/ *mas / con todo / no obstante / </a:t>
            </a:r>
            <a:endParaRPr lang="es-ES" sz="2400" b="1" dirty="0" smtClean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b="1" dirty="0" smtClean="0">
                <a:latin typeface="Garamond" panose="02020404030301010803" pitchFamily="18" charset="0"/>
              </a:rPr>
              <a:t>sin </a:t>
            </a:r>
            <a:r>
              <a:rPr lang="es-ES" sz="2400" b="1" dirty="0">
                <a:latin typeface="Garamond" panose="02020404030301010803" pitchFamily="18" charset="0"/>
              </a:rPr>
              <a:t>embargo</a:t>
            </a:r>
            <a:endParaRPr lang="es-ES" sz="2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400" b="1" dirty="0" smtClean="0">
                <a:latin typeface="Garamond" panose="02020404030301010803" pitchFamily="18" charset="0"/>
              </a:rPr>
              <a:t>EXPLICATIVAS</a:t>
            </a:r>
            <a:r>
              <a:rPr lang="es-ES" sz="2400" dirty="0" smtClean="0">
                <a:latin typeface="Garamond" panose="02020404030301010803" pitchFamily="18" charset="0"/>
              </a:rPr>
              <a:t>:  </a:t>
            </a:r>
            <a:r>
              <a:rPr lang="es-ES" sz="2400" b="1" cap="small" dirty="0" smtClean="0">
                <a:latin typeface="Garamond" panose="02020404030301010803" pitchFamily="18" charset="0"/>
              </a:rPr>
              <a:t>es </a:t>
            </a:r>
            <a:r>
              <a:rPr lang="es-ES" sz="2400" b="1" cap="small" dirty="0">
                <a:latin typeface="Garamond" panose="02020404030301010803" pitchFamily="18" charset="0"/>
              </a:rPr>
              <a:t>decir </a:t>
            </a:r>
            <a:r>
              <a:rPr lang="es-ES" sz="2400" dirty="0">
                <a:latin typeface="Garamond" panose="02020404030301010803" pitchFamily="18" charset="0"/>
              </a:rPr>
              <a:t>/</a:t>
            </a:r>
            <a:r>
              <a:rPr lang="es-ES" sz="2400" b="1" dirty="0">
                <a:latin typeface="Garamond" panose="02020404030301010803" pitchFamily="18" charset="0"/>
              </a:rPr>
              <a:t> esto es / a saber / </a:t>
            </a:r>
            <a:r>
              <a:rPr lang="es-ES" sz="2400" b="1">
                <a:latin typeface="Garamond" panose="02020404030301010803" pitchFamily="18" charset="0"/>
              </a:rPr>
              <a:t>por </a:t>
            </a:r>
            <a:r>
              <a:rPr lang="es-ES" sz="2400" b="1" smtClean="0">
                <a:latin typeface="Garamond" panose="02020404030301010803" pitchFamily="18" charset="0"/>
              </a:rPr>
              <a:t>ejemplo</a:t>
            </a:r>
            <a:endParaRPr lang="es-ES" sz="2400" dirty="0">
              <a:latin typeface="Garamond" panose="02020404030301010803" pitchFamily="18" charset="0"/>
            </a:endParaRPr>
          </a:p>
        </p:txBody>
      </p:sp>
      <p:sp>
        <p:nvSpPr>
          <p:cNvPr id="21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20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784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7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4" name="Imagen 13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6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3563888" y="0"/>
            <a:ext cx="275276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9</a:t>
            </a:r>
            <a:r>
              <a:rPr lang="es-ES" sz="1800" b="1" smtClean="0">
                <a:latin typeface="Garamond" panose="02020404030301010803" pitchFamily="18" charset="0"/>
              </a:rPr>
              <a:t>. LA CONJUNCIÓN.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36113" y="368341"/>
            <a:ext cx="8679261" cy="6247864"/>
          </a:xfrm>
          <a:prstGeom prst="rect">
            <a:avLst/>
          </a:prstGeom>
          <a:solidFill>
            <a:srgbClr val="FFFF00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" sz="2000" dirty="0">
                <a:latin typeface="Garamond" panose="02020404030301010803" pitchFamily="18" charset="0"/>
              </a:rPr>
              <a:t> 	</a:t>
            </a:r>
            <a:r>
              <a:rPr lang="es-ES" sz="2000" b="1" dirty="0">
                <a:latin typeface="Garamond" panose="02020404030301010803" pitchFamily="18" charset="0"/>
              </a:rPr>
              <a:t>CONJUNCIONES SUBORDINANTES</a:t>
            </a:r>
            <a:endParaRPr lang="es-ES" sz="20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COMPLETIVAS</a:t>
            </a:r>
            <a:r>
              <a:rPr lang="es-ES" sz="2000" dirty="0">
                <a:latin typeface="Garamond" panose="02020404030301010803" pitchFamily="18" charset="0"/>
              </a:rPr>
              <a:t>:	</a:t>
            </a:r>
            <a:r>
              <a:rPr lang="es-ES" sz="2000" b="1" cap="small" dirty="0">
                <a:latin typeface="Garamond" panose="02020404030301010803" pitchFamily="18" charset="0"/>
              </a:rPr>
              <a:t>que </a:t>
            </a:r>
            <a:r>
              <a:rPr lang="es-ES" sz="2000" dirty="0">
                <a:latin typeface="Garamond" panose="02020404030301010803" pitchFamily="18" charset="0"/>
              </a:rPr>
              <a:t>/ </a:t>
            </a:r>
            <a:r>
              <a:rPr lang="es-ES" sz="2000" b="1" dirty="0">
                <a:latin typeface="Garamond" panose="02020404030301010803" pitchFamily="18" charset="0"/>
              </a:rPr>
              <a:t>si / qué / cómo</a:t>
            </a:r>
            <a:endParaRPr lang="es-ES" sz="20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TEMPORALES</a:t>
            </a:r>
            <a:r>
              <a:rPr lang="es-ES" sz="2000" dirty="0">
                <a:latin typeface="Garamond" panose="02020404030301010803" pitchFamily="18" charset="0"/>
              </a:rPr>
              <a:t>:	</a:t>
            </a:r>
            <a:r>
              <a:rPr lang="es-ES" sz="2000" dirty="0" err="1">
                <a:latin typeface="Garamond" panose="02020404030301010803" pitchFamily="18" charset="0"/>
              </a:rPr>
              <a:t>sim</a:t>
            </a:r>
            <a:r>
              <a:rPr lang="es-ES" sz="2000" dirty="0">
                <a:latin typeface="Garamond" panose="02020404030301010803" pitchFamily="18" charset="0"/>
              </a:rPr>
              <a:t>.	</a:t>
            </a:r>
            <a:r>
              <a:rPr lang="es-ES" sz="2000" b="1" cap="small" dirty="0">
                <a:latin typeface="Garamond" panose="02020404030301010803" pitchFamily="18" charset="0"/>
              </a:rPr>
              <a:t>cuando</a:t>
            </a:r>
            <a:r>
              <a:rPr lang="es-ES" sz="2000" b="1" dirty="0">
                <a:latin typeface="Garamond" panose="02020404030301010803" pitchFamily="18" charset="0"/>
              </a:rPr>
              <a:t> </a:t>
            </a:r>
            <a:r>
              <a:rPr lang="es-ES" sz="2000" dirty="0">
                <a:latin typeface="Garamond" panose="02020404030301010803" pitchFamily="18" charset="0"/>
              </a:rPr>
              <a:t>/ </a:t>
            </a:r>
            <a:r>
              <a:rPr lang="es-ES" sz="2000" b="1" dirty="0">
                <a:latin typeface="Garamond" panose="02020404030301010803" pitchFamily="18" charset="0"/>
              </a:rPr>
              <a:t>mientras / en el (mismo) momento (instante) en que / a medida que / conforme / según / al + </a:t>
            </a:r>
            <a:r>
              <a:rPr lang="es-ES" sz="2000" b="1" dirty="0" err="1">
                <a:latin typeface="Garamond" panose="02020404030301010803" pitchFamily="18" charset="0"/>
              </a:rPr>
              <a:t>inf</a:t>
            </a:r>
            <a:r>
              <a:rPr lang="es-ES" sz="2000" b="1" dirty="0">
                <a:latin typeface="Garamond" panose="02020404030301010803" pitchFamily="18" charset="0"/>
              </a:rPr>
              <a:t>. / mientras que , mientras tanto / entre tanto / en tanto que / en cambio</a:t>
            </a:r>
            <a:r>
              <a:rPr lang="es-ES" sz="2000" dirty="0">
                <a:latin typeface="Garamond" panose="02020404030301010803" pitchFamily="18" charset="0"/>
              </a:rPr>
              <a:t> (simultáneas contrastivas)</a:t>
            </a:r>
          </a:p>
          <a:p>
            <a:pPr algn="just">
              <a:defRPr/>
            </a:pPr>
            <a:r>
              <a:rPr lang="es-ES" sz="2000" dirty="0">
                <a:latin typeface="Garamond" panose="02020404030301010803" pitchFamily="18" charset="0"/>
              </a:rPr>
              <a:t>		</a:t>
            </a:r>
            <a:r>
              <a:rPr lang="es-ES" sz="2000" dirty="0" err="1">
                <a:latin typeface="Garamond" panose="02020404030301010803" pitchFamily="18" charset="0"/>
              </a:rPr>
              <a:t>ant</a:t>
            </a:r>
            <a:r>
              <a:rPr lang="es-ES" sz="2000" dirty="0">
                <a:latin typeface="Garamond" panose="02020404030301010803" pitchFamily="18" charset="0"/>
              </a:rPr>
              <a:t>.	</a:t>
            </a:r>
            <a:r>
              <a:rPr lang="es-ES" sz="2000" b="1" dirty="0">
                <a:latin typeface="Garamond" panose="02020404030301010803" pitchFamily="18" charset="0"/>
              </a:rPr>
              <a:t> antes de que </a:t>
            </a:r>
            <a:r>
              <a:rPr lang="es-ES" sz="2000" dirty="0">
                <a:latin typeface="Garamond" panose="02020404030301010803" pitchFamily="18" charset="0"/>
              </a:rPr>
              <a:t>/</a:t>
            </a:r>
            <a:r>
              <a:rPr lang="es-ES" sz="2000" b="1" dirty="0">
                <a:latin typeface="Garamond" panose="02020404030301010803" pitchFamily="18" charset="0"/>
              </a:rPr>
              <a:t> antes de </a:t>
            </a:r>
            <a:endParaRPr lang="es-ES" sz="20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dirty="0">
                <a:latin typeface="Garamond" panose="02020404030301010803" pitchFamily="18" charset="0"/>
              </a:rPr>
              <a:t>		post.	</a:t>
            </a:r>
            <a:r>
              <a:rPr lang="es-ES" sz="2000" b="1" dirty="0">
                <a:latin typeface="Garamond" panose="02020404030301010803" pitchFamily="18" charset="0"/>
              </a:rPr>
              <a:t>cuando / después de / una vez que / después que / luego que / en cuanto / tan pronto como / nada más / apenas / así que /  y no bien </a:t>
            </a:r>
            <a:r>
              <a:rPr lang="es-ES" sz="2000" dirty="0">
                <a:latin typeface="Garamond" panose="02020404030301010803" pitchFamily="18" charset="0"/>
              </a:rPr>
              <a:t>(inmediatamente posterior)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desde que / hasta que / hasta</a:t>
            </a:r>
            <a:endParaRPr lang="es-ES" sz="20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	</a:t>
            </a:r>
            <a:r>
              <a:rPr lang="es-ES" sz="2000" dirty="0">
                <a:latin typeface="Garamond" panose="02020404030301010803" pitchFamily="18" charset="0"/>
              </a:rPr>
              <a:t>		</a:t>
            </a:r>
          </a:p>
          <a:p>
            <a:pPr algn="just">
              <a:defRPr/>
            </a:pPr>
            <a:r>
              <a:rPr lang="es-ES" sz="2000" b="1" smtClean="0">
                <a:latin typeface="Garamond" panose="02020404030301010803" pitchFamily="18" charset="0"/>
              </a:rPr>
              <a:t>LUGAR</a:t>
            </a:r>
            <a:r>
              <a:rPr lang="es-ES" sz="2000" smtClean="0">
                <a:latin typeface="Garamond" panose="02020404030301010803" pitchFamily="18" charset="0"/>
              </a:rPr>
              <a:t>:</a:t>
            </a:r>
            <a:r>
              <a:rPr lang="es-ES" sz="2000" smtClean="0">
                <a:latin typeface="Garamond" panose="02020404030301010803" pitchFamily="18" charset="0"/>
              </a:rPr>
              <a:t>	</a:t>
            </a:r>
            <a:r>
              <a:rPr lang="es-ES" sz="2000" b="1" cap="small" smtClean="0">
                <a:latin typeface="Garamond" panose="02020404030301010803" pitchFamily="18" charset="0"/>
              </a:rPr>
              <a:t>donde</a:t>
            </a:r>
            <a:endParaRPr lang="es-ES" sz="20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MODALES</a:t>
            </a:r>
            <a:r>
              <a:rPr lang="es-ES" sz="2000" dirty="0">
                <a:latin typeface="Garamond" panose="02020404030301010803" pitchFamily="18" charset="0"/>
              </a:rPr>
              <a:t>:	</a:t>
            </a:r>
            <a:r>
              <a:rPr lang="es-ES" sz="2000" b="1" cap="small" dirty="0">
                <a:latin typeface="Garamond" panose="02020404030301010803" pitchFamily="18" charset="0"/>
              </a:rPr>
              <a:t>como</a:t>
            </a:r>
            <a:r>
              <a:rPr lang="es-ES" sz="2000" b="1" dirty="0">
                <a:latin typeface="Garamond" panose="02020404030301010803" pitchFamily="18" charset="0"/>
              </a:rPr>
              <a:t>  conforme / según / de modo (manera) que</a:t>
            </a:r>
            <a:endParaRPr lang="es-ES" sz="20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20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2000" b="1" dirty="0">
                <a:latin typeface="Garamond" panose="02020404030301010803" pitchFamily="18" charset="0"/>
              </a:rPr>
              <a:t>CAUSALES</a:t>
            </a:r>
            <a:r>
              <a:rPr lang="es-ES" sz="2000" dirty="0">
                <a:latin typeface="Garamond" panose="02020404030301010803" pitchFamily="18" charset="0"/>
              </a:rPr>
              <a:t>: 	</a:t>
            </a:r>
            <a:r>
              <a:rPr lang="es-ES" sz="2000" b="1" cap="small" dirty="0">
                <a:latin typeface="Garamond" panose="02020404030301010803" pitchFamily="18" charset="0"/>
              </a:rPr>
              <a:t>porque </a:t>
            </a:r>
            <a:r>
              <a:rPr lang="es-ES" sz="2000" dirty="0">
                <a:latin typeface="Garamond" panose="02020404030301010803" pitchFamily="18" charset="0"/>
              </a:rPr>
              <a:t>(</a:t>
            </a:r>
            <a:r>
              <a:rPr lang="es-ES" sz="2000" dirty="0" err="1">
                <a:latin typeface="Garamond" panose="02020404030301010803" pitchFamily="18" charset="0"/>
              </a:rPr>
              <a:t>act</a:t>
            </a:r>
            <a:r>
              <a:rPr lang="es-ES" sz="2000" dirty="0">
                <a:latin typeface="Garamond" panose="02020404030301010803" pitchFamily="18" charset="0"/>
              </a:rPr>
              <a:t>.)</a:t>
            </a:r>
            <a:r>
              <a:rPr lang="es-ES" sz="2000" b="1" dirty="0">
                <a:latin typeface="Garamond" panose="02020404030301010803" pitchFamily="18" charset="0"/>
              </a:rPr>
              <a:t> / ya que / puesto que / en vista de que /  dado que / a causa de que / gracias a que / pues / como (</a:t>
            </a:r>
            <a:r>
              <a:rPr lang="es-ES" sz="2000" b="1" dirty="0" err="1">
                <a:latin typeface="Garamond" panose="02020404030301010803" pitchFamily="18" charset="0"/>
              </a:rPr>
              <a:t>pas</a:t>
            </a:r>
            <a:r>
              <a:rPr lang="es-ES" sz="2000" b="1" dirty="0">
                <a:latin typeface="Garamond" panose="02020404030301010803" pitchFamily="18" charset="0"/>
              </a:rPr>
              <a:t>.) / por * </a:t>
            </a:r>
            <a:r>
              <a:rPr lang="es-ES" sz="2000" b="1" dirty="0" err="1">
                <a:latin typeface="Garamond" panose="02020404030301010803" pitchFamily="18" charset="0"/>
              </a:rPr>
              <a:t>inf</a:t>
            </a:r>
            <a:r>
              <a:rPr lang="es-ES" sz="2000" b="1" dirty="0">
                <a:latin typeface="Garamond" panose="02020404030301010803" pitchFamily="18" charset="0"/>
              </a:rPr>
              <a:t>. / </a:t>
            </a:r>
            <a:r>
              <a:rPr lang="es-ES" sz="2000" b="1">
                <a:latin typeface="Garamond" panose="02020404030301010803" pitchFamily="18" charset="0"/>
              </a:rPr>
              <a:t>que </a:t>
            </a:r>
            <a:endParaRPr lang="es-ES" sz="2000" dirty="0">
              <a:latin typeface="Garamond" panose="02020404030301010803" pitchFamily="18" charset="0"/>
            </a:endParaRPr>
          </a:p>
        </p:txBody>
      </p:sp>
      <p:sp>
        <p:nvSpPr>
          <p:cNvPr id="20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21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995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B246712-5F53-4A93-AD7E-03A5408EB4A7}" type="slidenum">
              <a:rPr lang="es-ES" altLang="es-ES">
                <a:solidFill>
                  <a:srgbClr val="001D7A"/>
                </a:solidFill>
                <a:latin typeface="Garamond" panose="02020404030301010803" pitchFamily="18" charset="0"/>
              </a:rPr>
              <a:pPr algn="r" eaLnBrk="1" hangingPunct="1"/>
              <a:t>22</a:t>
            </a:fld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7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4" name="Imagen 13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6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3635896" y="4783"/>
            <a:ext cx="275276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9</a:t>
            </a:r>
            <a:r>
              <a:rPr lang="es-ES" sz="1800" b="1" smtClean="0">
                <a:latin typeface="Garamond" panose="02020404030301010803" pitchFamily="18" charset="0"/>
              </a:rPr>
              <a:t>. LA CONJUNCIÓN.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401515" y="438580"/>
            <a:ext cx="8208912" cy="6124754"/>
          </a:xfrm>
          <a:prstGeom prst="rect">
            <a:avLst/>
          </a:prstGeom>
          <a:solidFill>
            <a:schemeClr val="bg1"/>
          </a:solidFill>
          <a:extLst>
            <a:ext uri="{53640926-AAD7-44d8-BBD7-CCE9431645EC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s-ES" sz="1400" dirty="0">
                <a:latin typeface="Garamond" panose="02020404030301010803" pitchFamily="18" charset="0"/>
              </a:rPr>
              <a:t>	 	</a:t>
            </a:r>
            <a:r>
              <a:rPr lang="es-ES" sz="1400" b="1" dirty="0">
                <a:latin typeface="Garamond" panose="02020404030301010803" pitchFamily="18" charset="0"/>
              </a:rPr>
              <a:t>CONJUNCIONES SUBORDINANTES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1400" b="1" dirty="0" smtClean="0">
                <a:latin typeface="Garamond" panose="02020404030301010803" pitchFamily="18" charset="0"/>
              </a:rPr>
              <a:t>CONSECUTIVAS</a:t>
            </a:r>
            <a:r>
              <a:rPr lang="es-ES" sz="1400" dirty="0">
                <a:latin typeface="Garamond" panose="02020404030301010803" pitchFamily="18" charset="0"/>
              </a:rPr>
              <a:t>:	</a:t>
            </a:r>
            <a:r>
              <a:rPr lang="es-ES" sz="1400" b="1" cap="small" dirty="0">
                <a:latin typeface="Garamond" panose="02020404030301010803" pitchFamily="18" charset="0"/>
              </a:rPr>
              <a:t>por (lo) tanto</a:t>
            </a:r>
            <a:r>
              <a:rPr lang="es-ES" sz="1400" b="1" dirty="0">
                <a:latin typeface="Garamond" panose="02020404030301010803" pitchFamily="18" charset="0"/>
              </a:rPr>
              <a:t> / así que / luego / y /  (y) por eso) / conque / de ahí que / pues / por consiguiente 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de modo (forma, manera, suerte) que </a:t>
            </a:r>
            <a:r>
              <a:rPr lang="es-ES" sz="1400" dirty="0">
                <a:latin typeface="Garamond" panose="02020404030301010803" pitchFamily="18" charset="0"/>
              </a:rPr>
              <a:t>(</a:t>
            </a:r>
            <a:r>
              <a:rPr lang="es-ES" sz="1400" dirty="0" err="1">
                <a:latin typeface="Garamond" panose="02020404030301010803" pitchFamily="18" charset="0"/>
              </a:rPr>
              <a:t>cons</a:t>
            </a:r>
            <a:r>
              <a:rPr lang="es-ES" sz="1400" dirty="0">
                <a:latin typeface="Garamond" panose="02020404030301010803" pitchFamily="18" charset="0"/>
              </a:rPr>
              <a:t>.-finales)</a:t>
            </a:r>
          </a:p>
          <a:p>
            <a:pPr algn="just">
              <a:defRPr/>
            </a:pPr>
            <a:r>
              <a:rPr lang="es-ES" sz="1400" dirty="0">
                <a:latin typeface="Garamond" panose="02020404030301010803" pitchFamily="18" charset="0"/>
              </a:rPr>
              <a:t>[cantidad]</a:t>
            </a:r>
            <a:r>
              <a:rPr lang="es-ES" sz="1400" b="1" dirty="0">
                <a:latin typeface="Garamond" panose="02020404030301010803" pitchFamily="18" charset="0"/>
              </a:rPr>
              <a:t> </a:t>
            </a:r>
            <a:r>
              <a:rPr lang="es-ES" sz="1400" b="1" dirty="0" smtClean="0">
                <a:latin typeface="Garamond" panose="02020404030301010803" pitchFamily="18" charset="0"/>
              </a:rPr>
              <a:t> tanto </a:t>
            </a:r>
            <a:r>
              <a:rPr lang="es-ES" sz="1400" b="1" dirty="0">
                <a:latin typeface="Garamond" panose="02020404030301010803" pitchFamily="18" charset="0"/>
              </a:rPr>
              <a:t>(tan)... que</a:t>
            </a:r>
            <a:r>
              <a:rPr lang="es-ES" sz="1400" dirty="0">
                <a:latin typeface="Garamond" panose="02020404030301010803" pitchFamily="18" charset="0"/>
              </a:rPr>
              <a:t> / [calidad] </a:t>
            </a:r>
            <a:r>
              <a:rPr lang="es-ES" sz="1400" b="1" dirty="0">
                <a:latin typeface="Garamond" panose="02020404030301010803" pitchFamily="18" charset="0"/>
              </a:rPr>
              <a:t> tal (tales)... que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dirty="0">
                <a:latin typeface="Garamond" panose="02020404030301010803" pitchFamily="18" charset="0"/>
              </a:rPr>
              <a:t>[modo] </a:t>
            </a:r>
            <a:r>
              <a:rPr lang="es-ES" sz="1400" b="1" dirty="0">
                <a:latin typeface="Garamond" panose="02020404030301010803" pitchFamily="18" charset="0"/>
              </a:rPr>
              <a:t>de (tal) modo (forma, manera, suerte)... que / de un modo (forma, manera)... que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 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CONDICIONALES</a:t>
            </a:r>
            <a:r>
              <a:rPr lang="es-ES" sz="1400" dirty="0">
                <a:latin typeface="Garamond" panose="02020404030301010803" pitchFamily="18" charset="0"/>
              </a:rPr>
              <a:t>:	</a:t>
            </a:r>
            <a:r>
              <a:rPr lang="es-ES" sz="1400" b="1" cap="small" dirty="0">
                <a:latin typeface="Garamond" panose="02020404030301010803" pitchFamily="18" charset="0"/>
              </a:rPr>
              <a:t>si </a:t>
            </a:r>
            <a:r>
              <a:rPr lang="es-ES" sz="1400" dirty="0">
                <a:latin typeface="Garamond" panose="02020404030301010803" pitchFamily="18" charset="0"/>
              </a:rPr>
              <a:t>/ </a:t>
            </a:r>
            <a:r>
              <a:rPr lang="es-ES" sz="1400" b="1" dirty="0">
                <a:latin typeface="Garamond" panose="02020404030301010803" pitchFamily="18" charset="0"/>
              </a:rPr>
              <a:t>como si </a:t>
            </a:r>
            <a:r>
              <a:rPr lang="es-ES" sz="1400" dirty="0">
                <a:latin typeface="Garamond" panose="02020404030301010803" pitchFamily="18" charset="0"/>
              </a:rPr>
              <a:t>(valor modal) / que / de + </a:t>
            </a:r>
            <a:r>
              <a:rPr lang="es-ES" sz="1400" dirty="0" err="1">
                <a:latin typeface="Garamond" panose="02020404030301010803" pitchFamily="18" charset="0"/>
              </a:rPr>
              <a:t>inf</a:t>
            </a:r>
            <a:r>
              <a:rPr lang="es-ES" sz="1400" dirty="0">
                <a:latin typeface="Garamond" panose="02020404030301010803" pitchFamily="18" charset="0"/>
              </a:rPr>
              <a:t>. / </a:t>
            </a: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salvo que / excepto que / a no ser que / a menos que / y eso en el caso de que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en el caso de que / en el supuesto de que / a condición de que 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como / con tal (de) que / a poco (más) que / a nada que / a cambio de que / según que / siempre que </a:t>
            </a:r>
            <a:r>
              <a:rPr lang="es-ES" sz="1400" dirty="0">
                <a:latin typeface="Garamond" panose="02020404030301010803" pitchFamily="18" charset="0"/>
              </a:rPr>
              <a:t>(subjuntivo)</a:t>
            </a: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cuando</a:t>
            </a:r>
            <a:r>
              <a:rPr lang="es-ES" sz="1400" dirty="0">
                <a:latin typeface="Garamond" panose="02020404030301010803" pitchFamily="18" charset="0"/>
              </a:rPr>
              <a:t> (indicativo)</a:t>
            </a:r>
          </a:p>
          <a:p>
            <a:pPr algn="just">
              <a:defRPr/>
            </a:pPr>
            <a:r>
              <a:rPr lang="es-ES" sz="1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CONCESIVAS</a:t>
            </a:r>
            <a:r>
              <a:rPr lang="es-ES" sz="1400" dirty="0">
                <a:latin typeface="Garamond" panose="02020404030301010803" pitchFamily="18" charset="0"/>
              </a:rPr>
              <a:t>:	</a:t>
            </a:r>
            <a:r>
              <a:rPr lang="es-ES" sz="1400" cap="small" dirty="0" smtClean="0">
                <a:latin typeface="Garamond" panose="02020404030301010803" pitchFamily="18" charset="0"/>
              </a:rPr>
              <a:t>aunque </a:t>
            </a:r>
            <a:r>
              <a:rPr lang="es-ES" sz="1400" dirty="0">
                <a:latin typeface="Garamond" panose="02020404030301010803" pitchFamily="18" charset="0"/>
              </a:rPr>
              <a:t>/ </a:t>
            </a:r>
            <a:r>
              <a:rPr lang="es-ES" sz="1400" b="1" dirty="0">
                <a:latin typeface="Garamond" panose="02020404030301010803" pitchFamily="18" charset="0"/>
              </a:rPr>
              <a:t>a pesar de que / aun cuando / pese a que / por más que</a:t>
            </a:r>
            <a:r>
              <a:rPr lang="es-ES" sz="1400" dirty="0">
                <a:latin typeface="Garamond" panose="02020404030301010803" pitchFamily="18" charset="0"/>
              </a:rPr>
              <a:t> (indicativo / subjuntivo)</a:t>
            </a: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por mucho (poco, nada) que  / por muy-mucho + </a:t>
            </a:r>
            <a:r>
              <a:rPr lang="es-ES" sz="1400" b="1" dirty="0" err="1">
                <a:latin typeface="Garamond" panose="02020404030301010803" pitchFamily="18" charset="0"/>
              </a:rPr>
              <a:t>adj.</a:t>
            </a:r>
            <a:r>
              <a:rPr lang="es-ES" sz="1400" b="1" dirty="0">
                <a:latin typeface="Garamond" panose="02020404030301010803" pitchFamily="18" charset="0"/>
              </a:rPr>
              <a:t> + que / aun a riesgo de que / así / siguiera / porque </a:t>
            </a:r>
            <a:r>
              <a:rPr lang="es-ES" sz="1400" dirty="0">
                <a:latin typeface="Garamond" panose="02020404030301010803" pitchFamily="18" charset="0"/>
              </a:rPr>
              <a:t>(subjuntivo)</a:t>
            </a: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ya + verbo / a pesar de / aun a riesgo de / pese a</a:t>
            </a:r>
            <a:r>
              <a:rPr lang="es-ES" sz="1400" dirty="0">
                <a:latin typeface="Garamond" panose="02020404030301010803" pitchFamily="18" charset="0"/>
              </a:rPr>
              <a:t>  (infinitivo)</a:t>
            </a: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(aun) a sabiendas de que / si bien / y eso que</a:t>
            </a:r>
            <a:r>
              <a:rPr lang="es-ES" sz="1400" dirty="0">
                <a:latin typeface="Garamond" panose="02020404030301010803" pitchFamily="18" charset="0"/>
              </a:rPr>
              <a:t> (</a:t>
            </a:r>
            <a:r>
              <a:rPr lang="es-ES" sz="1400">
                <a:latin typeface="Garamond" panose="02020404030301010803" pitchFamily="18" charset="0"/>
              </a:rPr>
              <a:t>indicativo</a:t>
            </a:r>
            <a:r>
              <a:rPr lang="es-ES" sz="1400" smtClean="0">
                <a:latin typeface="Garamond" panose="02020404030301010803" pitchFamily="18" charset="0"/>
              </a:rPr>
              <a:t>)      </a:t>
            </a:r>
            <a:r>
              <a:rPr lang="es-ES" sz="1400" b="1" smtClean="0">
                <a:latin typeface="Garamond" panose="02020404030301010803" pitchFamily="18" charset="0"/>
              </a:rPr>
              <a:t>aun </a:t>
            </a:r>
            <a:r>
              <a:rPr lang="es-ES" sz="1400" b="1" dirty="0">
                <a:latin typeface="Garamond" panose="02020404030301010803" pitchFamily="18" charset="0"/>
              </a:rPr>
              <a:t>* (</a:t>
            </a:r>
            <a:r>
              <a:rPr lang="es-ES" sz="1400" dirty="0">
                <a:latin typeface="Garamond" panose="02020404030301010803" pitchFamily="18" charset="0"/>
              </a:rPr>
              <a:t>gerundio)</a:t>
            </a:r>
          </a:p>
          <a:p>
            <a:pPr algn="just">
              <a:defRPr/>
            </a:pPr>
            <a:r>
              <a:rPr lang="es-ES" sz="1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FINALES</a:t>
            </a:r>
            <a:r>
              <a:rPr lang="es-ES" sz="1400" dirty="0">
                <a:latin typeface="Garamond" panose="02020404030301010803" pitchFamily="18" charset="0"/>
              </a:rPr>
              <a:t>:	</a:t>
            </a:r>
            <a:r>
              <a:rPr lang="es-ES" sz="1400" dirty="0" smtClean="0">
                <a:latin typeface="Garamond" panose="02020404030301010803" pitchFamily="18" charset="0"/>
              </a:rPr>
              <a:t>	</a:t>
            </a:r>
            <a:r>
              <a:rPr lang="es-ES" sz="1400" b="1" cap="small" dirty="0" smtClean="0">
                <a:latin typeface="Garamond" panose="02020404030301010803" pitchFamily="18" charset="0"/>
              </a:rPr>
              <a:t>para </a:t>
            </a:r>
            <a:r>
              <a:rPr lang="es-ES" sz="1400" b="1" cap="small" dirty="0">
                <a:latin typeface="Garamond" panose="02020404030301010803" pitchFamily="18" charset="0"/>
              </a:rPr>
              <a:t>(que)</a:t>
            </a:r>
            <a:r>
              <a:rPr lang="es-ES" sz="1400" b="1" dirty="0">
                <a:latin typeface="Garamond" panose="02020404030301010803" pitchFamily="18" charset="0"/>
              </a:rPr>
              <a:t> / a fin de (que) / con el fin de (que) / con el (firme) propósito de (que) / con la (sana) intención de (que) / con la idea de (que) / con el objeto de (que) / con vistas a (que) / a efectos de (que)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b="1" dirty="0">
                <a:latin typeface="Garamond" panose="02020404030301010803" pitchFamily="18" charset="0"/>
              </a:rPr>
              <a:t>a (que) / que / por (que) / a fin </a:t>
            </a:r>
            <a:r>
              <a:rPr lang="es-ES" sz="1400" b="1">
                <a:latin typeface="Garamond" panose="02020404030301010803" pitchFamily="18" charset="0"/>
              </a:rPr>
              <a:t>de </a:t>
            </a:r>
            <a:r>
              <a:rPr lang="es-ES" sz="1400" b="1" smtClean="0">
                <a:latin typeface="Garamond" panose="02020404030301010803" pitchFamily="18" charset="0"/>
              </a:rPr>
              <a:t>que             de </a:t>
            </a:r>
            <a:r>
              <a:rPr lang="es-ES" sz="1400" b="1" dirty="0">
                <a:latin typeface="Garamond" panose="02020404030301010803" pitchFamily="18" charset="0"/>
              </a:rPr>
              <a:t>modo (forma, manera, suerte) que </a:t>
            </a:r>
            <a:endParaRPr lang="es-ES" sz="1400" dirty="0"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s-ES" sz="1400" dirty="0">
                <a:latin typeface="Garamond" panose="02020404030301010803" pitchFamily="18" charset="0"/>
              </a:rPr>
              <a:t> </a:t>
            </a:r>
          </a:p>
          <a:p>
            <a:pPr algn="just">
              <a:defRPr/>
            </a:pPr>
            <a:r>
              <a:rPr lang="es-ES" sz="1400" b="1" dirty="0" smtClean="0">
                <a:latin typeface="Garamond" panose="02020404030301010803" pitchFamily="18" charset="0"/>
              </a:rPr>
              <a:t>COMPARATIVAS</a:t>
            </a:r>
            <a:r>
              <a:rPr lang="es-ES" sz="1400" dirty="0" smtClean="0">
                <a:latin typeface="Garamond" panose="02020404030301010803" pitchFamily="18" charset="0"/>
              </a:rPr>
              <a:t>:  	</a:t>
            </a:r>
            <a:r>
              <a:rPr lang="es-ES" sz="1400" b="1" dirty="0" smtClean="0">
                <a:latin typeface="Garamond" panose="02020404030301010803" pitchFamily="18" charset="0"/>
              </a:rPr>
              <a:t>tanto </a:t>
            </a:r>
            <a:r>
              <a:rPr lang="es-ES" sz="1400" b="1" dirty="0">
                <a:latin typeface="Garamond" panose="02020404030301010803" pitchFamily="18" charset="0"/>
              </a:rPr>
              <a:t>(tan) como / más... que / menos... </a:t>
            </a:r>
            <a:r>
              <a:rPr lang="es-ES" sz="1400" b="1" dirty="0" smtClean="0">
                <a:latin typeface="Garamond" panose="02020404030301010803" pitchFamily="18" charset="0"/>
              </a:rPr>
              <a:t>que</a:t>
            </a:r>
            <a:endParaRPr lang="es-ES" sz="1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4382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9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9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9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4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4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4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94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94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94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94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94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46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46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946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099" name="Rectangle 5"/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00" name="Text Box 6"/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4101" name="Text Box 7"/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4102" name="Picture 8" descr="toshiba_satellite_5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4104" name="Text Box 10"/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4105" name="Text Box 11"/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4106" name="Text Box 12"/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4107" name="Text Box 13"/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09" name="Picture 15" descr="j021498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Line 16"/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11" name="Text Box 17"/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4112" name="Text Box 18"/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13" name="Text Box 19"/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14" name="Text Box 20"/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4115" name="Text Box 21"/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4116" name="Line 22"/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18" name="Text Box 24"/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4119" name="Text Box 25"/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4120" name="Text Box 26"/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4121" name="Rectangle 27"/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22" name="Rectangle 28"/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23" name="Text Box 29"/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4124" name="Text Box 30"/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4125" name="Picture 31" descr="toshiba_satellite_5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6" name="Text Box 32"/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4127" name="Text Box 33"/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4128" name="Text Box 34"/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4129" name="Text Box 35"/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4130" name="Text Box 36"/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32" name="Picture 38" descr="j021498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3" name="Line 39"/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34" name="Text Box 40"/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4135" name="Text Box 41"/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36" name="Text Box 42"/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37" name="Text Box 43"/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4138" name="Text Box 44"/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4139" name="Line 45"/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40" name="Line 46"/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41" name="Text Box 47"/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4142" name="Text Box 48"/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4143" name="Text Box 49"/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4144" name="Rectangle 52"/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45" name="Rectangle 53"/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46" name="Text Box 54"/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4147" name="Text Box 55"/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4148" name="Picture 56" descr="toshiba_satellite_5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9" name="Text Box 57"/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4150" name="Text Box 58"/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4151" name="Text Box 59"/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4152" name="Text Box 60"/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4153" name="Text Box 61"/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4154" name="Line 62"/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55" name="Picture 63" descr="j021498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6" name="Line 64"/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57" name="Text Box 65"/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4158" name="Text Box 66"/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59" name="Text Box 67"/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60" name="Text Box 68"/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4161" name="Text Box 69"/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4162" name="Line 70"/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63" name="Line 71"/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64" name="Text Box 72"/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4165" name="Text Box 73"/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4166" name="Text Box 74"/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4167" name="Rectangle 75"/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68" name="Rectangle 76"/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69" name="Text Box 77"/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4170" name="Text Box 78"/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4171" name="Picture 79" descr="toshiba_satellite_5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72" name="Text Box 80"/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4173" name="Text Box 81"/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4174" name="Text Box 82"/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4175" name="Text Box 83"/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4176" name="Text Box 84"/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4177" name="Line 85"/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178" name="Picture 86" descr="j021498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79" name="Line 87"/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80" name="Text Box 88"/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4181" name="Text Box 89"/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82" name="Text Box 90"/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183" name="Text Box 91"/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4184" name="Text Box 92"/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4185" name="Line 93"/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86" name="Line 94"/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187" name="Text Box 95"/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4188" name="Text Box 96"/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4189" name="Text Box 97"/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4190" name="Rectangle 98"/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91" name="Rectangle 99"/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192" name="Text Box 100"/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4193" name="Text Box 101"/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4194" name="Picture 102" descr="toshiba_satellite_5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5" name="Text Box 103"/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4196" name="Text Box 104"/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4197" name="Text Box 105"/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4198" name="Text Box 106"/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4199" name="Text Box 107"/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4200" name="Line 108"/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201" name="Picture 109" descr="j021498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2" name="Line 110"/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03" name="Text Box 111"/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4204" name="Text Box 112"/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205" name="Text Box 113"/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206" name="Text Box 114"/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4207" name="Text Box 115"/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4208" name="Line 116"/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09" name="Line 117"/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10" name="Text Box 118"/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4211" name="Text Box 119"/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4212" name="Text Box 120"/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4213" name="Rectangle 121"/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214" name="Rectangle 122"/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215" name="Text Box 123"/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4216" name="Text Box 124"/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4217" name="Picture 125" descr="toshiba_satellite_5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18" name="Text Box 126"/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4219" name="Text Box 127"/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4220" name="Text Box 128"/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4221" name="Text Box 129"/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4222" name="Text Box 130"/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4223" name="Line 131"/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224" name="Picture 132" descr="j021498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25" name="Line 133"/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26" name="Text Box 134"/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4227" name="Text Box 135"/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228" name="Text Box 136"/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229" name="Text Box 137"/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4230" name="Text Box 138"/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4231" name="Line 139"/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32" name="Line 140"/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33" name="Text Box 141"/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4234" name="Text Box 142"/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4235" name="Text Box 143"/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4236" name="Rectangle 144"/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237" name="Rectangle 145"/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4238" name="Text Box 146"/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4239" name="Text Box 147"/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4240" name="Picture 148" descr="toshiba_satellite_51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1" name="Text Box 149"/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4242" name="Text Box 150"/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4243" name="Text Box 151"/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4244" name="Text Box 152"/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4245" name="Text Box 153"/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4246" name="Line 154"/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4247" name="Picture 155" descr="j0214984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48" name="Line 156"/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49" name="Text Box 157"/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4250" name="Text Box 158"/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251" name="Text Box 159"/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4252" name="Text Box 160"/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4253" name="Text Box 161"/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4254" name="Line 162"/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55" name="Line 163"/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4256" name="Text Box 164"/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4257" name="Text Box 165"/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4258" name="Text Box 166"/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4287" name="Rectangle 1"/>
          <p:cNvSpPr>
            <a:spLocks noChangeArrowheads="1"/>
          </p:cNvSpPr>
          <p:nvPr/>
        </p:nvSpPr>
        <p:spPr bwMode="auto">
          <a:xfrm>
            <a:off x="536708" y="599783"/>
            <a:ext cx="7995731" cy="5078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eaLnBrk="0" hangingPunct="0">
              <a:defRPr/>
            </a:pPr>
            <a:r>
              <a:rPr lang="es-ES" sz="11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LOS MARCADORES DEL </a:t>
            </a:r>
            <a:r>
              <a:rPr lang="es-ES" sz="11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DISCURSO (Martín </a:t>
            </a:r>
            <a:r>
              <a:rPr lang="es-ES" sz="11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Zorraquino</a:t>
            </a:r>
            <a:r>
              <a:rPr lang="es-ES" sz="11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s-ES" sz="1100" b="1" dirty="0" err="1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Portolés</a:t>
            </a:r>
            <a:r>
              <a:rPr lang="es-ES" sz="11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).</a:t>
            </a:r>
            <a:endParaRPr lang="es-ES_tradnl" sz="1000" dirty="0">
              <a:latin typeface="Garamond" panose="02020404030301010803" pitchFamily="18" charset="0"/>
            </a:endParaRPr>
          </a:p>
          <a:p>
            <a:pPr indent="449263" eaLnBrk="0" hangingPunct="0">
              <a:defRPr/>
            </a:pPr>
            <a:r>
              <a:rPr lang="es-ES" sz="1600" b="1" dirty="0">
                <a:solidFill>
                  <a:srgbClr val="17365D"/>
                </a:solidFill>
                <a:latin typeface="Garamond" panose="02020404030301010803" pitchFamily="18" charset="0"/>
                <a:ea typeface="Times New Roman" pitchFamily="18" charset="0"/>
                <a:cs typeface="Arial" charset="0"/>
              </a:rPr>
              <a:t>(</a:t>
            </a:r>
            <a:r>
              <a:rPr lang="es-ES" sz="1600" b="1" dirty="0" err="1">
                <a:solidFill>
                  <a:srgbClr val="17365D"/>
                </a:solidFill>
                <a:latin typeface="Garamond" panose="02020404030301010803" pitchFamily="18" charset="0"/>
                <a:ea typeface="Times New Roman" pitchFamily="18" charset="0"/>
                <a:cs typeface="Arial" charset="0"/>
              </a:rPr>
              <a:t>I.Bosque</a:t>
            </a:r>
            <a:r>
              <a:rPr lang="es-ES" sz="1600" b="1" dirty="0">
                <a:solidFill>
                  <a:srgbClr val="17365D"/>
                </a:solidFill>
                <a:latin typeface="Garamond" panose="02020404030301010803" pitchFamily="18" charset="0"/>
                <a:ea typeface="Times New Roman" pitchFamily="18" charset="0"/>
                <a:cs typeface="Arial" charset="0"/>
              </a:rPr>
              <a:t> y V. </a:t>
            </a:r>
            <a:r>
              <a:rPr lang="es-ES" sz="1600" b="1" dirty="0" err="1">
                <a:solidFill>
                  <a:srgbClr val="17365D"/>
                </a:solidFill>
                <a:latin typeface="Garamond" panose="02020404030301010803" pitchFamily="18" charset="0"/>
                <a:ea typeface="Times New Roman" pitchFamily="18" charset="0"/>
                <a:cs typeface="Arial" charset="0"/>
              </a:rPr>
              <a:t>Demonte</a:t>
            </a:r>
            <a:r>
              <a:rPr lang="es-ES" sz="1600" b="1" dirty="0">
                <a:solidFill>
                  <a:srgbClr val="17365D"/>
                </a:solidFill>
                <a:latin typeface="Garamond" panose="02020404030301010803" pitchFamily="18" charset="0"/>
                <a:ea typeface="Times New Roman" pitchFamily="18" charset="0"/>
                <a:cs typeface="Arial" charset="0"/>
              </a:rPr>
              <a:t>, </a:t>
            </a:r>
            <a:r>
              <a:rPr lang="es-ES" sz="1600" b="1" i="1" dirty="0">
                <a:solidFill>
                  <a:srgbClr val="17365D"/>
                </a:solidFill>
                <a:latin typeface="Garamond" panose="02020404030301010803" pitchFamily="18" charset="0"/>
                <a:ea typeface="Times New Roman" pitchFamily="18" charset="0"/>
                <a:cs typeface="Arial" charset="0"/>
              </a:rPr>
              <a:t>Gramática descriptiva del español</a:t>
            </a:r>
            <a:r>
              <a:rPr lang="es-ES" sz="1600" b="1" dirty="0">
                <a:solidFill>
                  <a:srgbClr val="17365D"/>
                </a:solidFill>
                <a:latin typeface="Garamond" panose="02020404030301010803" pitchFamily="18" charset="0"/>
                <a:ea typeface="Times New Roman" pitchFamily="18" charset="0"/>
                <a:cs typeface="Arial" charset="0"/>
              </a:rPr>
              <a:t>, III, 4081-4082)</a:t>
            </a:r>
            <a:endParaRPr lang="es-ES_tradnl" sz="2000" dirty="0">
              <a:latin typeface="Garamond" panose="02020404030301010803" pitchFamily="18" charset="0"/>
            </a:endParaRPr>
          </a:p>
        </p:txBody>
      </p:sp>
      <p:graphicFrame>
        <p:nvGraphicFramePr>
          <p:cNvPr id="173" name="17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778489"/>
              </p:ext>
            </p:extLst>
          </p:nvPr>
        </p:nvGraphicFramePr>
        <p:xfrm>
          <a:off x="240982" y="1484784"/>
          <a:ext cx="8474393" cy="2048840"/>
        </p:xfrm>
        <a:graphic>
          <a:graphicData uri="http://schemas.openxmlformats.org/drawingml/2006/table">
            <a:tbl>
              <a:tblPr/>
              <a:tblGrid>
                <a:gridCol w="1738730"/>
                <a:gridCol w="2498467"/>
                <a:gridCol w="4237196"/>
              </a:tblGrid>
              <a:tr h="24375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1. ESTRUCTURADORES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DE LA</a:t>
                      </a:r>
                      <a:r>
                        <a:rPr lang="es-ES" sz="1400" b="1" baseline="0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INFORMACIÓN</a:t>
                      </a:r>
                      <a:endParaRPr lang="es-ES_tradnl" sz="14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1.1.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comentadores</a:t>
                      </a:r>
                      <a:endParaRPr lang="es-ES_tradnl" sz="12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pues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pues bien, así las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cosas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40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1.2.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ordenadores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primer lugar/en segundo lugar/;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por una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parte/por otra parte; de un lado/de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otro lado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912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1.3. </a:t>
                      </a:r>
                      <a:r>
                        <a:rPr lang="es-ES" sz="1800" b="1" cap="small" dirty="0" err="1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digresores</a:t>
                      </a:r>
                      <a:endParaRPr lang="es-ES_tradnl" sz="12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por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cierto, a todo esto, a propósito,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por lo demás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18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215195"/>
              </p:ext>
            </p:extLst>
          </p:nvPr>
        </p:nvGraphicFramePr>
        <p:xfrm>
          <a:off x="251520" y="3643313"/>
          <a:ext cx="8463855" cy="2316268"/>
        </p:xfrm>
        <a:graphic>
          <a:graphicData uri="http://schemas.openxmlformats.org/drawingml/2006/table">
            <a:tbl>
              <a:tblPr/>
              <a:tblGrid>
                <a:gridCol w="1728192"/>
                <a:gridCol w="2520280"/>
                <a:gridCol w="4215383"/>
              </a:tblGrid>
              <a:tr h="60509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2. CONECTORES</a:t>
                      </a:r>
                      <a:endParaRPr lang="es-ES_tradnl" sz="14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2.1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 aditivos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además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encima, aparte,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incluso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877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2.2.</a:t>
                      </a:r>
                      <a:r>
                        <a:rPr lang="es-ES" sz="1400" b="1" cap="small" baseline="0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consecutivos</a:t>
                      </a:r>
                      <a:endParaRPr lang="es-ES_tradnl" sz="14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por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tanto, por consiguiente, por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ende (culto),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 consecuencia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de ahí, entonces, pues, así, así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pues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765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2.3. </a:t>
                      </a:r>
                      <a:r>
                        <a:rPr lang="es-ES" sz="1800" b="1" cap="small" dirty="0" err="1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contrargumentativos</a:t>
                      </a:r>
                      <a:endParaRPr lang="es-ES_tradnl" sz="14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cambio, por el contrario, por contra, antes bien, sin embargo, no obstante, con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todo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3" name="Text Box 168"/>
          <p:cNvSpPr txBox="1">
            <a:spLocks noChangeArrowheads="1"/>
          </p:cNvSpPr>
          <p:nvPr/>
        </p:nvSpPr>
        <p:spPr bwMode="auto">
          <a:xfrm>
            <a:off x="3786622" y="1"/>
            <a:ext cx="4615195" cy="332656"/>
          </a:xfrm>
          <a:prstGeom prst="rect">
            <a:avLst/>
          </a:prstGeom>
          <a:solidFill>
            <a:schemeClr val="bg1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b="1" smtClean="0">
                <a:latin typeface="Garamond" panose="02020404030301010803" pitchFamily="18" charset="0"/>
              </a:rPr>
              <a:t>10. LOS MARCADORES </a:t>
            </a:r>
            <a:r>
              <a:rPr lang="es-ES" b="1" dirty="0" smtClean="0">
                <a:latin typeface="Garamond" panose="02020404030301010803" pitchFamily="18" charset="0"/>
              </a:rPr>
              <a:t>DEL DISCURSO </a:t>
            </a:r>
            <a:endParaRPr lang="es-ES" b="1" dirty="0">
              <a:latin typeface="Garamond" panose="02020404030301010803" pitchFamily="18" charset="0"/>
            </a:endParaRPr>
          </a:p>
        </p:txBody>
      </p:sp>
      <p:grpSp>
        <p:nvGrpSpPr>
          <p:cNvPr id="183" name="Grupo 182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84" name="Grupo 183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88" name="Picture 186" descr="universitas"/>
              <p:cNvPicPr>
                <a:picLocks noChangeAspect="1" noChangeArrowheads="1"/>
              </p:cNvPicPr>
              <p:nvPr/>
            </p:nvPicPr>
            <p:blipFill>
              <a:blip r:embed="rId6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0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85" name="Imagen 184" descr="Home"/>
            <p:cNvPicPr/>
            <p:nvPr/>
          </p:nvPicPr>
          <p:blipFill>
            <a:blip r:embed="rId7" r:link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87" name="Picture 42" descr="IMG_20160105_18315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23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08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  <p:sndAc>
          <p:stSnd>
            <p:snd r:embed="rId3" name="camera.wav"/>
          </p:stSnd>
        </p:sndAc>
      </p:transition>
    </mc:Choice>
    <mc:Fallback xmlns="">
      <p:transition spd="slow">
        <p:fade/>
        <p:sndAc>
          <p:stSnd>
            <p:snd r:embed="rId10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upo 174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84" name="Grupo 183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88" name="Picture 186" descr="universitas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9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85" name="Imagen 184" descr="Home"/>
            <p:cNvPicPr/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87" name="Picture 42" descr="IMG_20160105_1831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2" name="Rectangle 4"/>
          <p:cNvSpPr>
            <a:spLocks noChangeArrowheads="1" noChangeShapeType="1"/>
          </p:cNvSpPr>
          <p:nvPr/>
        </p:nvSpPr>
        <p:spPr bwMode="auto">
          <a:xfrm>
            <a:off x="106932413" y="1068435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23" name="Rectangle 5"/>
          <p:cNvSpPr>
            <a:spLocks noChangeArrowheads="1" noChangeShapeType="1"/>
          </p:cNvSpPr>
          <p:nvPr/>
        </p:nvSpPr>
        <p:spPr bwMode="auto">
          <a:xfrm>
            <a:off x="105478263" y="1081770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24" name="Text Box 6"/>
          <p:cNvSpPr txBox="1">
            <a:spLocks noChangeArrowheads="1" noChangeShapeType="1"/>
          </p:cNvSpPr>
          <p:nvPr/>
        </p:nvSpPr>
        <p:spPr bwMode="auto">
          <a:xfrm>
            <a:off x="109264450" y="1078372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5125" name="Text Box 7"/>
          <p:cNvSpPr txBox="1">
            <a:spLocks noChangeArrowheads="1" noChangeShapeType="1"/>
          </p:cNvSpPr>
          <p:nvPr/>
        </p:nvSpPr>
        <p:spPr bwMode="auto">
          <a:xfrm>
            <a:off x="106600625" y="1123378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5126" name="Picture 8" descr="toshiba_satellite_51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175" y="1087739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108364338" y="1114377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5128" name="Text Box 10"/>
          <p:cNvSpPr txBox="1">
            <a:spLocks noChangeArrowheads="1" noChangeShapeType="1"/>
          </p:cNvSpPr>
          <p:nvPr/>
        </p:nvSpPr>
        <p:spPr bwMode="auto">
          <a:xfrm>
            <a:off x="109588300" y="1071181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5129" name="Text Box 11"/>
          <p:cNvSpPr txBox="1">
            <a:spLocks noChangeArrowheads="1" noChangeShapeType="1"/>
          </p:cNvSpPr>
          <p:nvPr/>
        </p:nvSpPr>
        <p:spPr bwMode="auto">
          <a:xfrm>
            <a:off x="112468025" y="1074864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5130" name="Text Box 12"/>
          <p:cNvSpPr txBox="1">
            <a:spLocks noChangeArrowheads="1" noChangeShapeType="1"/>
          </p:cNvSpPr>
          <p:nvPr/>
        </p:nvSpPr>
        <p:spPr bwMode="auto">
          <a:xfrm>
            <a:off x="106203750" y="1085215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5131" name="Text Box 13"/>
          <p:cNvSpPr txBox="1">
            <a:spLocks noChangeArrowheads="1" noChangeShapeType="1"/>
          </p:cNvSpPr>
          <p:nvPr/>
        </p:nvSpPr>
        <p:spPr bwMode="auto">
          <a:xfrm>
            <a:off x="107211813" y="1077293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V="1">
            <a:off x="111388525" y="1080897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133" name="Picture 15" descr="j021498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800" y="1071181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Line 16"/>
          <p:cNvSpPr>
            <a:spLocks noChangeShapeType="1"/>
          </p:cNvSpPr>
          <p:nvPr/>
        </p:nvSpPr>
        <p:spPr bwMode="auto">
          <a:xfrm flipH="1" flipV="1">
            <a:off x="106887963" y="1079103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35" name="Text Box 17"/>
          <p:cNvSpPr txBox="1">
            <a:spLocks noChangeArrowheads="1" noChangeShapeType="1"/>
          </p:cNvSpPr>
          <p:nvPr/>
        </p:nvSpPr>
        <p:spPr bwMode="auto">
          <a:xfrm>
            <a:off x="107464225" y="1092787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5136" name="Text Box 18"/>
          <p:cNvSpPr txBox="1">
            <a:spLocks noChangeArrowheads="1" noChangeShapeType="1"/>
          </p:cNvSpPr>
          <p:nvPr/>
        </p:nvSpPr>
        <p:spPr bwMode="auto">
          <a:xfrm>
            <a:off x="111459963" y="1091707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137" name="Text Box 19"/>
          <p:cNvSpPr txBox="1">
            <a:spLocks noChangeArrowheads="1" noChangeShapeType="1"/>
          </p:cNvSpPr>
          <p:nvPr/>
        </p:nvSpPr>
        <p:spPr bwMode="auto">
          <a:xfrm>
            <a:off x="111496475" y="1098534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138" name="Text Box 20"/>
          <p:cNvSpPr txBox="1">
            <a:spLocks noChangeArrowheads="1" noChangeShapeType="1"/>
          </p:cNvSpPr>
          <p:nvPr/>
        </p:nvSpPr>
        <p:spPr bwMode="auto">
          <a:xfrm>
            <a:off x="112936338" y="110969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5139" name="Text Box 21"/>
          <p:cNvSpPr txBox="1">
            <a:spLocks noChangeArrowheads="1" noChangeShapeType="1"/>
          </p:cNvSpPr>
          <p:nvPr/>
        </p:nvSpPr>
        <p:spPr bwMode="auto">
          <a:xfrm>
            <a:off x="106059288" y="1107900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5140" name="Line 22"/>
          <p:cNvSpPr>
            <a:spLocks noChangeShapeType="1"/>
          </p:cNvSpPr>
          <p:nvPr/>
        </p:nvSpPr>
        <p:spPr bwMode="auto">
          <a:xfrm flipH="1" flipV="1">
            <a:off x="111423450" y="1105376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41" name="Line 23"/>
          <p:cNvSpPr>
            <a:spLocks noChangeShapeType="1"/>
          </p:cNvSpPr>
          <p:nvPr/>
        </p:nvSpPr>
        <p:spPr bwMode="auto">
          <a:xfrm flipV="1">
            <a:off x="108148438" y="1105376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42" name="Text Box 24"/>
          <p:cNvSpPr txBox="1">
            <a:spLocks noChangeArrowheads="1" noChangeShapeType="1"/>
          </p:cNvSpPr>
          <p:nvPr/>
        </p:nvSpPr>
        <p:spPr bwMode="auto">
          <a:xfrm>
            <a:off x="108580238" y="1107900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5143" name="Text Box 25"/>
          <p:cNvSpPr txBox="1">
            <a:spLocks noChangeArrowheads="1" noChangeShapeType="1"/>
          </p:cNvSpPr>
          <p:nvPr/>
        </p:nvSpPr>
        <p:spPr bwMode="auto">
          <a:xfrm>
            <a:off x="107067350" y="1068546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5144" name="Text Box 26"/>
          <p:cNvSpPr txBox="1">
            <a:spLocks noChangeArrowheads="1" noChangeShapeType="1"/>
          </p:cNvSpPr>
          <p:nvPr/>
        </p:nvSpPr>
        <p:spPr bwMode="auto">
          <a:xfrm>
            <a:off x="110415388" y="1107535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5145" name="Rectangle 27"/>
          <p:cNvSpPr>
            <a:spLocks noChangeArrowheads="1" noChangeShapeType="1"/>
          </p:cNvSpPr>
          <p:nvPr/>
        </p:nvSpPr>
        <p:spPr bwMode="auto">
          <a:xfrm>
            <a:off x="107148313" y="1070594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46" name="Rectangle 28"/>
          <p:cNvSpPr>
            <a:spLocks noChangeArrowheads="1" noChangeShapeType="1"/>
          </p:cNvSpPr>
          <p:nvPr/>
        </p:nvSpPr>
        <p:spPr bwMode="auto">
          <a:xfrm>
            <a:off x="105694163" y="1083929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47" name="Text Box 29"/>
          <p:cNvSpPr txBox="1">
            <a:spLocks noChangeArrowheads="1" noChangeShapeType="1"/>
          </p:cNvSpPr>
          <p:nvPr/>
        </p:nvSpPr>
        <p:spPr bwMode="auto">
          <a:xfrm>
            <a:off x="109480350" y="1080531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5148" name="Text Box 30"/>
          <p:cNvSpPr txBox="1">
            <a:spLocks noChangeArrowheads="1" noChangeShapeType="1"/>
          </p:cNvSpPr>
          <p:nvPr/>
        </p:nvSpPr>
        <p:spPr bwMode="auto">
          <a:xfrm>
            <a:off x="106816525" y="1125537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5149" name="Picture 31" descr="toshiba_satellite_51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7075" y="1089898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0" name="Text Box 32"/>
          <p:cNvSpPr txBox="1">
            <a:spLocks noChangeArrowheads="1"/>
          </p:cNvSpPr>
          <p:nvPr/>
        </p:nvSpPr>
        <p:spPr bwMode="auto">
          <a:xfrm>
            <a:off x="108580238" y="1116536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5151" name="Text Box 33"/>
          <p:cNvSpPr txBox="1">
            <a:spLocks noChangeArrowheads="1" noChangeShapeType="1"/>
          </p:cNvSpPr>
          <p:nvPr/>
        </p:nvSpPr>
        <p:spPr bwMode="auto">
          <a:xfrm>
            <a:off x="109804200" y="1073340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5152" name="Text Box 34"/>
          <p:cNvSpPr txBox="1">
            <a:spLocks noChangeArrowheads="1" noChangeShapeType="1"/>
          </p:cNvSpPr>
          <p:nvPr/>
        </p:nvSpPr>
        <p:spPr bwMode="auto">
          <a:xfrm>
            <a:off x="112683925" y="1077023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5153" name="Text Box 35"/>
          <p:cNvSpPr txBox="1">
            <a:spLocks noChangeArrowheads="1" noChangeShapeType="1"/>
          </p:cNvSpPr>
          <p:nvPr/>
        </p:nvSpPr>
        <p:spPr bwMode="auto">
          <a:xfrm>
            <a:off x="106419650" y="1087374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5154" name="Text Box 36"/>
          <p:cNvSpPr txBox="1">
            <a:spLocks noChangeArrowheads="1" noChangeShapeType="1"/>
          </p:cNvSpPr>
          <p:nvPr/>
        </p:nvSpPr>
        <p:spPr bwMode="auto">
          <a:xfrm>
            <a:off x="107427713" y="1079452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5155" name="Line 37"/>
          <p:cNvSpPr>
            <a:spLocks noChangeShapeType="1"/>
          </p:cNvSpPr>
          <p:nvPr/>
        </p:nvSpPr>
        <p:spPr bwMode="auto">
          <a:xfrm flipV="1">
            <a:off x="111604425" y="1083056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156" name="Picture 38" descr="j021498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1700" y="1073340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7" name="Line 39"/>
          <p:cNvSpPr>
            <a:spLocks noChangeShapeType="1"/>
          </p:cNvSpPr>
          <p:nvPr/>
        </p:nvSpPr>
        <p:spPr bwMode="auto">
          <a:xfrm flipH="1" flipV="1">
            <a:off x="107103863" y="1081262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58" name="Text Box 40"/>
          <p:cNvSpPr txBox="1">
            <a:spLocks noChangeArrowheads="1" noChangeShapeType="1"/>
          </p:cNvSpPr>
          <p:nvPr/>
        </p:nvSpPr>
        <p:spPr bwMode="auto">
          <a:xfrm>
            <a:off x="107680125" y="1094946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5159" name="Text Box 41"/>
          <p:cNvSpPr txBox="1">
            <a:spLocks noChangeArrowheads="1" noChangeShapeType="1"/>
          </p:cNvSpPr>
          <p:nvPr/>
        </p:nvSpPr>
        <p:spPr bwMode="auto">
          <a:xfrm>
            <a:off x="111675863" y="1093866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160" name="Text Box 42"/>
          <p:cNvSpPr txBox="1">
            <a:spLocks noChangeArrowheads="1" noChangeShapeType="1"/>
          </p:cNvSpPr>
          <p:nvPr/>
        </p:nvSpPr>
        <p:spPr bwMode="auto">
          <a:xfrm>
            <a:off x="111712375" y="1100693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161" name="Text Box 43"/>
          <p:cNvSpPr txBox="1">
            <a:spLocks noChangeArrowheads="1" noChangeShapeType="1"/>
          </p:cNvSpPr>
          <p:nvPr/>
        </p:nvSpPr>
        <p:spPr bwMode="auto">
          <a:xfrm>
            <a:off x="113152238" y="111185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5162" name="Text Box 44"/>
          <p:cNvSpPr txBox="1">
            <a:spLocks noChangeArrowheads="1" noChangeShapeType="1"/>
          </p:cNvSpPr>
          <p:nvPr/>
        </p:nvSpPr>
        <p:spPr bwMode="auto">
          <a:xfrm>
            <a:off x="106275188" y="1110059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5163" name="Line 45"/>
          <p:cNvSpPr>
            <a:spLocks noChangeShapeType="1"/>
          </p:cNvSpPr>
          <p:nvPr/>
        </p:nvSpPr>
        <p:spPr bwMode="auto">
          <a:xfrm flipH="1" flipV="1">
            <a:off x="111639350" y="1107535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64" name="Line 46"/>
          <p:cNvSpPr>
            <a:spLocks noChangeShapeType="1"/>
          </p:cNvSpPr>
          <p:nvPr/>
        </p:nvSpPr>
        <p:spPr bwMode="auto">
          <a:xfrm flipV="1">
            <a:off x="108364338" y="1107535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65" name="Text Box 47"/>
          <p:cNvSpPr txBox="1">
            <a:spLocks noChangeArrowheads="1" noChangeShapeType="1"/>
          </p:cNvSpPr>
          <p:nvPr/>
        </p:nvSpPr>
        <p:spPr bwMode="auto">
          <a:xfrm>
            <a:off x="108796138" y="1110059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5166" name="Text Box 48"/>
          <p:cNvSpPr txBox="1">
            <a:spLocks noChangeArrowheads="1" noChangeShapeType="1"/>
          </p:cNvSpPr>
          <p:nvPr/>
        </p:nvSpPr>
        <p:spPr bwMode="auto">
          <a:xfrm>
            <a:off x="107283250" y="1070705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5167" name="Text Box 49"/>
          <p:cNvSpPr txBox="1">
            <a:spLocks noChangeArrowheads="1" noChangeShapeType="1"/>
          </p:cNvSpPr>
          <p:nvPr/>
        </p:nvSpPr>
        <p:spPr bwMode="auto">
          <a:xfrm>
            <a:off x="110631288" y="1109694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5168" name="Rectangle 52"/>
          <p:cNvSpPr>
            <a:spLocks noChangeArrowheads="1" noChangeShapeType="1"/>
          </p:cNvSpPr>
          <p:nvPr/>
        </p:nvSpPr>
        <p:spPr bwMode="auto">
          <a:xfrm>
            <a:off x="107364213" y="1072753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69" name="Rectangle 53"/>
          <p:cNvSpPr>
            <a:spLocks noChangeArrowheads="1" noChangeShapeType="1"/>
          </p:cNvSpPr>
          <p:nvPr/>
        </p:nvSpPr>
        <p:spPr bwMode="auto">
          <a:xfrm>
            <a:off x="105910063" y="1086088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70" name="Text Box 54"/>
          <p:cNvSpPr txBox="1">
            <a:spLocks noChangeArrowheads="1" noChangeShapeType="1"/>
          </p:cNvSpPr>
          <p:nvPr/>
        </p:nvSpPr>
        <p:spPr bwMode="auto">
          <a:xfrm>
            <a:off x="109696250" y="1082690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5171" name="Text Box 55"/>
          <p:cNvSpPr txBox="1">
            <a:spLocks noChangeArrowheads="1" noChangeShapeType="1"/>
          </p:cNvSpPr>
          <p:nvPr/>
        </p:nvSpPr>
        <p:spPr bwMode="auto">
          <a:xfrm>
            <a:off x="107032425" y="1127696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5172" name="Picture 56" descr="toshiba_satellite_51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2975" y="1092057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73" name="Text Box 57"/>
          <p:cNvSpPr txBox="1">
            <a:spLocks noChangeArrowheads="1"/>
          </p:cNvSpPr>
          <p:nvPr/>
        </p:nvSpPr>
        <p:spPr bwMode="auto">
          <a:xfrm>
            <a:off x="108796138" y="1118695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5174" name="Text Box 58"/>
          <p:cNvSpPr txBox="1">
            <a:spLocks noChangeArrowheads="1" noChangeShapeType="1"/>
          </p:cNvSpPr>
          <p:nvPr/>
        </p:nvSpPr>
        <p:spPr bwMode="auto">
          <a:xfrm>
            <a:off x="110020100" y="1075499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5175" name="Text Box 59"/>
          <p:cNvSpPr txBox="1">
            <a:spLocks noChangeArrowheads="1" noChangeShapeType="1"/>
          </p:cNvSpPr>
          <p:nvPr/>
        </p:nvSpPr>
        <p:spPr bwMode="auto">
          <a:xfrm>
            <a:off x="112899825" y="1079182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5176" name="Text Box 60"/>
          <p:cNvSpPr txBox="1">
            <a:spLocks noChangeArrowheads="1" noChangeShapeType="1"/>
          </p:cNvSpPr>
          <p:nvPr/>
        </p:nvSpPr>
        <p:spPr bwMode="auto">
          <a:xfrm>
            <a:off x="106635550" y="1089533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5177" name="Text Box 61"/>
          <p:cNvSpPr txBox="1">
            <a:spLocks noChangeArrowheads="1" noChangeShapeType="1"/>
          </p:cNvSpPr>
          <p:nvPr/>
        </p:nvSpPr>
        <p:spPr bwMode="auto">
          <a:xfrm>
            <a:off x="107643613" y="1081611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5178" name="Line 62"/>
          <p:cNvSpPr>
            <a:spLocks noChangeShapeType="1"/>
          </p:cNvSpPr>
          <p:nvPr/>
        </p:nvSpPr>
        <p:spPr bwMode="auto">
          <a:xfrm flipV="1">
            <a:off x="111820325" y="1085215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179" name="Picture 63" descr="j021498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7600" y="1075499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0" name="Line 64"/>
          <p:cNvSpPr>
            <a:spLocks noChangeShapeType="1"/>
          </p:cNvSpPr>
          <p:nvPr/>
        </p:nvSpPr>
        <p:spPr bwMode="auto">
          <a:xfrm flipH="1" flipV="1">
            <a:off x="107319763" y="1083421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81" name="Text Box 65"/>
          <p:cNvSpPr txBox="1">
            <a:spLocks noChangeArrowheads="1" noChangeShapeType="1"/>
          </p:cNvSpPr>
          <p:nvPr/>
        </p:nvSpPr>
        <p:spPr bwMode="auto">
          <a:xfrm>
            <a:off x="107896025" y="1097105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5182" name="Text Box 66"/>
          <p:cNvSpPr txBox="1">
            <a:spLocks noChangeArrowheads="1" noChangeShapeType="1"/>
          </p:cNvSpPr>
          <p:nvPr/>
        </p:nvSpPr>
        <p:spPr bwMode="auto">
          <a:xfrm>
            <a:off x="111891763" y="1096025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183" name="Text Box 67"/>
          <p:cNvSpPr txBox="1">
            <a:spLocks noChangeArrowheads="1" noChangeShapeType="1"/>
          </p:cNvSpPr>
          <p:nvPr/>
        </p:nvSpPr>
        <p:spPr bwMode="auto">
          <a:xfrm>
            <a:off x="111928275" y="1102852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184" name="Text Box 68"/>
          <p:cNvSpPr txBox="1">
            <a:spLocks noChangeArrowheads="1" noChangeShapeType="1"/>
          </p:cNvSpPr>
          <p:nvPr/>
        </p:nvSpPr>
        <p:spPr bwMode="auto">
          <a:xfrm>
            <a:off x="113368138" y="111401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5185" name="Text Box 69"/>
          <p:cNvSpPr txBox="1">
            <a:spLocks noChangeArrowheads="1" noChangeShapeType="1"/>
          </p:cNvSpPr>
          <p:nvPr/>
        </p:nvSpPr>
        <p:spPr bwMode="auto">
          <a:xfrm>
            <a:off x="106491088" y="1112218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5186" name="Line 70"/>
          <p:cNvSpPr>
            <a:spLocks noChangeShapeType="1"/>
          </p:cNvSpPr>
          <p:nvPr/>
        </p:nvSpPr>
        <p:spPr bwMode="auto">
          <a:xfrm flipH="1" flipV="1">
            <a:off x="111855250" y="1109694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87" name="Line 71"/>
          <p:cNvSpPr>
            <a:spLocks noChangeShapeType="1"/>
          </p:cNvSpPr>
          <p:nvPr/>
        </p:nvSpPr>
        <p:spPr bwMode="auto">
          <a:xfrm flipV="1">
            <a:off x="108580238" y="1109694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188" name="Text Box 72"/>
          <p:cNvSpPr txBox="1">
            <a:spLocks noChangeArrowheads="1" noChangeShapeType="1"/>
          </p:cNvSpPr>
          <p:nvPr/>
        </p:nvSpPr>
        <p:spPr bwMode="auto">
          <a:xfrm>
            <a:off x="109012038" y="1112218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5189" name="Text Box 73"/>
          <p:cNvSpPr txBox="1">
            <a:spLocks noChangeArrowheads="1" noChangeShapeType="1"/>
          </p:cNvSpPr>
          <p:nvPr/>
        </p:nvSpPr>
        <p:spPr bwMode="auto">
          <a:xfrm>
            <a:off x="107499150" y="1072864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5190" name="Text Box 74"/>
          <p:cNvSpPr txBox="1">
            <a:spLocks noChangeArrowheads="1" noChangeShapeType="1"/>
          </p:cNvSpPr>
          <p:nvPr/>
        </p:nvSpPr>
        <p:spPr bwMode="auto">
          <a:xfrm>
            <a:off x="110847188" y="1111853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5191" name="Rectangle 75"/>
          <p:cNvSpPr>
            <a:spLocks noChangeArrowheads="1" noChangeShapeType="1"/>
          </p:cNvSpPr>
          <p:nvPr/>
        </p:nvSpPr>
        <p:spPr bwMode="auto">
          <a:xfrm>
            <a:off x="107580113" y="1074912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92" name="Rectangle 76"/>
          <p:cNvSpPr>
            <a:spLocks noChangeArrowheads="1" noChangeShapeType="1"/>
          </p:cNvSpPr>
          <p:nvPr/>
        </p:nvSpPr>
        <p:spPr bwMode="auto">
          <a:xfrm>
            <a:off x="106125963" y="1088247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193" name="Text Box 77"/>
          <p:cNvSpPr txBox="1">
            <a:spLocks noChangeArrowheads="1" noChangeShapeType="1"/>
          </p:cNvSpPr>
          <p:nvPr/>
        </p:nvSpPr>
        <p:spPr bwMode="auto">
          <a:xfrm>
            <a:off x="109912150" y="1084849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5194" name="Text Box 78"/>
          <p:cNvSpPr txBox="1">
            <a:spLocks noChangeArrowheads="1" noChangeShapeType="1"/>
          </p:cNvSpPr>
          <p:nvPr/>
        </p:nvSpPr>
        <p:spPr bwMode="auto">
          <a:xfrm>
            <a:off x="107248325" y="1129855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5195" name="Picture 79" descr="toshiba_satellite_51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875" y="1094216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96" name="Text Box 80"/>
          <p:cNvSpPr txBox="1">
            <a:spLocks noChangeArrowheads="1"/>
          </p:cNvSpPr>
          <p:nvPr/>
        </p:nvSpPr>
        <p:spPr bwMode="auto">
          <a:xfrm>
            <a:off x="109012038" y="1120854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5197" name="Text Box 81"/>
          <p:cNvSpPr txBox="1">
            <a:spLocks noChangeArrowheads="1" noChangeShapeType="1"/>
          </p:cNvSpPr>
          <p:nvPr/>
        </p:nvSpPr>
        <p:spPr bwMode="auto">
          <a:xfrm>
            <a:off x="110236000" y="1077658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5198" name="Text Box 82"/>
          <p:cNvSpPr txBox="1">
            <a:spLocks noChangeArrowheads="1" noChangeShapeType="1"/>
          </p:cNvSpPr>
          <p:nvPr/>
        </p:nvSpPr>
        <p:spPr bwMode="auto">
          <a:xfrm>
            <a:off x="113115725" y="1081341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5199" name="Text Box 83"/>
          <p:cNvSpPr txBox="1">
            <a:spLocks noChangeArrowheads="1" noChangeShapeType="1"/>
          </p:cNvSpPr>
          <p:nvPr/>
        </p:nvSpPr>
        <p:spPr bwMode="auto">
          <a:xfrm>
            <a:off x="106851450" y="1091692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5200" name="Text Box 84"/>
          <p:cNvSpPr txBox="1">
            <a:spLocks noChangeArrowheads="1" noChangeShapeType="1"/>
          </p:cNvSpPr>
          <p:nvPr/>
        </p:nvSpPr>
        <p:spPr bwMode="auto">
          <a:xfrm>
            <a:off x="107859513" y="1083770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5201" name="Line 85"/>
          <p:cNvSpPr>
            <a:spLocks noChangeShapeType="1"/>
          </p:cNvSpPr>
          <p:nvPr/>
        </p:nvSpPr>
        <p:spPr bwMode="auto">
          <a:xfrm flipV="1">
            <a:off x="112036225" y="1087374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02" name="Picture 86" descr="j021498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3500" y="1077658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03" name="Line 87"/>
          <p:cNvSpPr>
            <a:spLocks noChangeShapeType="1"/>
          </p:cNvSpPr>
          <p:nvPr/>
        </p:nvSpPr>
        <p:spPr bwMode="auto">
          <a:xfrm flipH="1" flipV="1">
            <a:off x="107535663" y="1085580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04" name="Text Box 88"/>
          <p:cNvSpPr txBox="1">
            <a:spLocks noChangeArrowheads="1" noChangeShapeType="1"/>
          </p:cNvSpPr>
          <p:nvPr/>
        </p:nvSpPr>
        <p:spPr bwMode="auto">
          <a:xfrm>
            <a:off x="108111925" y="1099264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5205" name="Text Box 89"/>
          <p:cNvSpPr txBox="1">
            <a:spLocks noChangeArrowheads="1" noChangeShapeType="1"/>
          </p:cNvSpPr>
          <p:nvPr/>
        </p:nvSpPr>
        <p:spPr bwMode="auto">
          <a:xfrm>
            <a:off x="112107663" y="1098184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06" name="Text Box 90"/>
          <p:cNvSpPr txBox="1">
            <a:spLocks noChangeArrowheads="1" noChangeShapeType="1"/>
          </p:cNvSpPr>
          <p:nvPr/>
        </p:nvSpPr>
        <p:spPr bwMode="auto">
          <a:xfrm>
            <a:off x="112144175" y="1105011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07" name="Text Box 91"/>
          <p:cNvSpPr txBox="1">
            <a:spLocks noChangeArrowheads="1" noChangeShapeType="1"/>
          </p:cNvSpPr>
          <p:nvPr/>
        </p:nvSpPr>
        <p:spPr bwMode="auto">
          <a:xfrm>
            <a:off x="113584038" y="111617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5208" name="Text Box 92"/>
          <p:cNvSpPr txBox="1">
            <a:spLocks noChangeArrowheads="1" noChangeShapeType="1"/>
          </p:cNvSpPr>
          <p:nvPr/>
        </p:nvSpPr>
        <p:spPr bwMode="auto">
          <a:xfrm>
            <a:off x="106706988" y="1114377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5209" name="Line 93"/>
          <p:cNvSpPr>
            <a:spLocks noChangeShapeType="1"/>
          </p:cNvSpPr>
          <p:nvPr/>
        </p:nvSpPr>
        <p:spPr bwMode="auto">
          <a:xfrm flipH="1" flipV="1">
            <a:off x="112071150" y="1111853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10" name="Line 94"/>
          <p:cNvSpPr>
            <a:spLocks noChangeShapeType="1"/>
          </p:cNvSpPr>
          <p:nvPr/>
        </p:nvSpPr>
        <p:spPr bwMode="auto">
          <a:xfrm flipV="1">
            <a:off x="108796138" y="1111853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11" name="Text Box 95"/>
          <p:cNvSpPr txBox="1">
            <a:spLocks noChangeArrowheads="1" noChangeShapeType="1"/>
          </p:cNvSpPr>
          <p:nvPr/>
        </p:nvSpPr>
        <p:spPr bwMode="auto">
          <a:xfrm>
            <a:off x="109227938" y="1114377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5212" name="Text Box 96"/>
          <p:cNvSpPr txBox="1">
            <a:spLocks noChangeArrowheads="1" noChangeShapeType="1"/>
          </p:cNvSpPr>
          <p:nvPr/>
        </p:nvSpPr>
        <p:spPr bwMode="auto">
          <a:xfrm>
            <a:off x="107715050" y="1075023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5213" name="Text Box 97"/>
          <p:cNvSpPr txBox="1">
            <a:spLocks noChangeArrowheads="1" noChangeShapeType="1"/>
          </p:cNvSpPr>
          <p:nvPr/>
        </p:nvSpPr>
        <p:spPr bwMode="auto">
          <a:xfrm>
            <a:off x="111063088" y="1114012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5214" name="Rectangle 98"/>
          <p:cNvSpPr>
            <a:spLocks noChangeArrowheads="1" noChangeShapeType="1"/>
          </p:cNvSpPr>
          <p:nvPr/>
        </p:nvSpPr>
        <p:spPr bwMode="auto">
          <a:xfrm>
            <a:off x="107796013" y="1077071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215" name="Rectangle 99"/>
          <p:cNvSpPr>
            <a:spLocks noChangeArrowheads="1" noChangeShapeType="1"/>
          </p:cNvSpPr>
          <p:nvPr/>
        </p:nvSpPr>
        <p:spPr bwMode="auto">
          <a:xfrm>
            <a:off x="106341863" y="1090406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216" name="Text Box 100"/>
          <p:cNvSpPr txBox="1">
            <a:spLocks noChangeArrowheads="1" noChangeShapeType="1"/>
          </p:cNvSpPr>
          <p:nvPr/>
        </p:nvSpPr>
        <p:spPr bwMode="auto">
          <a:xfrm>
            <a:off x="110128050" y="1087008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5217" name="Text Box 101"/>
          <p:cNvSpPr txBox="1">
            <a:spLocks noChangeArrowheads="1" noChangeShapeType="1"/>
          </p:cNvSpPr>
          <p:nvPr/>
        </p:nvSpPr>
        <p:spPr bwMode="auto">
          <a:xfrm>
            <a:off x="107464225" y="1132014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5218" name="Picture 102" descr="toshiba_satellite_51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4775" y="1096375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9" name="Text Box 103"/>
          <p:cNvSpPr txBox="1">
            <a:spLocks noChangeArrowheads="1"/>
          </p:cNvSpPr>
          <p:nvPr/>
        </p:nvSpPr>
        <p:spPr bwMode="auto">
          <a:xfrm>
            <a:off x="109227938" y="1123013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5220" name="Text Box 104"/>
          <p:cNvSpPr txBox="1">
            <a:spLocks noChangeArrowheads="1" noChangeShapeType="1"/>
          </p:cNvSpPr>
          <p:nvPr/>
        </p:nvSpPr>
        <p:spPr bwMode="auto">
          <a:xfrm>
            <a:off x="110451900" y="1079817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5221" name="Text Box 105"/>
          <p:cNvSpPr txBox="1">
            <a:spLocks noChangeArrowheads="1" noChangeShapeType="1"/>
          </p:cNvSpPr>
          <p:nvPr/>
        </p:nvSpPr>
        <p:spPr bwMode="auto">
          <a:xfrm>
            <a:off x="113331625" y="1083500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5222" name="Text Box 106"/>
          <p:cNvSpPr txBox="1">
            <a:spLocks noChangeArrowheads="1" noChangeShapeType="1"/>
          </p:cNvSpPr>
          <p:nvPr/>
        </p:nvSpPr>
        <p:spPr bwMode="auto">
          <a:xfrm>
            <a:off x="107067350" y="1093851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5223" name="Text Box 107"/>
          <p:cNvSpPr txBox="1">
            <a:spLocks noChangeArrowheads="1" noChangeShapeType="1"/>
          </p:cNvSpPr>
          <p:nvPr/>
        </p:nvSpPr>
        <p:spPr bwMode="auto">
          <a:xfrm>
            <a:off x="108075413" y="1085929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5224" name="Line 108"/>
          <p:cNvSpPr>
            <a:spLocks noChangeShapeType="1"/>
          </p:cNvSpPr>
          <p:nvPr/>
        </p:nvSpPr>
        <p:spPr bwMode="auto">
          <a:xfrm flipV="1">
            <a:off x="112252125" y="1089533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25" name="Picture 109" descr="j021498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9400" y="1079817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6" name="Line 110"/>
          <p:cNvSpPr>
            <a:spLocks noChangeShapeType="1"/>
          </p:cNvSpPr>
          <p:nvPr/>
        </p:nvSpPr>
        <p:spPr bwMode="auto">
          <a:xfrm flipH="1" flipV="1">
            <a:off x="107751563" y="1087739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27" name="Text Box 111"/>
          <p:cNvSpPr txBox="1">
            <a:spLocks noChangeArrowheads="1" noChangeShapeType="1"/>
          </p:cNvSpPr>
          <p:nvPr/>
        </p:nvSpPr>
        <p:spPr bwMode="auto">
          <a:xfrm>
            <a:off x="108327825" y="1101423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5228" name="Text Box 112"/>
          <p:cNvSpPr txBox="1">
            <a:spLocks noChangeArrowheads="1" noChangeShapeType="1"/>
          </p:cNvSpPr>
          <p:nvPr/>
        </p:nvSpPr>
        <p:spPr bwMode="auto">
          <a:xfrm>
            <a:off x="112323563" y="1100343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29" name="Text Box 113"/>
          <p:cNvSpPr txBox="1">
            <a:spLocks noChangeArrowheads="1" noChangeShapeType="1"/>
          </p:cNvSpPr>
          <p:nvPr/>
        </p:nvSpPr>
        <p:spPr bwMode="auto">
          <a:xfrm>
            <a:off x="112360075" y="1107170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30" name="Text Box 114"/>
          <p:cNvSpPr txBox="1">
            <a:spLocks noChangeArrowheads="1" noChangeShapeType="1"/>
          </p:cNvSpPr>
          <p:nvPr/>
        </p:nvSpPr>
        <p:spPr bwMode="auto">
          <a:xfrm>
            <a:off x="113799938" y="111833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5231" name="Text Box 115"/>
          <p:cNvSpPr txBox="1">
            <a:spLocks noChangeArrowheads="1" noChangeShapeType="1"/>
          </p:cNvSpPr>
          <p:nvPr/>
        </p:nvSpPr>
        <p:spPr bwMode="auto">
          <a:xfrm>
            <a:off x="106922888" y="1116536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5232" name="Line 116"/>
          <p:cNvSpPr>
            <a:spLocks noChangeShapeType="1"/>
          </p:cNvSpPr>
          <p:nvPr/>
        </p:nvSpPr>
        <p:spPr bwMode="auto">
          <a:xfrm flipH="1" flipV="1">
            <a:off x="112287050" y="1114012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33" name="Line 117"/>
          <p:cNvSpPr>
            <a:spLocks noChangeShapeType="1"/>
          </p:cNvSpPr>
          <p:nvPr/>
        </p:nvSpPr>
        <p:spPr bwMode="auto">
          <a:xfrm flipV="1">
            <a:off x="109012038" y="1114012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34" name="Text Box 118"/>
          <p:cNvSpPr txBox="1">
            <a:spLocks noChangeArrowheads="1" noChangeShapeType="1"/>
          </p:cNvSpPr>
          <p:nvPr/>
        </p:nvSpPr>
        <p:spPr bwMode="auto">
          <a:xfrm>
            <a:off x="109443838" y="1116536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5235" name="Text Box 119"/>
          <p:cNvSpPr txBox="1">
            <a:spLocks noChangeArrowheads="1" noChangeShapeType="1"/>
          </p:cNvSpPr>
          <p:nvPr/>
        </p:nvSpPr>
        <p:spPr bwMode="auto">
          <a:xfrm>
            <a:off x="107930950" y="1077182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5236" name="Text Box 120"/>
          <p:cNvSpPr txBox="1">
            <a:spLocks noChangeArrowheads="1" noChangeShapeType="1"/>
          </p:cNvSpPr>
          <p:nvPr/>
        </p:nvSpPr>
        <p:spPr bwMode="auto">
          <a:xfrm>
            <a:off x="111278988" y="1116171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5237" name="Rectangle 121"/>
          <p:cNvSpPr>
            <a:spLocks noChangeArrowheads="1" noChangeShapeType="1"/>
          </p:cNvSpPr>
          <p:nvPr/>
        </p:nvSpPr>
        <p:spPr bwMode="auto">
          <a:xfrm>
            <a:off x="108011913" y="1079230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238" name="Rectangle 122"/>
          <p:cNvSpPr>
            <a:spLocks noChangeArrowheads="1" noChangeShapeType="1"/>
          </p:cNvSpPr>
          <p:nvPr/>
        </p:nvSpPr>
        <p:spPr bwMode="auto">
          <a:xfrm>
            <a:off x="106557763" y="1092565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239" name="Text Box 123"/>
          <p:cNvSpPr txBox="1">
            <a:spLocks noChangeArrowheads="1" noChangeShapeType="1"/>
          </p:cNvSpPr>
          <p:nvPr/>
        </p:nvSpPr>
        <p:spPr bwMode="auto">
          <a:xfrm>
            <a:off x="110343950" y="1089167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5240" name="Text Box 124"/>
          <p:cNvSpPr txBox="1">
            <a:spLocks noChangeArrowheads="1" noChangeShapeType="1"/>
          </p:cNvSpPr>
          <p:nvPr/>
        </p:nvSpPr>
        <p:spPr bwMode="auto">
          <a:xfrm>
            <a:off x="107680125" y="1134173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5241" name="Picture 125" descr="toshiba_satellite_51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0675" y="1098534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42" name="Text Box 126"/>
          <p:cNvSpPr txBox="1">
            <a:spLocks noChangeArrowheads="1"/>
          </p:cNvSpPr>
          <p:nvPr/>
        </p:nvSpPr>
        <p:spPr bwMode="auto">
          <a:xfrm>
            <a:off x="109443838" y="1125172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5243" name="Text Box 127"/>
          <p:cNvSpPr txBox="1">
            <a:spLocks noChangeArrowheads="1" noChangeShapeType="1"/>
          </p:cNvSpPr>
          <p:nvPr/>
        </p:nvSpPr>
        <p:spPr bwMode="auto">
          <a:xfrm>
            <a:off x="110667800" y="1081976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5244" name="Text Box 128"/>
          <p:cNvSpPr txBox="1">
            <a:spLocks noChangeArrowheads="1" noChangeShapeType="1"/>
          </p:cNvSpPr>
          <p:nvPr/>
        </p:nvSpPr>
        <p:spPr bwMode="auto">
          <a:xfrm>
            <a:off x="113547525" y="1085659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5245" name="Text Box 129"/>
          <p:cNvSpPr txBox="1">
            <a:spLocks noChangeArrowheads="1" noChangeShapeType="1"/>
          </p:cNvSpPr>
          <p:nvPr/>
        </p:nvSpPr>
        <p:spPr bwMode="auto">
          <a:xfrm>
            <a:off x="107283250" y="1096010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5246" name="Text Box 130"/>
          <p:cNvSpPr txBox="1">
            <a:spLocks noChangeArrowheads="1" noChangeShapeType="1"/>
          </p:cNvSpPr>
          <p:nvPr/>
        </p:nvSpPr>
        <p:spPr bwMode="auto">
          <a:xfrm>
            <a:off x="108291313" y="1088088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5247" name="Line 131"/>
          <p:cNvSpPr>
            <a:spLocks noChangeShapeType="1"/>
          </p:cNvSpPr>
          <p:nvPr/>
        </p:nvSpPr>
        <p:spPr bwMode="auto">
          <a:xfrm flipV="1">
            <a:off x="112468025" y="1091692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48" name="Picture 132" descr="j021498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5300" y="1081976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49" name="Line 133"/>
          <p:cNvSpPr>
            <a:spLocks noChangeShapeType="1"/>
          </p:cNvSpPr>
          <p:nvPr/>
        </p:nvSpPr>
        <p:spPr bwMode="auto">
          <a:xfrm flipH="1" flipV="1">
            <a:off x="107967463" y="1089898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50" name="Text Box 134"/>
          <p:cNvSpPr txBox="1">
            <a:spLocks noChangeArrowheads="1" noChangeShapeType="1"/>
          </p:cNvSpPr>
          <p:nvPr/>
        </p:nvSpPr>
        <p:spPr bwMode="auto">
          <a:xfrm>
            <a:off x="108543725" y="1103582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5251" name="Text Box 135"/>
          <p:cNvSpPr txBox="1">
            <a:spLocks noChangeArrowheads="1" noChangeShapeType="1"/>
          </p:cNvSpPr>
          <p:nvPr/>
        </p:nvSpPr>
        <p:spPr bwMode="auto">
          <a:xfrm>
            <a:off x="112539463" y="1102502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52" name="Text Box 136"/>
          <p:cNvSpPr txBox="1">
            <a:spLocks noChangeArrowheads="1" noChangeShapeType="1"/>
          </p:cNvSpPr>
          <p:nvPr/>
        </p:nvSpPr>
        <p:spPr bwMode="auto">
          <a:xfrm>
            <a:off x="112575975" y="1109329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53" name="Text Box 137"/>
          <p:cNvSpPr txBox="1">
            <a:spLocks noChangeArrowheads="1" noChangeShapeType="1"/>
          </p:cNvSpPr>
          <p:nvPr/>
        </p:nvSpPr>
        <p:spPr bwMode="auto">
          <a:xfrm>
            <a:off x="114015838" y="1120489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5254" name="Text Box 138"/>
          <p:cNvSpPr txBox="1">
            <a:spLocks noChangeArrowheads="1" noChangeShapeType="1"/>
          </p:cNvSpPr>
          <p:nvPr/>
        </p:nvSpPr>
        <p:spPr bwMode="auto">
          <a:xfrm>
            <a:off x="107138788" y="1118695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5255" name="Line 139"/>
          <p:cNvSpPr>
            <a:spLocks noChangeShapeType="1"/>
          </p:cNvSpPr>
          <p:nvPr/>
        </p:nvSpPr>
        <p:spPr bwMode="auto">
          <a:xfrm flipH="1" flipV="1">
            <a:off x="112502950" y="1116171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56" name="Line 140"/>
          <p:cNvSpPr>
            <a:spLocks noChangeShapeType="1"/>
          </p:cNvSpPr>
          <p:nvPr/>
        </p:nvSpPr>
        <p:spPr bwMode="auto">
          <a:xfrm flipV="1">
            <a:off x="109227938" y="1116171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57" name="Text Box 141"/>
          <p:cNvSpPr txBox="1">
            <a:spLocks noChangeArrowheads="1" noChangeShapeType="1"/>
          </p:cNvSpPr>
          <p:nvPr/>
        </p:nvSpPr>
        <p:spPr bwMode="auto">
          <a:xfrm>
            <a:off x="109659738" y="1118695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5258" name="Text Box 142"/>
          <p:cNvSpPr txBox="1">
            <a:spLocks noChangeArrowheads="1" noChangeShapeType="1"/>
          </p:cNvSpPr>
          <p:nvPr/>
        </p:nvSpPr>
        <p:spPr bwMode="auto">
          <a:xfrm>
            <a:off x="108146850" y="1079341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5259" name="Text Box 143"/>
          <p:cNvSpPr txBox="1">
            <a:spLocks noChangeArrowheads="1" noChangeShapeType="1"/>
          </p:cNvSpPr>
          <p:nvPr/>
        </p:nvSpPr>
        <p:spPr bwMode="auto">
          <a:xfrm>
            <a:off x="111494888" y="1118330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sp>
        <p:nvSpPr>
          <p:cNvPr id="5260" name="Rectangle 144"/>
          <p:cNvSpPr>
            <a:spLocks noChangeArrowheads="1" noChangeShapeType="1"/>
          </p:cNvSpPr>
          <p:nvPr/>
        </p:nvSpPr>
        <p:spPr bwMode="auto">
          <a:xfrm>
            <a:off x="108227813" y="108138913"/>
            <a:ext cx="7953375" cy="177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261" name="Rectangle 145"/>
          <p:cNvSpPr>
            <a:spLocks noChangeArrowheads="1" noChangeShapeType="1"/>
          </p:cNvSpPr>
          <p:nvPr/>
        </p:nvSpPr>
        <p:spPr bwMode="auto">
          <a:xfrm>
            <a:off x="106773663" y="109472413"/>
            <a:ext cx="193675" cy="5335587"/>
          </a:xfrm>
          <a:prstGeom prst="rect">
            <a:avLst/>
          </a:prstGeom>
          <a:solidFill>
            <a:srgbClr val="66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/>
          <a:p>
            <a:endParaRPr lang="es-ES_tradnl"/>
          </a:p>
        </p:txBody>
      </p:sp>
      <p:sp>
        <p:nvSpPr>
          <p:cNvPr id="5262" name="Text Box 146"/>
          <p:cNvSpPr txBox="1">
            <a:spLocks noChangeArrowheads="1" noChangeShapeType="1"/>
          </p:cNvSpPr>
          <p:nvPr/>
        </p:nvSpPr>
        <p:spPr bwMode="auto">
          <a:xfrm>
            <a:off x="110559850" y="109132688"/>
            <a:ext cx="2698750" cy="79216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500">
                <a:solidFill>
                  <a:srgbClr val="FFFFFF"/>
                </a:solidFill>
                <a:latin typeface="Bodoni MT Black" pitchFamily="18" charset="0"/>
              </a:rPr>
              <a:t>Procesadores de textos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Word</a:t>
            </a:r>
          </a:p>
          <a:p>
            <a:pPr algn="ctr" eaLnBrk="1" hangingPunct="1"/>
            <a:r>
              <a:rPr lang="es-ES" sz="1500">
                <a:solidFill>
                  <a:srgbClr val="9999FF"/>
                </a:solidFill>
                <a:latin typeface="Bodoni MT Black" pitchFamily="18" charset="0"/>
              </a:rPr>
              <a:t>Adobe Acrobat (.pdf)</a:t>
            </a:r>
            <a:endParaRPr lang="es-ES"/>
          </a:p>
        </p:txBody>
      </p:sp>
      <p:sp>
        <p:nvSpPr>
          <p:cNvPr id="5263" name="Text Box 147"/>
          <p:cNvSpPr txBox="1">
            <a:spLocks noChangeArrowheads="1" noChangeShapeType="1"/>
          </p:cNvSpPr>
          <p:nvPr/>
        </p:nvSpPr>
        <p:spPr bwMode="auto">
          <a:xfrm>
            <a:off x="107896025" y="113633250"/>
            <a:ext cx="7950200" cy="977900"/>
          </a:xfrm>
          <a:prstGeom prst="rect">
            <a:avLst/>
          </a:prstGeom>
          <a:solidFill>
            <a:srgbClr val="000066"/>
          </a:solidFill>
          <a:ln w="15875" algn="in">
            <a:solidFill>
              <a:srgbClr val="800000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700"/>
              </a:spcAft>
            </a:pPr>
            <a:r>
              <a:rPr lang="es-ES" sz="3600">
                <a:solidFill>
                  <a:srgbClr val="FFFFFF"/>
                </a:solidFill>
                <a:latin typeface="Broadway" pitchFamily="82" charset="0"/>
              </a:rPr>
              <a:t>EL PUPITRE DEL FILÓLOGO</a:t>
            </a:r>
          </a:p>
          <a:p>
            <a:pPr algn="ctr" eaLnBrk="1" hangingPunct="1">
              <a:spcAft>
                <a:spcPts val="700"/>
              </a:spcAft>
            </a:pPr>
            <a:r>
              <a:rPr lang="es-ES" sz="1400">
                <a:solidFill>
                  <a:srgbClr val="FFFFFF"/>
                </a:solidFill>
                <a:latin typeface="Berlin Sans FB Demi" pitchFamily="34" charset="0"/>
              </a:rPr>
              <a:t>WORKSTATION</a:t>
            </a:r>
            <a:endParaRPr lang="es-ES"/>
          </a:p>
        </p:txBody>
      </p:sp>
      <p:pic>
        <p:nvPicPr>
          <p:cNvPr id="5264" name="Picture 148" descr="toshiba_satellite_51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6575" y="110069313"/>
            <a:ext cx="1695450" cy="1895475"/>
          </a:xfrm>
          <a:prstGeom prst="rect">
            <a:avLst/>
          </a:prstGeom>
          <a:noFill/>
          <a:ln w="47625" algn="in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65" name="Text Box 149"/>
          <p:cNvSpPr txBox="1">
            <a:spLocks noChangeArrowheads="1"/>
          </p:cNvSpPr>
          <p:nvPr/>
        </p:nvSpPr>
        <p:spPr bwMode="auto">
          <a:xfrm>
            <a:off x="109659738" y="112733138"/>
            <a:ext cx="4356100" cy="866775"/>
          </a:xfrm>
          <a:prstGeom prst="rect">
            <a:avLst/>
          </a:prstGeom>
          <a:solidFill>
            <a:srgbClr val="000066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1.5. Instrumentos para el comentario.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Internet.</a:t>
            </a:r>
          </a:p>
          <a:p>
            <a:pPr lvl="1" eaLnBrk="1" hangingPunct="1"/>
            <a:r>
              <a:rPr lang="es-ES_tradnl" sz="1200" b="1">
                <a:solidFill>
                  <a:srgbClr val="FFFFFF"/>
                </a:solidFill>
                <a:latin typeface="Times New Roman" pitchFamily="18" charset="0"/>
              </a:rPr>
              <a:t>Programas informáticos: procesadores de texto, bases de datos, programas de concordancias</a:t>
            </a:r>
            <a:r>
              <a:rPr lang="es-ES_tradnl" sz="1200" b="1">
                <a:solidFill>
                  <a:srgbClr val="000080"/>
                </a:solidFill>
                <a:latin typeface="Times New Roman" pitchFamily="18" charset="0"/>
              </a:rPr>
              <a:t>…</a:t>
            </a:r>
            <a:endParaRPr lang="es-ES"/>
          </a:p>
        </p:txBody>
      </p:sp>
      <p:sp>
        <p:nvSpPr>
          <p:cNvPr id="5266" name="Text Box 150"/>
          <p:cNvSpPr txBox="1">
            <a:spLocks noChangeArrowheads="1" noChangeShapeType="1"/>
          </p:cNvSpPr>
          <p:nvPr/>
        </p:nvSpPr>
        <p:spPr bwMode="auto">
          <a:xfrm>
            <a:off x="110883700" y="108413550"/>
            <a:ext cx="2159000" cy="6477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900">
                <a:solidFill>
                  <a:srgbClr val="FFFFFF"/>
                </a:solidFill>
                <a:latin typeface="Bodoni MT Black" pitchFamily="18" charset="0"/>
              </a:rPr>
              <a:t>Bases de datos</a:t>
            </a:r>
          </a:p>
          <a:p>
            <a:pPr algn="ctr" eaLnBrk="1" hangingPunct="1"/>
            <a:r>
              <a:rPr lang="es-ES" sz="1900">
                <a:solidFill>
                  <a:srgbClr val="9999FF"/>
                </a:solidFill>
                <a:latin typeface="Bodoni MT Black" pitchFamily="18" charset="0"/>
              </a:rPr>
              <a:t>Filemaker</a:t>
            </a:r>
            <a:endParaRPr lang="es-ES"/>
          </a:p>
        </p:txBody>
      </p:sp>
      <p:sp>
        <p:nvSpPr>
          <p:cNvPr id="5267" name="Text Box 151"/>
          <p:cNvSpPr txBox="1">
            <a:spLocks noChangeArrowheads="1" noChangeShapeType="1"/>
          </p:cNvSpPr>
          <p:nvPr/>
        </p:nvSpPr>
        <p:spPr bwMode="auto">
          <a:xfrm>
            <a:off x="113763425" y="108781850"/>
            <a:ext cx="2116138" cy="639763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>
                <a:solidFill>
                  <a:srgbClr val="FFFFFF"/>
                </a:solidFill>
                <a:latin typeface="Bodoni MT Black" pitchFamily="18" charset="0"/>
              </a:rPr>
              <a:t>Presentaciones</a:t>
            </a:r>
          </a:p>
          <a:p>
            <a:pPr algn="ctr" eaLnBrk="1" hangingPunct="1"/>
            <a:r>
              <a:rPr lang="es-ES">
                <a:solidFill>
                  <a:srgbClr val="9999FF"/>
                </a:solidFill>
                <a:latin typeface="Bodoni MT Black" pitchFamily="18" charset="0"/>
              </a:rPr>
              <a:t>PowerPoint</a:t>
            </a:r>
            <a:endParaRPr lang="es-ES"/>
          </a:p>
        </p:txBody>
      </p:sp>
      <p:sp>
        <p:nvSpPr>
          <p:cNvPr id="5268" name="Text Box 152"/>
          <p:cNvSpPr txBox="1">
            <a:spLocks noChangeArrowheads="1" noChangeShapeType="1"/>
          </p:cNvSpPr>
          <p:nvPr/>
        </p:nvSpPr>
        <p:spPr bwMode="auto">
          <a:xfrm>
            <a:off x="107499150" y="109816900"/>
            <a:ext cx="1763713" cy="6127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Navegador</a:t>
            </a:r>
          </a:p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Internet</a:t>
            </a:r>
            <a:endParaRPr lang="es-ES"/>
          </a:p>
        </p:txBody>
      </p:sp>
      <p:sp>
        <p:nvSpPr>
          <p:cNvPr id="5269" name="Text Box 153"/>
          <p:cNvSpPr txBox="1">
            <a:spLocks noChangeArrowheads="1" noChangeShapeType="1"/>
          </p:cNvSpPr>
          <p:nvPr/>
        </p:nvSpPr>
        <p:spPr bwMode="auto">
          <a:xfrm>
            <a:off x="108507213" y="109024738"/>
            <a:ext cx="1692275" cy="5048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Buscadores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Google</a:t>
            </a:r>
            <a:endParaRPr lang="es-ES"/>
          </a:p>
        </p:txBody>
      </p:sp>
      <p:sp>
        <p:nvSpPr>
          <p:cNvPr id="5270" name="Line 154"/>
          <p:cNvSpPr>
            <a:spLocks noChangeShapeType="1"/>
          </p:cNvSpPr>
          <p:nvPr/>
        </p:nvSpPr>
        <p:spPr bwMode="auto">
          <a:xfrm flipV="1">
            <a:off x="112683925" y="109385100"/>
            <a:ext cx="3311525" cy="684213"/>
          </a:xfrm>
          <a:prstGeom prst="line">
            <a:avLst/>
          </a:prstGeom>
          <a:noFill/>
          <a:ln w="53975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pic>
        <p:nvPicPr>
          <p:cNvPr id="5271" name="Picture 155" descr="j0214984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00" y="108413550"/>
            <a:ext cx="914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72" name="Line 156"/>
          <p:cNvSpPr>
            <a:spLocks noChangeShapeType="1"/>
          </p:cNvSpPr>
          <p:nvPr/>
        </p:nvSpPr>
        <p:spPr bwMode="auto">
          <a:xfrm flipH="1" flipV="1">
            <a:off x="108183363" y="109205713"/>
            <a:ext cx="2808287" cy="1800225"/>
          </a:xfrm>
          <a:prstGeom prst="line">
            <a:avLst/>
          </a:prstGeom>
          <a:noFill/>
          <a:ln w="53975" algn="ctr">
            <a:solidFill>
              <a:srgbClr val="A101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73" name="Text Box 157"/>
          <p:cNvSpPr txBox="1">
            <a:spLocks noChangeArrowheads="1" noChangeShapeType="1"/>
          </p:cNvSpPr>
          <p:nvPr/>
        </p:nvSpPr>
        <p:spPr bwMode="auto">
          <a:xfrm>
            <a:off x="108759625" y="110574138"/>
            <a:ext cx="2200275" cy="85407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Libros electrónicos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Adobe Reader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Microsoft Reader</a:t>
            </a:r>
            <a:endParaRPr lang="es-ES"/>
          </a:p>
        </p:txBody>
      </p:sp>
      <p:sp>
        <p:nvSpPr>
          <p:cNvPr id="5274" name="Text Box 158"/>
          <p:cNvSpPr txBox="1">
            <a:spLocks noChangeArrowheads="1" noChangeShapeType="1"/>
          </p:cNvSpPr>
          <p:nvPr/>
        </p:nvSpPr>
        <p:spPr bwMode="auto">
          <a:xfrm>
            <a:off x="112755363" y="110466188"/>
            <a:ext cx="1992312" cy="5572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Diccionarios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75" name="Text Box 159"/>
          <p:cNvSpPr txBox="1">
            <a:spLocks noChangeArrowheads="1" noChangeShapeType="1"/>
          </p:cNvSpPr>
          <p:nvPr/>
        </p:nvSpPr>
        <p:spPr bwMode="auto">
          <a:xfrm>
            <a:off x="112791875" y="111148813"/>
            <a:ext cx="1992313" cy="558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Enciclopedias</a:t>
            </a:r>
          </a:p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CD / DVD / En línea</a:t>
            </a:r>
            <a:endParaRPr lang="es-ES"/>
          </a:p>
        </p:txBody>
      </p:sp>
      <p:sp>
        <p:nvSpPr>
          <p:cNvPr id="5276" name="Text Box 160"/>
          <p:cNvSpPr txBox="1">
            <a:spLocks noChangeArrowheads="1" noChangeShapeType="1"/>
          </p:cNvSpPr>
          <p:nvPr/>
        </p:nvSpPr>
        <p:spPr bwMode="auto">
          <a:xfrm>
            <a:off x="114231738" y="1122648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300">
                <a:solidFill>
                  <a:srgbClr val="FFFFFF"/>
                </a:solidFill>
                <a:latin typeface="Bodoni MT Black" pitchFamily="18" charset="0"/>
              </a:rPr>
              <a:t>Sonido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Dictado automático</a:t>
            </a:r>
          </a:p>
          <a:p>
            <a:pPr algn="ctr" eaLnBrk="1" hangingPunct="1"/>
            <a:r>
              <a:rPr lang="es-ES" sz="1300">
                <a:solidFill>
                  <a:srgbClr val="9999FF"/>
                </a:solidFill>
                <a:latin typeface="Bodoni MT Black" pitchFamily="18" charset="0"/>
              </a:rPr>
              <a:t>Winamp</a:t>
            </a:r>
            <a:endParaRPr lang="es-ES"/>
          </a:p>
        </p:txBody>
      </p:sp>
      <p:sp>
        <p:nvSpPr>
          <p:cNvPr id="5277" name="Text Box 161"/>
          <p:cNvSpPr txBox="1">
            <a:spLocks noChangeArrowheads="1" noChangeShapeType="1"/>
          </p:cNvSpPr>
          <p:nvPr/>
        </p:nvSpPr>
        <p:spPr bwMode="auto">
          <a:xfrm>
            <a:off x="107354688" y="112085438"/>
            <a:ext cx="2089150" cy="900112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700">
                <a:solidFill>
                  <a:srgbClr val="FFFFFF"/>
                </a:solidFill>
                <a:latin typeface="Bodoni MT Black" pitchFamily="18" charset="0"/>
              </a:rPr>
              <a:t>IMAGEN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Photoshop</a:t>
            </a:r>
          </a:p>
          <a:p>
            <a:pPr algn="ctr" eaLnBrk="1" hangingPunct="1"/>
            <a:r>
              <a:rPr lang="es-ES" sz="1700">
                <a:solidFill>
                  <a:srgbClr val="9999FF"/>
                </a:solidFill>
                <a:latin typeface="Bodoni MT Black" pitchFamily="18" charset="0"/>
              </a:rPr>
              <a:t>Snagtit</a:t>
            </a:r>
            <a:endParaRPr lang="es-ES"/>
          </a:p>
        </p:txBody>
      </p:sp>
      <p:sp>
        <p:nvSpPr>
          <p:cNvPr id="5278" name="Line 162"/>
          <p:cNvSpPr>
            <a:spLocks noChangeShapeType="1"/>
          </p:cNvSpPr>
          <p:nvPr/>
        </p:nvSpPr>
        <p:spPr bwMode="auto">
          <a:xfrm flipH="1" flipV="1">
            <a:off x="112718850" y="111833025"/>
            <a:ext cx="1620838" cy="396875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79" name="Line 163"/>
          <p:cNvSpPr>
            <a:spLocks noChangeShapeType="1"/>
          </p:cNvSpPr>
          <p:nvPr/>
        </p:nvSpPr>
        <p:spPr bwMode="auto">
          <a:xfrm flipV="1">
            <a:off x="109443838" y="111833025"/>
            <a:ext cx="1582737" cy="431800"/>
          </a:xfrm>
          <a:prstGeom prst="line">
            <a:avLst/>
          </a:prstGeom>
          <a:noFill/>
          <a:ln w="53975" algn="ctr">
            <a:solidFill>
              <a:srgbClr val="CC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576" tIns="36576" rIns="36576" bIns="36576"/>
          <a:lstStyle/>
          <a:p>
            <a:endParaRPr lang="es-ES"/>
          </a:p>
        </p:txBody>
      </p:sp>
      <p:sp>
        <p:nvSpPr>
          <p:cNvPr id="5280" name="Text Box 164"/>
          <p:cNvSpPr txBox="1">
            <a:spLocks noChangeArrowheads="1" noChangeShapeType="1"/>
          </p:cNvSpPr>
          <p:nvPr/>
        </p:nvSpPr>
        <p:spPr bwMode="auto">
          <a:xfrm>
            <a:off x="109875638" y="112085438"/>
            <a:ext cx="1727200" cy="431800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OCR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Omnipage</a:t>
            </a:r>
          </a:p>
          <a:p>
            <a:pPr eaLnBrk="1" hangingPunct="1"/>
            <a:endParaRPr lang="es-ES"/>
          </a:p>
        </p:txBody>
      </p:sp>
      <p:sp>
        <p:nvSpPr>
          <p:cNvPr id="5281" name="Text Box 165"/>
          <p:cNvSpPr txBox="1">
            <a:spLocks noChangeArrowheads="1" noChangeShapeType="1"/>
          </p:cNvSpPr>
          <p:nvPr/>
        </p:nvSpPr>
        <p:spPr bwMode="auto">
          <a:xfrm>
            <a:off x="108362750" y="108150025"/>
            <a:ext cx="1736725" cy="720725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400">
                <a:solidFill>
                  <a:srgbClr val="FFFFFF"/>
                </a:solidFill>
                <a:latin typeface="Bodoni MT Black" pitchFamily="18" charset="0"/>
              </a:rPr>
              <a:t>Comunicaciones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Correo electrónico</a:t>
            </a:r>
          </a:p>
          <a:p>
            <a:pPr algn="ctr" eaLnBrk="1" hangingPunct="1"/>
            <a:r>
              <a:rPr lang="es-ES" sz="1400">
                <a:solidFill>
                  <a:srgbClr val="9999FF"/>
                </a:solidFill>
                <a:latin typeface="Bodoni MT Black" pitchFamily="18" charset="0"/>
              </a:rPr>
              <a:t>Chat</a:t>
            </a:r>
            <a:endParaRPr lang="es-ES"/>
          </a:p>
        </p:txBody>
      </p:sp>
      <p:sp>
        <p:nvSpPr>
          <p:cNvPr id="5282" name="Text Box 166"/>
          <p:cNvSpPr txBox="1">
            <a:spLocks noChangeArrowheads="1" noChangeShapeType="1"/>
          </p:cNvSpPr>
          <p:nvPr/>
        </p:nvSpPr>
        <p:spPr bwMode="auto">
          <a:xfrm>
            <a:off x="111710788" y="112048925"/>
            <a:ext cx="1836737" cy="649288"/>
          </a:xfrm>
          <a:prstGeom prst="rect">
            <a:avLst/>
          </a:prstGeom>
          <a:solidFill>
            <a:srgbClr val="800000"/>
          </a:solidFill>
          <a:ln w="0" algn="in">
            <a:solidFill>
              <a:srgbClr val="000066"/>
            </a:solidFill>
            <a:miter lim="800000"/>
            <a:headEnd/>
            <a:tailEnd/>
          </a:ln>
        </p:spPr>
        <p:txBody>
          <a:bodyPr lIns="36195" tIns="36195" rIns="36195" bIns="3619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>
                <a:solidFill>
                  <a:srgbClr val="FFFFFF"/>
                </a:solidFill>
                <a:latin typeface="Bodoni MT Black" pitchFamily="18" charset="0"/>
              </a:rPr>
              <a:t>Programa de Concordancias</a:t>
            </a:r>
          </a:p>
          <a:p>
            <a:pPr algn="ctr" eaLnBrk="1" hangingPunct="1"/>
            <a:r>
              <a:rPr lang="es-ES" sz="1200">
                <a:solidFill>
                  <a:srgbClr val="9999FF"/>
                </a:solidFill>
                <a:latin typeface="Bodoni MT Black" pitchFamily="18" charset="0"/>
              </a:rPr>
              <a:t>Concordance</a:t>
            </a:r>
            <a:endParaRPr lang="es-ES"/>
          </a:p>
        </p:txBody>
      </p:sp>
      <p:graphicFrame>
        <p:nvGraphicFramePr>
          <p:cNvPr id="173" name="17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27419"/>
              </p:ext>
            </p:extLst>
          </p:nvPr>
        </p:nvGraphicFramePr>
        <p:xfrm>
          <a:off x="107504" y="645672"/>
          <a:ext cx="8640960" cy="2359664"/>
        </p:xfrm>
        <a:graphic>
          <a:graphicData uri="http://schemas.openxmlformats.org/drawingml/2006/table">
            <a:tbl>
              <a:tblPr/>
              <a:tblGrid>
                <a:gridCol w="2189626"/>
                <a:gridCol w="3135981"/>
                <a:gridCol w="3315353"/>
              </a:tblGrid>
              <a:tr h="42623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3. REFORMULADORES</a:t>
                      </a:r>
                      <a:endParaRPr lang="es-ES_tradnl" sz="12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3.1.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explicativos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o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sea, es decir, esto es, a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saber.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232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3.2.</a:t>
                      </a:r>
                      <a:r>
                        <a:rPr lang="es-ES" sz="1400" b="1" cap="small" baseline="0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De rectificación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mejor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dicho, mejor aun, mas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bien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001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3.3. 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De distanciamiento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cualquier caso, en todo caso, de todos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modos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347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3.4.</a:t>
                      </a:r>
                      <a:r>
                        <a:rPr lang="es-ES" sz="1400" b="1" cap="small" baseline="0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recapitulativos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suma, en conclusión, en definitiva, en fin, al fin y al cabo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total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18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80730"/>
              </p:ext>
            </p:extLst>
          </p:nvPr>
        </p:nvGraphicFramePr>
        <p:xfrm>
          <a:off x="235315" y="3240491"/>
          <a:ext cx="8541312" cy="1152128"/>
        </p:xfrm>
        <a:graphic>
          <a:graphicData uri="http://schemas.openxmlformats.org/drawingml/2006/table">
            <a:tbl>
              <a:tblPr/>
              <a:tblGrid>
                <a:gridCol w="2204608"/>
                <a:gridCol w="3096344"/>
                <a:gridCol w="3240360"/>
              </a:tblGrid>
              <a:tr h="6238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4. OPERADORES</a:t>
                      </a:r>
                      <a:endParaRPr lang="es-ES_tradnl" sz="1600" b="1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ARGUMENTATIVOS</a:t>
                      </a:r>
                      <a:endParaRPr lang="es-ES_tradnl" sz="1600" b="1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4.1.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de refuerzo argumentativo</a:t>
                      </a:r>
                      <a:endParaRPr lang="es-ES_tradnl" sz="1800" b="1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realidad, en el fondo, de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hecho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2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4.2.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de  concreción</a:t>
                      </a:r>
                      <a:endParaRPr lang="es-ES_tradnl" sz="1800" b="1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por 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ejemplo, en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particular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19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75668"/>
              </p:ext>
            </p:extLst>
          </p:nvPr>
        </p:nvGraphicFramePr>
        <p:xfrm>
          <a:off x="210592" y="4655494"/>
          <a:ext cx="8753896" cy="2005613"/>
        </p:xfrm>
        <a:graphic>
          <a:graphicData uri="http://schemas.openxmlformats.org/drawingml/2006/table">
            <a:tbl>
              <a:tblPr/>
              <a:tblGrid>
                <a:gridCol w="2223482"/>
                <a:gridCol w="3228519"/>
                <a:gridCol w="3301895"/>
              </a:tblGrid>
              <a:tr h="4162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5. MARCADORES</a:t>
                      </a:r>
                      <a:endParaRPr lang="es-ES_tradnl" sz="16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CONVERSACIONALES</a:t>
                      </a:r>
                      <a:endParaRPr lang="es-ES_tradnl" sz="16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5.1.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de modalidad epistémica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claro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desde luego, por lo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visto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27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5.2.</a:t>
                      </a:r>
                      <a:r>
                        <a:rPr lang="es-ES" sz="1400" b="1" cap="small" baseline="0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de modalidad deóntica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bueno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bien,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vale.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4417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5.3. </a:t>
                      </a:r>
                      <a:r>
                        <a:rPr lang="es-ES" sz="1800" b="1" cap="small" dirty="0" err="1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enfocadores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de la alteridad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hombre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mira,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oye.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27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5.4.</a:t>
                      </a:r>
                      <a:r>
                        <a:rPr lang="es-ES" sz="1400" b="1" cap="small" baseline="0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s-ES" sz="1800" b="1" cap="small" dirty="0" err="1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metadiscursivos</a:t>
                      </a:r>
                      <a:r>
                        <a:rPr lang="es-ES" sz="1800" b="1" cap="small" dirty="0" smtClean="0">
                          <a:solidFill>
                            <a:srgbClr val="C00000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conversacionales</a:t>
                      </a:r>
                      <a:endParaRPr lang="es-ES_tradnl" sz="1800" dirty="0">
                        <a:solidFill>
                          <a:srgbClr val="C00000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  bueno</a:t>
                      </a:r>
                      <a:r>
                        <a:rPr lang="es-ES" sz="1600" b="1" i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, eh, </a:t>
                      </a:r>
                      <a:r>
                        <a:rPr lang="es-ES" sz="1600" b="1" i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este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ea typeface="Times New Roman"/>
                          <a:cs typeface="Arial" pitchFamily="34" charset="0"/>
                        </a:rPr>
                        <a:t>...</a:t>
                      </a:r>
                      <a:endParaRPr lang="es-ES_tradn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" name="Text Box 168"/>
          <p:cNvSpPr txBox="1">
            <a:spLocks noChangeArrowheads="1"/>
          </p:cNvSpPr>
          <p:nvPr/>
        </p:nvSpPr>
        <p:spPr bwMode="auto">
          <a:xfrm>
            <a:off x="3786622" y="1"/>
            <a:ext cx="4615195" cy="332656"/>
          </a:xfrm>
          <a:prstGeom prst="rect">
            <a:avLst/>
          </a:prstGeom>
          <a:solidFill>
            <a:schemeClr val="bg1"/>
          </a:solidFill>
          <a:ln w="9525" algn="in">
            <a:solidFill>
              <a:srgbClr val="800000"/>
            </a:solidFill>
            <a:miter lim="800000"/>
            <a:headEnd/>
            <a:tailEnd/>
          </a:ln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b="1" smtClean="0">
                <a:latin typeface="Garamond" panose="02020404030301010803" pitchFamily="18" charset="0"/>
              </a:rPr>
              <a:t>10. LOS MARCADORES </a:t>
            </a:r>
            <a:r>
              <a:rPr lang="es-ES" b="1" dirty="0" smtClean="0">
                <a:latin typeface="Garamond" panose="02020404030301010803" pitchFamily="18" charset="0"/>
              </a:rPr>
              <a:t>DEL DISCURSO </a:t>
            </a:r>
            <a:endParaRPr lang="es-ES" b="1" dirty="0">
              <a:latin typeface="Garamond" panose="02020404030301010803" pitchFamily="18" charset="0"/>
            </a:endParaRPr>
          </a:p>
        </p:txBody>
      </p:sp>
      <p:sp>
        <p:nvSpPr>
          <p:cNvPr id="176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24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9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  <p:sndAc>
          <p:stSnd>
            <p:snd r:embed="rId3" name="camera.wav"/>
          </p:stSnd>
        </p:sndAc>
      </p:transition>
    </mc:Choice>
    <mc:Fallback xmlns="">
      <p:transition spd="slow">
        <p:fade/>
        <p:sndAc>
          <p:stSnd>
            <p:snd r:embed="rId10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4" name="Grupo 13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8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5" name="Imagen 14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7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1041252" y="832803"/>
            <a:ext cx="6929438" cy="5355312"/>
          </a:xfrm>
          <a:prstGeom prst="rect">
            <a:avLst/>
          </a:prstGeom>
          <a:solidFill>
            <a:srgbClr val="FFFF00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ESTE		ESTOS			</a:t>
            </a:r>
            <a:r>
              <a:rPr lang="es-ES" sz="1800" b="1" i="1" dirty="0" smtClean="0">
                <a:latin typeface="Garamond" panose="02020404030301010803" pitchFamily="18" charset="0"/>
              </a:rPr>
              <a:t>THIS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ESTA		ESTAS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ESE		ESOS			</a:t>
            </a:r>
            <a:r>
              <a:rPr lang="es-ES" sz="1800" b="1" i="1" dirty="0" smtClean="0">
                <a:latin typeface="Garamond" panose="02020404030301010803" pitchFamily="18" charset="0"/>
              </a:rPr>
              <a:t>THAT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ESA		ESAS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AQUEL		AQUELLOS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AQUELLA	AQUELLAS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 	ESTE se refiere a algo que está cerca del que habla.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 	ESE se refiere a algo que está a una cierta distancia del que habla, pero cerca del que escucha.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 	AQUEL se refiere a algo que está lejos del que habla y del que escucha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</p:txBody>
      </p:sp>
      <p:sp>
        <p:nvSpPr>
          <p:cNvPr id="13315" name="TextBox 11"/>
          <p:cNvSpPr txBox="1">
            <a:spLocks noChangeArrowheads="1"/>
          </p:cNvSpPr>
          <p:nvPr/>
        </p:nvSpPr>
        <p:spPr bwMode="auto">
          <a:xfrm>
            <a:off x="0" y="0"/>
            <a:ext cx="634017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2</a:t>
            </a:r>
            <a:r>
              <a:rPr lang="es-ES" sz="1800" b="1">
                <a:latin typeface="Garamond" panose="02020404030301010803" pitchFamily="18" charset="0"/>
              </a:rPr>
              <a:t>. </a:t>
            </a:r>
            <a:r>
              <a:rPr lang="es-ES" sz="1800" b="1" smtClean="0">
                <a:latin typeface="Garamond" panose="02020404030301010803" pitchFamily="18" charset="0"/>
              </a:rPr>
              <a:t>ADJETIVOS DETERMINATIVOS. </a:t>
            </a:r>
            <a:r>
              <a:rPr lang="es-ES" sz="1800" b="1" smtClean="0">
                <a:latin typeface="Garamond" panose="02020404030301010803" pitchFamily="18" charset="0"/>
              </a:rPr>
              <a:t>DEMOSTRATIVOS</a:t>
            </a:r>
            <a:r>
              <a:rPr lang="es-ES" sz="1800" b="1" dirty="0" smtClean="0">
                <a:latin typeface="Garamond" panose="02020404030301010803" pitchFamily="18" charset="0"/>
              </a:rPr>
              <a:t>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6" name="Flecha arriba 5">
            <a:hlinkClick r:id="rId7" action="ppaction://hlinksldjump"/>
          </p:cNvPr>
          <p:cNvSpPr/>
          <p:nvPr/>
        </p:nvSpPr>
        <p:spPr bwMode="auto">
          <a:xfrm>
            <a:off x="8562975" y="4127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20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3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" dur="2000"/>
                                        <p:tgtEl>
                                          <p:spTgt spid="7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" dur="2000"/>
                                        <p:tgtEl>
                                          <p:spTgt spid="7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6" dur="2000"/>
                                        <p:tgtEl>
                                          <p:spTgt spid="7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450" y="1157491"/>
            <a:ext cx="7858125" cy="4524375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" b="1" dirty="0" smtClean="0">
                <a:latin typeface="Garamond" panose="02020404030301010803" pitchFamily="18" charset="0"/>
              </a:rPr>
              <a:t>Formas átonas (delante del </a:t>
            </a:r>
            <a:r>
              <a:rPr lang="es-ES" b="1" dirty="0" err="1" smtClean="0">
                <a:latin typeface="Garamond" panose="02020404030301010803" pitchFamily="18" charset="0"/>
              </a:rPr>
              <a:t>sust</a:t>
            </a:r>
            <a:r>
              <a:rPr lang="es-ES" b="1" dirty="0" smtClean="0">
                <a:latin typeface="Garamond" panose="02020404030301010803" pitchFamily="18" charset="0"/>
              </a:rPr>
              <a:t>.).     Formas tónicas (detrás del </a:t>
            </a:r>
            <a:r>
              <a:rPr lang="es-ES" b="1" dirty="0" err="1" smtClean="0">
                <a:latin typeface="Garamond" panose="02020404030301010803" pitchFamily="18" charset="0"/>
              </a:rPr>
              <a:t>sust</a:t>
            </a:r>
            <a:r>
              <a:rPr lang="es-ES" b="1" dirty="0" smtClean="0">
                <a:latin typeface="Garamond" panose="02020404030301010803" pitchFamily="18" charset="0"/>
              </a:rPr>
              <a:t>.)</a:t>
            </a:r>
          </a:p>
          <a:p>
            <a:pPr algn="ctr">
              <a:defRPr/>
            </a:pPr>
            <a:r>
              <a:rPr lang="es-ES" b="1" dirty="0" smtClean="0">
                <a:latin typeface="Garamond" panose="02020404030301010803" pitchFamily="18" charset="0"/>
              </a:rPr>
              <a:t> </a:t>
            </a: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mi	tu	su			mío	tuyo	suyo	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mi	tu	su			mía	tuya	suya	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mis	tus	sus			míos	tuyos	suyos	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mis 	tus 	sus			mías	tuyas	suyas	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		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Nuestro    vuestro   su	              nuestro	  vuestro   suyo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nuestra	    vuestra   su		nuestra	  vuestra   suya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Nuestros  vuestros sus		nuestros  vuestros  suyos	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cap="small" dirty="0" smtClean="0">
                <a:latin typeface="Garamond" panose="02020404030301010803" pitchFamily="18" charset="0"/>
              </a:rPr>
              <a:t>Nuestras  vuestras  </a:t>
            </a:r>
            <a:r>
              <a:rPr lang="es-ES" b="1" cap="small" dirty="0" err="1" smtClean="0">
                <a:latin typeface="Garamond" panose="02020404030301010803" pitchFamily="18" charset="0"/>
              </a:rPr>
              <a:t>us</a:t>
            </a:r>
            <a:r>
              <a:rPr lang="es-ES" b="1" cap="small" dirty="0" smtClean="0">
                <a:latin typeface="Garamond" panose="02020404030301010803" pitchFamily="18" charset="0"/>
              </a:rPr>
              <a:t>		nuestras  vuestras</a:t>
            </a:r>
            <a:r>
              <a:rPr lang="es-ES" b="1" cap="small" dirty="0">
                <a:latin typeface="Garamond" panose="02020404030301010803" pitchFamily="18" charset="0"/>
              </a:rPr>
              <a:t> </a:t>
            </a:r>
            <a:r>
              <a:rPr lang="es-ES" b="1" cap="small" dirty="0" smtClean="0">
                <a:latin typeface="Garamond" panose="02020404030301010803" pitchFamily="18" charset="0"/>
              </a:rPr>
              <a:t> suyas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 </a:t>
            </a:r>
          </a:p>
          <a:p>
            <a:pPr algn="ctr">
              <a:defRPr/>
            </a:pPr>
            <a:r>
              <a:rPr lang="es-ES" b="1" i="1" dirty="0" smtClean="0">
                <a:latin typeface="Garamond" panose="02020404030301010803" pitchFamily="18" charset="0"/>
              </a:rPr>
              <a:t>Mi casa  /  La casa mía.</a:t>
            </a:r>
            <a:endParaRPr lang="es-ES" b="1" dirty="0" smtClean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s-ES" b="1" dirty="0" smtClean="0">
                <a:latin typeface="Garamond" panose="02020404030301010803" pitchFamily="18" charset="0"/>
              </a:rPr>
              <a:t> </a:t>
            </a:r>
          </a:p>
          <a:p>
            <a:pPr>
              <a:defRPr/>
            </a:pPr>
            <a:r>
              <a:rPr lang="es-ES" b="1" i="1" dirty="0" smtClean="0">
                <a:latin typeface="Garamond" panose="02020404030301010803" pitchFamily="18" charset="0"/>
              </a:rPr>
              <a:t>Su casa </a:t>
            </a:r>
            <a:r>
              <a:rPr lang="es-ES" b="1" dirty="0" smtClean="0">
                <a:latin typeface="Garamond" panose="02020404030301010803" pitchFamily="18" charset="0"/>
              </a:rPr>
              <a:t>(= la casa de él, la casa de ella, la casa de ellos, la casa de ellas, la casa de Usted, la casa de Ustedes).</a:t>
            </a:r>
          </a:p>
        </p:txBody>
      </p:sp>
      <p:sp>
        <p:nvSpPr>
          <p:cNvPr id="7" name="Flecha arriba 6">
            <a:hlinkClick r:id="rId3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6" name="Grupo 15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0" name="Picture 186" descr="universitas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7" name="Imagen 16" descr="Home"/>
            <p:cNvPicPr/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9" name="Picture 42" descr="IMG_20160105_1831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0" y="0"/>
            <a:ext cx="58681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2</a:t>
            </a:r>
            <a:r>
              <a:rPr lang="es-ES" sz="1800" b="1">
                <a:latin typeface="Garamond" panose="02020404030301010803" pitchFamily="18" charset="0"/>
              </a:rPr>
              <a:t>. </a:t>
            </a:r>
            <a:r>
              <a:rPr lang="es-ES" sz="1800" b="1" smtClean="0">
                <a:latin typeface="Garamond" panose="02020404030301010803" pitchFamily="18" charset="0"/>
              </a:rPr>
              <a:t>ADJETIVOS DETERMINATIVOS. POSESIV</a:t>
            </a:r>
            <a:r>
              <a:rPr lang="es-ES" sz="1800" b="1" smtClean="0">
                <a:latin typeface="Garamond" panose="02020404030301010803" pitchFamily="18" charset="0"/>
              </a:rPr>
              <a:t>OS</a:t>
            </a:r>
            <a:r>
              <a:rPr lang="es-ES" sz="1800" b="1" dirty="0" smtClean="0">
                <a:latin typeface="Garamond" panose="02020404030301010803" pitchFamily="18" charset="0"/>
              </a:rPr>
              <a:t>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14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001D7A"/>
                </a:solidFill>
                <a:latin typeface="Garamond" panose="02020404030301010803" pitchFamily="18" charset="0"/>
              </a:rPr>
              <a:t>4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Box 9"/>
          <p:cNvSpPr txBox="1">
            <a:spLocks noChangeArrowheads="1"/>
          </p:cNvSpPr>
          <p:nvPr/>
        </p:nvSpPr>
        <p:spPr bwMode="auto">
          <a:xfrm>
            <a:off x="251520" y="836712"/>
            <a:ext cx="8001000" cy="4478149"/>
          </a:xfrm>
          <a:prstGeom prst="rect">
            <a:avLst/>
          </a:prstGeom>
          <a:solidFill>
            <a:srgbClr val="FFFF00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 CARDINALES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0  cero		1  uno/a		2  dos		3  tres		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4  cuatro		5  cinco		6  seis		7  siete		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8  ocho		9  nueve		10 diez		11 once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12 doce		13 trece		14 catorce</a:t>
            </a:r>
            <a:r>
              <a:rPr lang="es-ES" sz="1500" b="1" smtClean="0">
                <a:latin typeface="Garamond" panose="02020404030301010803" pitchFamily="18" charset="0"/>
              </a:rPr>
              <a:t>	</a:t>
            </a:r>
            <a:r>
              <a:rPr lang="es-ES" sz="1500" b="1" smtClean="0">
                <a:latin typeface="Garamond" panose="02020404030301010803" pitchFamily="18" charset="0"/>
              </a:rPr>
              <a:t>	15 </a:t>
            </a:r>
            <a:r>
              <a:rPr lang="es-ES" sz="1500" b="1" dirty="0" smtClean="0">
                <a:latin typeface="Garamond" panose="02020404030301010803" pitchFamily="18" charset="0"/>
              </a:rPr>
              <a:t>quince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16 dieciséis</a:t>
            </a:r>
            <a:r>
              <a:rPr lang="es-ES" sz="1500" b="1" smtClean="0">
                <a:latin typeface="Garamond" panose="02020404030301010803" pitchFamily="18" charset="0"/>
              </a:rPr>
              <a:t>	</a:t>
            </a:r>
            <a:r>
              <a:rPr lang="es-ES" sz="1500" b="1" smtClean="0">
                <a:latin typeface="Garamond" panose="02020404030301010803" pitchFamily="18" charset="0"/>
              </a:rPr>
              <a:t>	17 </a:t>
            </a:r>
            <a:r>
              <a:rPr lang="es-ES" sz="1500" b="1" dirty="0" smtClean="0">
                <a:latin typeface="Garamond" panose="02020404030301010803" pitchFamily="18" charset="0"/>
              </a:rPr>
              <a:t>diecisiete	18 dieciocho	19 diecinueve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20 veinte 		21 veintiuno/a 	22 veintidós	30 treinta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31 treinta y uno/a  ATENCIÓN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sz="1500" b="1" dirty="0" smtClean="0">
                <a:latin typeface="Garamond" panose="02020404030301010803" pitchFamily="18" charset="0"/>
              </a:rPr>
              <a:t/>
            </a:r>
            <a:br>
              <a:rPr lang="en-GB" sz="1500" b="1" dirty="0" smtClean="0">
                <a:latin typeface="Garamond" panose="02020404030301010803" pitchFamily="18" charset="0"/>
              </a:rPr>
            </a:br>
            <a:r>
              <a:rPr lang="en-GB" sz="1500" b="1" i="1" dirty="0" smtClean="0">
                <a:latin typeface="Garamond" panose="02020404030301010803" pitchFamily="18" charset="0"/>
              </a:rPr>
              <a:t> </a:t>
            </a:r>
            <a:r>
              <a:rPr lang="es-ES" sz="1500" b="1" i="1" dirty="0" smtClean="0">
                <a:latin typeface="Garamond" panose="02020404030301010803" pitchFamily="18" charset="0"/>
              </a:rPr>
              <a:t>El 9 (nueve) de marzo de 1995 (mil novecientos noventa y cinco).</a:t>
            </a:r>
            <a:endParaRPr lang="es-ES" sz="15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i="1" dirty="0" smtClean="0">
                <a:latin typeface="Garamond" panose="02020404030301010803" pitchFamily="18" charset="0"/>
              </a:rPr>
              <a:t>Hoy es el primero de octubre.	</a:t>
            </a:r>
            <a:r>
              <a:rPr lang="en-GB" sz="1500" b="1" i="1" dirty="0" smtClean="0">
                <a:latin typeface="Garamond" panose="02020404030301010803" pitchFamily="18" charset="0"/>
              </a:rPr>
              <a:t>1.250 </a:t>
            </a:r>
            <a:r>
              <a:rPr lang="en-GB" sz="1500" b="1" i="1" dirty="0" err="1" smtClean="0">
                <a:latin typeface="Garamond" panose="02020404030301010803" pitchFamily="18" charset="0"/>
              </a:rPr>
              <a:t>kilómetros</a:t>
            </a:r>
            <a:r>
              <a:rPr lang="en-GB" sz="1500" b="1" i="1" dirty="0" smtClean="0">
                <a:latin typeface="Garamond" panose="02020404030301010803" pitchFamily="18" charset="0"/>
              </a:rPr>
              <a:t>; 1,25 </a:t>
            </a:r>
            <a:r>
              <a:rPr lang="en-GB" sz="1500" b="1" i="1" dirty="0" err="1" smtClean="0">
                <a:latin typeface="Garamond" panose="02020404030301010803" pitchFamily="18" charset="0"/>
              </a:rPr>
              <a:t>litros</a:t>
            </a:r>
            <a:r>
              <a:rPr lang="en-GB" sz="1500" b="1" i="1" dirty="0" smtClean="0">
                <a:latin typeface="Garamond" panose="02020404030301010803" pitchFamily="18" charset="0"/>
              </a:rPr>
              <a:t>. </a:t>
            </a:r>
            <a:endParaRPr lang="es-ES" sz="1500" b="1" dirty="0" smtClean="0">
              <a:latin typeface="Garamond" panose="02020404030301010803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sz="1500" b="1" dirty="0" smtClean="0">
                <a:latin typeface="Garamond" panose="02020404030301010803" pitchFamily="18" charset="0"/>
              </a:rPr>
              <a:t>ORDINALES</a:t>
            </a:r>
            <a:endParaRPr lang="es-ES" sz="15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primer(o)/a	segundo/a  	tercer(o)/a 	cuarto/a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quinto/a		sexto/a		séptimo/a		octavo/a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noveno/a 		décimo/a		decimoprimero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 </a:t>
            </a:r>
            <a:r>
              <a:rPr lang="es-ES" sz="1500" b="1" i="1" dirty="0" smtClean="0">
                <a:latin typeface="Garamond" panose="02020404030301010803" pitchFamily="18" charset="0"/>
              </a:rPr>
              <a:t>Alfonso XIII (trece) . El siglo veinte. El primer coche… / El coche primero…</a:t>
            </a:r>
            <a:endParaRPr lang="es-ES" sz="15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i="1" dirty="0" smtClean="0">
                <a:latin typeface="Garamond" panose="02020404030301010803" pitchFamily="18" charset="0"/>
              </a:rPr>
              <a:t> </a:t>
            </a:r>
            <a:endParaRPr lang="es-ES" sz="1500" b="1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500" b="1" dirty="0" smtClean="0">
                <a:latin typeface="Garamond" panose="02020404030301010803" pitchFamily="18" charset="0"/>
              </a:rPr>
              <a:t>MÚLTIPLOS: 	doble / triple / ...	PARTITIVOS: 	medio / tercio / ...</a:t>
            </a:r>
          </a:p>
        </p:txBody>
      </p:sp>
      <p:sp>
        <p:nvSpPr>
          <p:cNvPr id="7" name="Flecha arriba 6">
            <a:hlinkClick r:id="rId3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5" name="Grupo 14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19" name="Picture 186" descr="universitas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6" name="Imagen 15" descr="Home"/>
            <p:cNvPicPr/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18" name="Picture 42" descr="IMG_20160105_1831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0" y="0"/>
            <a:ext cx="634017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2</a:t>
            </a:r>
            <a:r>
              <a:rPr lang="es-ES" sz="1800" b="1">
                <a:latin typeface="Garamond" panose="02020404030301010803" pitchFamily="18" charset="0"/>
              </a:rPr>
              <a:t>. </a:t>
            </a:r>
            <a:r>
              <a:rPr lang="es-ES" sz="1800" b="1" smtClean="0">
                <a:latin typeface="Garamond" panose="02020404030301010803" pitchFamily="18" charset="0"/>
              </a:rPr>
              <a:t>ADJETIVOS DETERMINATIVOS. NUMERALES</a:t>
            </a:r>
            <a:r>
              <a:rPr lang="es-ES" sz="1800" b="1" smtClean="0">
                <a:latin typeface="Garamond" panose="02020404030301010803" pitchFamily="18" charset="0"/>
              </a:rPr>
              <a:t>S</a:t>
            </a:r>
            <a:r>
              <a:rPr lang="es-ES" sz="1800" b="1" dirty="0" smtClean="0">
                <a:latin typeface="Garamond" panose="02020404030301010803" pitchFamily="18" charset="0"/>
              </a:rPr>
              <a:t>.</a:t>
            </a:r>
            <a:endParaRPr lang="es-ES" sz="1800" b="1" dirty="0">
              <a:latin typeface="Garamond" panose="02020404030301010803" pitchFamily="18" charset="0"/>
            </a:endParaRPr>
          </a:p>
        </p:txBody>
      </p:sp>
      <p:sp>
        <p:nvSpPr>
          <p:cNvPr id="21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5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9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2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2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92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7544" y="908720"/>
            <a:ext cx="7500938" cy="4524315"/>
          </a:xfrm>
          <a:prstGeom prst="rect">
            <a:avLst/>
          </a:prstGeom>
          <a:solidFill>
            <a:srgbClr val="FFFF00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s-ES_tradnl" sz="1800" i="1" dirty="0" smtClean="0">
                <a:latin typeface="Garamond" panose="02020404030301010803" pitchFamily="18" charset="0"/>
              </a:rPr>
              <a:t>mujer delgada</a:t>
            </a:r>
            <a:r>
              <a:rPr lang="es-ES_tradnl" sz="1800" dirty="0" smtClean="0">
                <a:latin typeface="Garamond" panose="02020404030301010803" pitchFamily="18" charset="0"/>
              </a:rPr>
              <a:t>,</a:t>
            </a:r>
            <a:r>
              <a:rPr lang="es-ES_tradnl" sz="1800" i="1" dirty="0" smtClean="0">
                <a:latin typeface="Garamond" panose="02020404030301010803" pitchFamily="18" charset="0"/>
              </a:rPr>
              <a:t> más delgada</a:t>
            </a:r>
            <a:r>
              <a:rPr lang="es-ES_tradnl" sz="1800" dirty="0" smtClean="0">
                <a:latin typeface="Garamond" panose="02020404030301010803" pitchFamily="18" charset="0"/>
              </a:rPr>
              <a:t>, </a:t>
            </a:r>
            <a:r>
              <a:rPr lang="es-ES_tradnl" sz="1800" i="1" dirty="0" smtClean="0">
                <a:latin typeface="Garamond" panose="02020404030301010803" pitchFamily="18" charset="0"/>
              </a:rPr>
              <a:t>menos delgada</a:t>
            </a:r>
            <a:r>
              <a:rPr lang="es-ES_tradnl" sz="1800" dirty="0" smtClean="0">
                <a:latin typeface="Garamond" panose="02020404030301010803" pitchFamily="18" charset="0"/>
              </a:rPr>
              <a:t>,</a:t>
            </a:r>
            <a:r>
              <a:rPr lang="es-ES_tradnl" sz="1800" i="1" dirty="0" smtClean="0">
                <a:latin typeface="Garamond" panose="02020404030301010803" pitchFamily="18" charset="0"/>
              </a:rPr>
              <a:t> tan delgada</a:t>
            </a:r>
            <a:r>
              <a:rPr lang="es-ES_tradnl" sz="1800" dirty="0" smtClean="0">
                <a:latin typeface="Garamond" panose="02020404030301010803" pitchFamily="18" charset="0"/>
              </a:rPr>
              <a:t>,</a:t>
            </a:r>
            <a:r>
              <a:rPr lang="es-ES_tradnl" sz="1800" i="1" dirty="0" smtClean="0">
                <a:latin typeface="Garamond" panose="02020404030301010803" pitchFamily="18" charset="0"/>
              </a:rPr>
              <a:t> muy delgada</a:t>
            </a:r>
            <a:r>
              <a:rPr lang="es-ES_tradnl" sz="1800" dirty="0" smtClean="0">
                <a:latin typeface="Garamond" panose="02020404030301010803" pitchFamily="18" charset="0"/>
              </a:rPr>
              <a:t>,</a:t>
            </a:r>
            <a:r>
              <a:rPr lang="es-ES_tradnl" sz="1800" i="1" dirty="0" smtClean="0">
                <a:latin typeface="Garamond" panose="02020404030301010803" pitchFamily="18" charset="0"/>
              </a:rPr>
              <a:t> casi delgada</a:t>
            </a:r>
            <a:r>
              <a:rPr lang="es-ES_tradnl" sz="1800" dirty="0" smtClean="0">
                <a:latin typeface="Garamond" panose="02020404030301010803" pitchFamily="18" charset="0"/>
              </a:rPr>
              <a:t>,</a:t>
            </a:r>
            <a:r>
              <a:rPr lang="es-ES_tradnl" sz="1800" i="1" dirty="0" smtClean="0">
                <a:latin typeface="Garamond" panose="02020404030301010803" pitchFamily="18" charset="0"/>
              </a:rPr>
              <a:t> algo delgada</a:t>
            </a:r>
            <a:r>
              <a:rPr lang="es-ES_tradnl" sz="1800" dirty="0" smtClean="0">
                <a:latin typeface="Garamond" panose="02020404030301010803" pitchFamily="18" charset="0"/>
              </a:rPr>
              <a:t>,</a:t>
            </a:r>
            <a:r>
              <a:rPr lang="es-ES_tradnl" sz="1800" i="1" dirty="0" smtClean="0">
                <a:latin typeface="Garamond" panose="02020404030301010803" pitchFamily="18" charset="0"/>
              </a:rPr>
              <a:t> poco delgada</a:t>
            </a:r>
            <a:r>
              <a:rPr lang="es-ES_tradnl" sz="1800" dirty="0" smtClean="0">
                <a:latin typeface="Garamond" panose="02020404030301010803" pitchFamily="18" charset="0"/>
              </a:rPr>
              <a:t>, etc.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sz="18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POSITIVO</a:t>
            </a:r>
            <a:r>
              <a:rPr lang="es-ES" sz="1800" dirty="0" smtClean="0">
                <a:latin typeface="Garamond" panose="02020404030301010803" pitchFamily="18" charset="0"/>
              </a:rPr>
              <a:t>: cualidad en el grado más simple: un hombre </a:t>
            </a:r>
            <a:r>
              <a:rPr lang="es-ES" sz="1800" b="1" i="1" dirty="0" smtClean="0">
                <a:latin typeface="Garamond" panose="02020404030301010803" pitchFamily="18" charset="0"/>
              </a:rPr>
              <a:t>bueno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sz="18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COMPARATIVO</a:t>
            </a:r>
            <a:r>
              <a:rPr lang="es-ES" sz="1800" dirty="0" smtClean="0">
                <a:latin typeface="Garamond" panose="02020404030301010803" pitchFamily="18" charset="0"/>
              </a:rPr>
              <a:t>: grado mayor, igual o menor, comparando dos cosas.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«superioridad»   </a:t>
            </a:r>
            <a:r>
              <a:rPr lang="es-ES" sz="1800" b="1" i="1" dirty="0" smtClean="0">
                <a:latin typeface="Garamond" panose="02020404030301010803" pitchFamily="18" charset="0"/>
              </a:rPr>
              <a:t>más / que</a:t>
            </a:r>
            <a:endParaRPr lang="es-ES" sz="18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	Pedro es </a:t>
            </a:r>
            <a:r>
              <a:rPr lang="es-ES" sz="1800" b="1" i="1" dirty="0" smtClean="0">
                <a:latin typeface="Garamond" panose="02020404030301010803" pitchFamily="18" charset="0"/>
              </a:rPr>
              <a:t>más</a:t>
            </a:r>
            <a:r>
              <a:rPr lang="es-ES" sz="1800" dirty="0" smtClean="0">
                <a:latin typeface="Garamond" panose="02020404030301010803" pitchFamily="18" charset="0"/>
              </a:rPr>
              <a:t> alto </a:t>
            </a:r>
            <a:r>
              <a:rPr lang="es-ES" sz="1800" b="1" i="1" dirty="0" smtClean="0">
                <a:latin typeface="Garamond" panose="02020404030301010803" pitchFamily="18" charset="0"/>
              </a:rPr>
              <a:t>que</a:t>
            </a:r>
            <a:r>
              <a:rPr lang="es-ES" sz="1800" dirty="0" smtClean="0">
                <a:latin typeface="Garamond" panose="02020404030301010803" pitchFamily="18" charset="0"/>
              </a:rPr>
              <a:t> Andrés.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«igualdad»   </a:t>
            </a:r>
            <a:r>
              <a:rPr lang="es-ES" sz="1800" b="1" i="1" dirty="0" smtClean="0">
                <a:latin typeface="Garamond" panose="02020404030301010803" pitchFamily="18" charset="0"/>
              </a:rPr>
              <a:t>tan / como</a:t>
            </a:r>
            <a:r>
              <a:rPr lang="es-ES" sz="1800" dirty="0" smtClean="0">
                <a:latin typeface="Garamond" panose="02020404030301010803" pitchFamily="18" charset="0"/>
              </a:rPr>
              <a:t> (cualidad) 	  </a:t>
            </a:r>
            <a:r>
              <a:rPr lang="es-ES" sz="1800" b="1" i="1" dirty="0" smtClean="0">
                <a:latin typeface="Garamond" panose="02020404030301010803" pitchFamily="18" charset="0"/>
              </a:rPr>
              <a:t>tanto / como</a:t>
            </a:r>
            <a:r>
              <a:rPr lang="es-ES" sz="1800" dirty="0" smtClean="0">
                <a:latin typeface="Garamond" panose="02020404030301010803" pitchFamily="18" charset="0"/>
              </a:rPr>
              <a:t> (cantidad)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	Pedro </a:t>
            </a:r>
            <a:r>
              <a:rPr lang="es-ES" sz="1800" b="1" i="1" dirty="0" smtClean="0">
                <a:latin typeface="Garamond" panose="02020404030301010803" pitchFamily="18" charset="0"/>
              </a:rPr>
              <a:t>tan</a:t>
            </a:r>
            <a:r>
              <a:rPr lang="es-ES" sz="1800" dirty="0" smtClean="0">
                <a:latin typeface="Garamond" panose="02020404030301010803" pitchFamily="18" charset="0"/>
              </a:rPr>
              <a:t> alto </a:t>
            </a:r>
            <a:r>
              <a:rPr lang="es-ES" sz="1800" b="1" i="1" dirty="0" smtClean="0">
                <a:latin typeface="Garamond" panose="02020404030301010803" pitchFamily="18" charset="0"/>
              </a:rPr>
              <a:t>como</a:t>
            </a:r>
            <a:r>
              <a:rPr lang="es-ES" sz="1800" dirty="0" smtClean="0">
                <a:latin typeface="Garamond" panose="02020404030301010803" pitchFamily="18" charset="0"/>
              </a:rPr>
              <a:t> Felipe. Pedro tiene </a:t>
            </a:r>
            <a:r>
              <a:rPr lang="es-ES" sz="1800" b="1" i="1" dirty="0" smtClean="0">
                <a:latin typeface="Garamond" panose="02020404030301010803" pitchFamily="18" charset="0"/>
              </a:rPr>
              <a:t>tanto</a:t>
            </a:r>
            <a:r>
              <a:rPr lang="es-ES" sz="1800" dirty="0" smtClean="0">
                <a:latin typeface="Garamond" panose="02020404030301010803" pitchFamily="18" charset="0"/>
              </a:rPr>
              <a:t> dinero </a:t>
            </a:r>
            <a:r>
              <a:rPr lang="es-ES" sz="1800" b="1" i="1" dirty="0" smtClean="0">
                <a:latin typeface="Garamond" panose="02020404030301010803" pitchFamily="18" charset="0"/>
              </a:rPr>
              <a:t>como</a:t>
            </a:r>
            <a:r>
              <a:rPr lang="es-ES" sz="1800" dirty="0" smtClean="0">
                <a:latin typeface="Garamond" panose="02020404030301010803" pitchFamily="18" charset="0"/>
              </a:rPr>
              <a:t> Andrés.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sz="1800" dirty="0" smtClean="0">
                <a:latin typeface="Garamond" panose="02020404030301010803" pitchFamily="18" charset="0"/>
              </a:rPr>
              <a:t>«</a:t>
            </a:r>
            <a:r>
              <a:rPr lang="en-GB" sz="1800" dirty="0" err="1" smtClean="0">
                <a:latin typeface="Garamond" panose="02020404030301010803" pitchFamily="18" charset="0"/>
              </a:rPr>
              <a:t>inferioridad</a:t>
            </a:r>
            <a:r>
              <a:rPr lang="en-GB" sz="1800" dirty="0" smtClean="0">
                <a:latin typeface="Garamond" panose="02020404030301010803" pitchFamily="18" charset="0"/>
              </a:rPr>
              <a:t>»    </a:t>
            </a:r>
            <a:r>
              <a:rPr lang="en-GB" sz="1800" b="1" i="1" dirty="0" err="1" smtClean="0">
                <a:latin typeface="Garamond" panose="02020404030301010803" pitchFamily="18" charset="0"/>
              </a:rPr>
              <a:t>menos</a:t>
            </a:r>
            <a:r>
              <a:rPr lang="en-GB" sz="1800" b="1" i="1" dirty="0" smtClean="0">
                <a:latin typeface="Garamond" panose="02020404030301010803" pitchFamily="18" charset="0"/>
              </a:rPr>
              <a:t> / </a:t>
            </a:r>
            <a:r>
              <a:rPr lang="en-GB" sz="1800" b="1" i="1" dirty="0" err="1" smtClean="0">
                <a:latin typeface="Garamond" panose="02020404030301010803" pitchFamily="18" charset="0"/>
              </a:rPr>
              <a:t>que</a:t>
            </a:r>
            <a:r>
              <a:rPr lang="en-GB" sz="1800" dirty="0" smtClean="0">
                <a:latin typeface="Garamond" panose="02020404030301010803" pitchFamily="18" charset="0"/>
              </a:rPr>
              <a:t> </a:t>
            </a:r>
            <a:endParaRPr lang="es-ES" sz="18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sz="1800" dirty="0" smtClean="0">
                <a:latin typeface="Garamond" panose="02020404030301010803" pitchFamily="18" charset="0"/>
              </a:rPr>
              <a:t>	</a:t>
            </a:r>
            <a:r>
              <a:rPr lang="es-ES" sz="1800" dirty="0" smtClean="0">
                <a:latin typeface="Garamond" panose="02020404030301010803" pitchFamily="18" charset="0"/>
              </a:rPr>
              <a:t>Pedro es </a:t>
            </a:r>
            <a:r>
              <a:rPr lang="es-ES" sz="1800" b="1" i="1" dirty="0" smtClean="0">
                <a:latin typeface="Garamond" panose="02020404030301010803" pitchFamily="18" charset="0"/>
              </a:rPr>
              <a:t>menos</a:t>
            </a:r>
            <a:r>
              <a:rPr lang="es-ES" sz="1800" dirty="0" smtClean="0">
                <a:latin typeface="Garamond" panose="02020404030301010803" pitchFamily="18" charset="0"/>
              </a:rPr>
              <a:t> alto </a:t>
            </a:r>
            <a:r>
              <a:rPr lang="es-ES" sz="1800" b="1" i="1" dirty="0" smtClean="0">
                <a:latin typeface="Garamond" panose="02020404030301010803" pitchFamily="18" charset="0"/>
              </a:rPr>
              <a:t>que</a:t>
            </a:r>
            <a:r>
              <a:rPr lang="es-ES" sz="1800" dirty="0" smtClean="0">
                <a:latin typeface="Garamond" panose="02020404030301010803" pitchFamily="18" charset="0"/>
              </a:rPr>
              <a:t> Ángel.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más / menos de    + número</a:t>
            </a:r>
            <a:r>
              <a:rPr lang="es-ES" sz="1800" dirty="0" smtClean="0">
                <a:latin typeface="Garamond" panose="02020404030301010803" pitchFamily="18" charset="0"/>
              </a:rPr>
              <a:t>: “Cuesta </a:t>
            </a:r>
            <a:r>
              <a:rPr lang="es-ES" sz="1800" b="1" i="1" dirty="0" smtClean="0">
                <a:latin typeface="Garamond" panose="02020404030301010803" pitchFamily="18" charset="0"/>
              </a:rPr>
              <a:t>más de </a:t>
            </a:r>
            <a:r>
              <a:rPr lang="es-ES" sz="1800" dirty="0" smtClean="0">
                <a:latin typeface="Garamond" panose="02020404030301010803" pitchFamily="18" charset="0"/>
              </a:rPr>
              <a:t>30 €”.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más / menos de    + “lo”:</a:t>
            </a:r>
            <a:r>
              <a:rPr lang="es-ES" sz="1800" dirty="0" smtClean="0">
                <a:latin typeface="Garamond" panose="02020404030301010803" pitchFamily="18" charset="0"/>
              </a:rPr>
              <a:t>	 “Ha llovido </a:t>
            </a:r>
            <a:r>
              <a:rPr lang="es-ES" sz="1800" b="1" i="1" dirty="0" smtClean="0">
                <a:latin typeface="Garamond" panose="02020404030301010803" pitchFamily="18" charset="0"/>
              </a:rPr>
              <a:t>menos de </a:t>
            </a:r>
            <a:r>
              <a:rPr lang="es-ES" sz="1800" dirty="0" smtClean="0">
                <a:latin typeface="Garamond" panose="02020404030301010803" pitchFamily="18" charset="0"/>
              </a:rPr>
              <a:t>lo que esperábamos”.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sz="1800" dirty="0" smtClean="0">
              <a:latin typeface="Garamond" panose="02020404030301010803" pitchFamily="18" charset="0"/>
            </a:endParaRP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2057699" y="28424"/>
            <a:ext cx="48965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>
                <a:latin typeface="Garamond" panose="02020404030301010803" pitchFamily="18" charset="0"/>
              </a:rPr>
              <a:t>3. </a:t>
            </a:r>
            <a:r>
              <a:rPr lang="es-ES" sz="1800" b="1" dirty="0">
                <a:latin typeface="Garamond" panose="02020404030301010803" pitchFamily="18" charset="0"/>
              </a:rPr>
              <a:t>ADJETIVO </a:t>
            </a:r>
            <a:r>
              <a:rPr lang="es-ES" sz="1800" b="1">
                <a:latin typeface="Garamond" panose="02020404030301010803" pitchFamily="18" charset="0"/>
              </a:rPr>
              <a:t>CALIFICATIVO</a:t>
            </a:r>
            <a:r>
              <a:rPr lang="es-ES" sz="1800" b="1" smtClean="0">
                <a:latin typeface="Garamond" panose="02020404030301010803" pitchFamily="18" charset="0"/>
              </a:rPr>
              <a:t>. EL </a:t>
            </a:r>
            <a:r>
              <a:rPr lang="es-ES" sz="1800" b="1" dirty="0">
                <a:latin typeface="Garamond" panose="02020404030301010803" pitchFamily="18" charset="0"/>
              </a:rPr>
              <a:t>GRADO</a:t>
            </a:r>
          </a:p>
        </p:txBody>
      </p:sp>
      <p:sp>
        <p:nvSpPr>
          <p:cNvPr id="14" name="Flecha arriba 13">
            <a:hlinkClick r:id="rId3" action="ppaction://hlinksldjump"/>
          </p:cNvPr>
          <p:cNvSpPr/>
          <p:nvPr/>
        </p:nvSpPr>
        <p:spPr bwMode="auto">
          <a:xfrm>
            <a:off x="8562975" y="4127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4" name="Picture 186" descr="universitas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7" name="Imagen 16" descr="Home"/>
            <p:cNvPicPr/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2" name="Picture 42" descr="IMG_20160105_1831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6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7" name="Grupo 16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5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20" name="Imagen 19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4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554" name="Rectangle 191"/>
          <p:cNvSpPr>
            <a:spLocks noChangeArrowheads="1"/>
          </p:cNvSpPr>
          <p:nvPr/>
        </p:nvSpPr>
        <p:spPr bwMode="auto">
          <a:xfrm>
            <a:off x="0" y="260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sz="1800"/>
          </a:p>
        </p:txBody>
      </p:sp>
      <p:sp>
        <p:nvSpPr>
          <p:cNvPr id="12298" name="TextBox 9"/>
          <p:cNvSpPr txBox="1">
            <a:spLocks noChangeArrowheads="1"/>
          </p:cNvSpPr>
          <p:nvPr/>
        </p:nvSpPr>
        <p:spPr bwMode="auto">
          <a:xfrm>
            <a:off x="323528" y="539929"/>
            <a:ext cx="7828459" cy="6186309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 </a:t>
            </a:r>
            <a:r>
              <a:rPr lang="es-ES" sz="1800" b="1" dirty="0" smtClean="0">
                <a:latin typeface="Garamond" panose="02020404030301010803" pitchFamily="18" charset="0"/>
              </a:rPr>
              <a:t>SUPERLATIVO</a:t>
            </a:r>
            <a:r>
              <a:rPr lang="es-ES" sz="1800" dirty="0" smtClean="0">
                <a:latin typeface="Garamond" panose="02020404030301010803" pitchFamily="18" charset="0"/>
              </a:rPr>
              <a:t>: cualidad en su más alto grado.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«relativo»   </a:t>
            </a:r>
            <a:r>
              <a:rPr lang="es-ES" sz="1800" b="1" i="1" dirty="0" smtClean="0">
                <a:latin typeface="Garamond" panose="02020404030301010803" pitchFamily="18" charset="0"/>
              </a:rPr>
              <a:t>el más +adjetivo + de</a:t>
            </a:r>
            <a:endParaRPr lang="es-ES" sz="1800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	El </a:t>
            </a:r>
            <a:r>
              <a:rPr lang="es-ES" sz="1800" b="1" i="1" dirty="0" smtClean="0">
                <a:latin typeface="Garamond" panose="02020404030301010803" pitchFamily="18" charset="0"/>
              </a:rPr>
              <a:t>mejor</a:t>
            </a:r>
            <a:r>
              <a:rPr lang="es-ES" sz="1800" dirty="0" smtClean="0">
                <a:latin typeface="Garamond" panose="02020404030301010803" pitchFamily="18" charset="0"/>
              </a:rPr>
              <a:t> hombre del mundo.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	El niño </a:t>
            </a:r>
            <a:r>
              <a:rPr lang="es-ES" sz="1800" b="1" i="1" dirty="0" smtClean="0">
                <a:latin typeface="Garamond" panose="02020404030301010803" pitchFamily="18" charset="0"/>
              </a:rPr>
              <a:t>más</a:t>
            </a:r>
            <a:r>
              <a:rPr lang="es-ES" sz="1800" dirty="0" smtClean="0">
                <a:latin typeface="Garamond" panose="02020404030301010803" pitchFamily="18" charset="0"/>
              </a:rPr>
              <a:t> alto </a:t>
            </a:r>
            <a:r>
              <a:rPr lang="es-ES" sz="1800" b="1" i="1" dirty="0" smtClean="0">
                <a:latin typeface="Garamond" panose="02020404030301010803" pitchFamily="18" charset="0"/>
              </a:rPr>
              <a:t>de</a:t>
            </a:r>
            <a:r>
              <a:rPr lang="es-ES" sz="1800" dirty="0" smtClean="0">
                <a:latin typeface="Garamond" panose="02020404030301010803" pitchFamily="18" charset="0"/>
              </a:rPr>
              <a:t> la clase.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«absoluto»  </a:t>
            </a:r>
            <a:r>
              <a:rPr lang="es-ES" sz="1800" b="1" i="1" dirty="0" smtClean="0">
                <a:latin typeface="Garamond" panose="02020404030301010803" pitchFamily="18" charset="0"/>
              </a:rPr>
              <a:t>muy + adjetivo   ///      -</a:t>
            </a:r>
            <a:r>
              <a:rPr lang="es-ES" sz="1800" b="1" i="1" dirty="0" err="1" smtClean="0">
                <a:latin typeface="Garamond" panose="02020404030301010803" pitchFamily="18" charset="0"/>
              </a:rPr>
              <a:t>ísimo</a:t>
            </a:r>
            <a:r>
              <a:rPr lang="es-ES" sz="1800" b="1" i="1" dirty="0" smtClean="0">
                <a:latin typeface="Garamond" panose="02020404030301010803" pitchFamily="18" charset="0"/>
              </a:rPr>
              <a:t> </a:t>
            </a:r>
            <a:r>
              <a:rPr lang="es-ES" sz="1800" b="1" dirty="0" smtClean="0">
                <a:latin typeface="Garamond" panose="02020404030301010803" pitchFamily="18" charset="0"/>
              </a:rPr>
              <a:t> (-</a:t>
            </a:r>
            <a:r>
              <a:rPr lang="es-ES" sz="1800" b="1" i="1" dirty="0" err="1" smtClean="0">
                <a:latin typeface="Garamond" panose="02020404030301010803" pitchFamily="18" charset="0"/>
              </a:rPr>
              <a:t>érrimo</a:t>
            </a:r>
            <a:r>
              <a:rPr lang="es-ES" sz="1800" b="1" dirty="0" smtClean="0">
                <a:latin typeface="Garamond" panose="02020404030301010803" pitchFamily="18" charset="0"/>
              </a:rPr>
              <a:t>)</a:t>
            </a:r>
            <a:endParaRPr lang="es-ES" sz="1800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	Un hombre </a:t>
            </a:r>
            <a:r>
              <a:rPr lang="es-ES" sz="1800" b="1" i="1" dirty="0" smtClean="0">
                <a:latin typeface="Garamond" panose="02020404030301010803" pitchFamily="18" charset="0"/>
              </a:rPr>
              <a:t>muy</a:t>
            </a:r>
            <a:r>
              <a:rPr lang="es-ES" sz="1800" dirty="0" smtClean="0">
                <a:latin typeface="Garamond" panose="02020404030301010803" pitchFamily="18" charset="0"/>
              </a:rPr>
              <a:t> bueno. Un hombre buen</a:t>
            </a:r>
            <a:r>
              <a:rPr lang="es-ES" sz="1800" i="1" dirty="0" smtClean="0">
                <a:latin typeface="Garamond" panose="02020404030301010803" pitchFamily="18" charset="0"/>
              </a:rPr>
              <a:t>ísim</a:t>
            </a:r>
            <a:r>
              <a:rPr lang="es-ES" sz="1800" dirty="0" smtClean="0">
                <a:latin typeface="Garamond" panose="02020404030301010803" pitchFamily="18" charset="0"/>
              </a:rPr>
              <a:t>o.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dirty="0" smtClean="0">
                <a:latin typeface="Garamond" panose="02020404030301010803" pitchFamily="18" charset="0"/>
              </a:rPr>
              <a:t>“Es una chica guapa”.</a:t>
            </a:r>
            <a:endParaRPr lang="es-ES" sz="1800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dirty="0" smtClean="0">
                <a:latin typeface="Garamond" panose="02020404030301010803" pitchFamily="18" charset="0"/>
              </a:rPr>
              <a:t>“Es una chica </a:t>
            </a:r>
            <a:r>
              <a:rPr lang="es-ES_tradnl" sz="1800" b="1" i="1" dirty="0" smtClean="0">
                <a:latin typeface="Garamond" panose="02020404030301010803" pitchFamily="18" charset="0"/>
              </a:rPr>
              <a:t>muy guapa</a:t>
            </a:r>
            <a:r>
              <a:rPr lang="es-ES_tradnl" sz="1800" dirty="0" smtClean="0">
                <a:latin typeface="Garamond" panose="02020404030301010803" pitchFamily="18" charset="0"/>
              </a:rPr>
              <a:t>”. “Es una chica </a:t>
            </a:r>
            <a:r>
              <a:rPr lang="es-ES_tradnl" sz="1800" b="1" i="1" dirty="0" smtClean="0">
                <a:latin typeface="Garamond" panose="02020404030301010803" pitchFamily="18" charset="0"/>
              </a:rPr>
              <a:t>guapa </a:t>
            </a:r>
            <a:r>
              <a:rPr lang="es-ES_tradnl" sz="1800" b="1" i="1" dirty="0" err="1" smtClean="0">
                <a:latin typeface="Garamond" panose="02020404030301010803" pitchFamily="18" charset="0"/>
              </a:rPr>
              <a:t>guapa</a:t>
            </a:r>
            <a:r>
              <a:rPr lang="es-ES_tradnl" sz="1800" dirty="0" smtClean="0">
                <a:latin typeface="Garamond" panose="02020404030301010803" pitchFamily="18" charset="0"/>
              </a:rPr>
              <a:t>”. “Es una chica </a:t>
            </a:r>
            <a:r>
              <a:rPr lang="es-ES_tradnl" sz="1800" b="1" i="1" dirty="0" smtClean="0">
                <a:latin typeface="Garamond" panose="02020404030301010803" pitchFamily="18" charset="0"/>
              </a:rPr>
              <a:t>guapísima</a:t>
            </a:r>
            <a:r>
              <a:rPr lang="es-ES_tradnl" sz="1800" dirty="0" smtClean="0">
                <a:latin typeface="Garamond" panose="02020404030301010803" pitchFamily="18" charset="0"/>
              </a:rPr>
              <a:t>”.</a:t>
            </a:r>
            <a:endParaRPr lang="es-ES" sz="1800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dirty="0" smtClean="0">
                <a:latin typeface="Garamond" panose="02020404030301010803" pitchFamily="18" charset="0"/>
              </a:rPr>
              <a:t>(-</a:t>
            </a:r>
            <a:r>
              <a:rPr lang="es-ES_tradnl" sz="1800" i="1" dirty="0" err="1" smtClean="0">
                <a:latin typeface="Garamond" panose="02020404030301010803" pitchFamily="18" charset="0"/>
              </a:rPr>
              <a:t>ísimo</a:t>
            </a:r>
            <a:r>
              <a:rPr lang="es-ES_tradnl" sz="1800" dirty="0" smtClean="0">
                <a:latin typeface="Garamond" panose="02020404030301010803" pitchFamily="18" charset="0"/>
              </a:rPr>
              <a:t> es menos frecuente y más intenso que “muy + adjetivo”)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es-ES" sz="1800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dirty="0" smtClean="0">
                <a:latin typeface="Garamond" panose="02020404030301010803" pitchFamily="18" charset="0"/>
              </a:rPr>
              <a:t>El sistema de gradación del español, aunque de origen latino, es fundamentalmente </a:t>
            </a:r>
            <a:r>
              <a:rPr lang="es-ES_tradnl" sz="1800" b="1" dirty="0" smtClean="0">
                <a:latin typeface="Garamond" panose="02020404030301010803" pitchFamily="18" charset="0"/>
              </a:rPr>
              <a:t>analítico</a:t>
            </a:r>
            <a:r>
              <a:rPr lang="es-ES_tradnl" sz="1800" dirty="0" smtClean="0">
                <a:latin typeface="Garamond" panose="02020404030301010803" pitchFamily="18" charset="0"/>
              </a:rPr>
              <a:t> (</a:t>
            </a:r>
            <a:r>
              <a:rPr lang="es-ES_tradnl" sz="1800" i="1" dirty="0" smtClean="0">
                <a:latin typeface="Garamond" panose="02020404030301010803" pitchFamily="18" charset="0"/>
              </a:rPr>
              <a:t>más, menos, tan, muy</a:t>
            </a:r>
            <a:r>
              <a:rPr lang="es-ES_tradnl" sz="1800" dirty="0" smtClean="0">
                <a:latin typeface="Garamond" panose="02020404030301010803" pitchFamily="18" charset="0"/>
              </a:rPr>
              <a:t> + adjetivo). Pero quedan algunos restos de</a:t>
            </a:r>
            <a:r>
              <a:rPr lang="es-ES_tradnl" sz="1800" b="1" dirty="0" smtClean="0">
                <a:latin typeface="Garamond" panose="02020404030301010803" pitchFamily="18" charset="0"/>
              </a:rPr>
              <a:t> comparativos y superlativos sintéticos latinos</a:t>
            </a:r>
            <a:r>
              <a:rPr lang="es-ES_tradnl" sz="1800" dirty="0" smtClean="0">
                <a:latin typeface="Garamond" panose="02020404030301010803" pitchFamily="18" charset="0"/>
              </a:rPr>
              <a:t>. </a:t>
            </a:r>
            <a:endParaRPr lang="es-ES" sz="1800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b="1" i="1" dirty="0" smtClean="0">
                <a:latin typeface="Garamond" panose="02020404030301010803" pitchFamily="18" charset="0"/>
              </a:rPr>
              <a:t>bueno 		más bueno / mejor 	óptimo          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b="1" i="1" dirty="0" smtClean="0">
                <a:latin typeface="Garamond" panose="02020404030301010803" pitchFamily="18" charset="0"/>
              </a:rPr>
              <a:t>malo    		más malo / peor 		pésimo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b="1" i="1" dirty="0" smtClean="0">
                <a:latin typeface="Garamond" panose="02020404030301010803" pitchFamily="18" charset="0"/>
              </a:rPr>
              <a:t>grande        	más grande / mayor	máximo	  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b="1" i="1" dirty="0" smtClean="0">
                <a:latin typeface="Garamond" panose="02020404030301010803" pitchFamily="18" charset="0"/>
              </a:rPr>
              <a:t>pequeño 	más pequeño / menor      mínimo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b="1" i="1" dirty="0" smtClean="0">
                <a:latin typeface="Garamond" panose="02020404030301010803" pitchFamily="18" charset="0"/>
              </a:rPr>
              <a:t>alto 		más alto / superior	supremo	        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_tradnl" sz="1800" b="1" i="1" dirty="0" smtClean="0">
                <a:latin typeface="Garamond" panose="02020404030301010803" pitchFamily="18" charset="0"/>
              </a:rPr>
              <a:t>bajo 	              más alto / inferior	ínfimo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dirty="0" smtClean="0">
                <a:latin typeface="Garamond" panose="02020404030301010803" pitchFamily="18" charset="0"/>
              </a:rPr>
              <a:t>Superlativos cultos latinos: </a:t>
            </a:r>
            <a:r>
              <a:rPr lang="es-ES" sz="1800" b="1" i="1" dirty="0" smtClean="0">
                <a:latin typeface="Garamond" panose="02020404030301010803" pitchFamily="18" charset="0"/>
              </a:rPr>
              <a:t>celebérrimo, misérrimo, integérrimo, paupérrimo</a:t>
            </a:r>
            <a:r>
              <a:rPr lang="es-ES" sz="1800" b="1" dirty="0" smtClean="0">
                <a:latin typeface="Garamond" panose="02020404030301010803" pitchFamily="18" charset="0"/>
              </a:rPr>
              <a:t>... </a:t>
            </a:r>
          </a:p>
        </p:txBody>
      </p:sp>
      <p:sp>
        <p:nvSpPr>
          <p:cNvPr id="14" name="Flecha arriba 13">
            <a:hlinkClick r:id="rId7" action="ppaction://hlinksldjump"/>
          </p:cNvPr>
          <p:cNvSpPr/>
          <p:nvPr/>
        </p:nvSpPr>
        <p:spPr bwMode="auto">
          <a:xfrm>
            <a:off x="8388424" y="1484784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2057699" y="28424"/>
            <a:ext cx="48965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>
                <a:latin typeface="Garamond" panose="02020404030301010803" pitchFamily="18" charset="0"/>
              </a:rPr>
              <a:t>3. </a:t>
            </a:r>
            <a:r>
              <a:rPr lang="es-ES" sz="1800" b="1" dirty="0">
                <a:latin typeface="Garamond" panose="02020404030301010803" pitchFamily="18" charset="0"/>
              </a:rPr>
              <a:t>ADJETIVO </a:t>
            </a:r>
            <a:r>
              <a:rPr lang="es-ES" sz="1800" b="1">
                <a:latin typeface="Garamond" panose="02020404030301010803" pitchFamily="18" charset="0"/>
              </a:rPr>
              <a:t>CALIFICATIVO</a:t>
            </a:r>
            <a:r>
              <a:rPr lang="es-ES" sz="1800" b="1" smtClean="0">
                <a:latin typeface="Garamond" panose="02020404030301010803" pitchFamily="18" charset="0"/>
              </a:rPr>
              <a:t>. EL </a:t>
            </a:r>
            <a:r>
              <a:rPr lang="es-ES" sz="1800" b="1" dirty="0">
                <a:latin typeface="Garamond" panose="02020404030301010803" pitchFamily="18" charset="0"/>
              </a:rPr>
              <a:t>GRADO</a:t>
            </a:r>
          </a:p>
        </p:txBody>
      </p:sp>
      <p:sp>
        <p:nvSpPr>
          <p:cNvPr id="16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>
                <a:solidFill>
                  <a:srgbClr val="001D7A"/>
                </a:solidFill>
                <a:latin typeface="Garamond" panose="02020404030301010803" pitchFamily="18" charset="0"/>
              </a:rPr>
              <a:t>7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2000"/>
                                        <p:tgtEl>
                                          <p:spTgt spid="12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2000"/>
                                        <p:tgtEl>
                                          <p:spTgt spid="12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0" dur="2000"/>
                                        <p:tgtEl>
                                          <p:spTgt spid="12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2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2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122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22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22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29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29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229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29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29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229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3" name="Grupo 12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4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17" name="Imagen 16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2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107504" y="476672"/>
            <a:ext cx="8208912" cy="590931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FEMENINO + / MASCULINO –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“¡Que salgan las alumnas!” / "Que salgan los alumnos”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 (NEUTRO-pronombre:</a:t>
            </a:r>
            <a:r>
              <a:rPr lang="es-ES" sz="1800" b="1" i="1" dirty="0" smtClean="0">
                <a:latin typeface="Garamond" panose="02020404030301010803" pitchFamily="18" charset="0"/>
              </a:rPr>
              <a:t> lo / esto eso aquello</a:t>
            </a:r>
            <a:r>
              <a:rPr lang="es-ES" sz="1800" b="1" dirty="0" smtClean="0">
                <a:latin typeface="Garamond" panose="02020404030301010803" pitchFamily="18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“Dime lo (= aquello) que hiciste ayer”.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-a / -o	</a:t>
            </a:r>
            <a:r>
              <a:rPr lang="es-ES" sz="1800" b="1" dirty="0" err="1" smtClean="0">
                <a:latin typeface="Garamond" panose="02020404030301010803" pitchFamily="18" charset="0"/>
              </a:rPr>
              <a:t>niñ</a:t>
            </a:r>
            <a:r>
              <a:rPr lang="es-ES" sz="1800" b="1" dirty="0" smtClean="0">
                <a:latin typeface="Garamond" panose="02020404030301010803" pitchFamily="18" charset="0"/>
              </a:rPr>
              <a:t>-a / </a:t>
            </a:r>
            <a:r>
              <a:rPr lang="es-ES" sz="1800" b="1" dirty="0" err="1" smtClean="0">
                <a:latin typeface="Garamond" panose="02020404030301010803" pitchFamily="18" charset="0"/>
              </a:rPr>
              <a:t>niñ</a:t>
            </a:r>
            <a:r>
              <a:rPr lang="es-ES" sz="1800" b="1" dirty="0" smtClean="0">
                <a:latin typeface="Garamond" panose="02020404030301010803" pitchFamily="18" charset="0"/>
              </a:rPr>
              <a:t>-o (sustantivo)	</a:t>
            </a:r>
            <a:r>
              <a:rPr lang="es-ES" sz="1800" b="1" dirty="0" err="1" smtClean="0">
                <a:latin typeface="Garamond" panose="02020404030301010803" pitchFamily="18" charset="0"/>
              </a:rPr>
              <a:t>rubi</a:t>
            </a:r>
            <a:r>
              <a:rPr lang="es-ES" sz="1800" b="1" dirty="0" smtClean="0">
                <a:latin typeface="Garamond" panose="02020404030301010803" pitchFamily="18" charset="0"/>
              </a:rPr>
              <a:t>-a / </a:t>
            </a:r>
            <a:r>
              <a:rPr lang="es-ES" sz="1800" b="1" dirty="0" err="1" smtClean="0">
                <a:latin typeface="Garamond" panose="02020404030301010803" pitchFamily="18" charset="0"/>
              </a:rPr>
              <a:t>rubi</a:t>
            </a:r>
            <a:r>
              <a:rPr lang="es-ES" sz="1800" b="1" dirty="0" smtClean="0">
                <a:latin typeface="Garamond" panose="02020404030301010803" pitchFamily="18" charset="0"/>
              </a:rPr>
              <a:t>-o (adjetivo)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-a / -0	doctor-a / doctor		</a:t>
            </a:r>
            <a:r>
              <a:rPr lang="es-ES" sz="1800" b="1" dirty="0" err="1" smtClean="0">
                <a:latin typeface="Garamond" panose="02020404030301010803" pitchFamily="18" charset="0"/>
              </a:rPr>
              <a:t>leon</a:t>
            </a:r>
            <a:r>
              <a:rPr lang="es-ES" sz="1800" b="1" dirty="0" smtClean="0">
                <a:latin typeface="Garamond" panose="02020404030301010803" pitchFamily="18" charset="0"/>
              </a:rPr>
              <a:t>-a / león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-a / -e	</a:t>
            </a:r>
            <a:r>
              <a:rPr lang="es-ES" sz="1800" b="1" dirty="0" err="1" smtClean="0">
                <a:latin typeface="Garamond" panose="02020404030301010803" pitchFamily="18" charset="0"/>
              </a:rPr>
              <a:t>monj</a:t>
            </a:r>
            <a:r>
              <a:rPr lang="es-ES" sz="1800" b="1" dirty="0" smtClean="0">
                <a:latin typeface="Garamond" panose="02020404030301010803" pitchFamily="18" charset="0"/>
              </a:rPr>
              <a:t>-a /  </a:t>
            </a:r>
            <a:r>
              <a:rPr lang="es-ES" sz="1800" b="1" dirty="0" err="1" smtClean="0">
                <a:latin typeface="Garamond" panose="02020404030301010803" pitchFamily="18" charset="0"/>
              </a:rPr>
              <a:t>monj</a:t>
            </a:r>
            <a:r>
              <a:rPr lang="es-ES" sz="1800" b="1" dirty="0" smtClean="0">
                <a:latin typeface="Garamond" panose="02020404030301010803" pitchFamily="18" charset="0"/>
              </a:rPr>
              <a:t>-e	</a:t>
            </a:r>
            <a:r>
              <a:rPr lang="es-ES" sz="1800" b="1" dirty="0" err="1" smtClean="0">
                <a:latin typeface="Garamond" panose="02020404030301010803" pitchFamily="18" charset="0"/>
              </a:rPr>
              <a:t>client</a:t>
            </a:r>
            <a:r>
              <a:rPr lang="es-ES" sz="1800" b="1" dirty="0" smtClean="0">
                <a:latin typeface="Garamond" panose="02020404030301010803" pitchFamily="18" charset="0"/>
              </a:rPr>
              <a:t>-a / </a:t>
            </a:r>
            <a:r>
              <a:rPr lang="es-ES" sz="1800" b="1" dirty="0" err="1" smtClean="0">
                <a:latin typeface="Garamond" panose="02020404030301010803" pitchFamily="18" charset="0"/>
              </a:rPr>
              <a:t>client</a:t>
            </a:r>
            <a:r>
              <a:rPr lang="es-ES" sz="1800" b="1" dirty="0" smtClean="0">
                <a:latin typeface="Garamond" panose="02020404030301010803" pitchFamily="18" charset="0"/>
              </a:rPr>
              <a:t>-e	</a:t>
            </a:r>
            <a:r>
              <a:rPr lang="es-ES" sz="1800" b="1" dirty="0" err="1" smtClean="0">
                <a:latin typeface="Garamond" panose="02020404030301010803" pitchFamily="18" charset="0"/>
              </a:rPr>
              <a:t>sastr</a:t>
            </a:r>
            <a:r>
              <a:rPr lang="es-ES" sz="1800" b="1" dirty="0" smtClean="0">
                <a:latin typeface="Garamond" panose="02020404030301010803" pitchFamily="18" charset="0"/>
              </a:rPr>
              <a:t>-a / </a:t>
            </a:r>
            <a:r>
              <a:rPr lang="es-ES" sz="1800" b="1" dirty="0" err="1" smtClean="0">
                <a:latin typeface="Garamond" panose="02020404030301010803" pitchFamily="18" charset="0"/>
              </a:rPr>
              <a:t>sastr</a:t>
            </a:r>
            <a:r>
              <a:rPr lang="es-ES" sz="1800" b="1" dirty="0" smtClean="0">
                <a:latin typeface="Garamond" panose="02020404030301010803" pitchFamily="18" charset="0"/>
              </a:rPr>
              <a:t>-e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La mayoría de las palabras que acaban en –a son FEMENINAS (pero </a:t>
            </a:r>
            <a:r>
              <a:rPr lang="es-ES" sz="1800" b="1" i="1" dirty="0" smtClean="0">
                <a:latin typeface="Garamond" panose="02020404030301010803" pitchFamily="18" charset="0"/>
              </a:rPr>
              <a:t>el día</a:t>
            </a:r>
            <a:r>
              <a:rPr lang="es-ES" sz="1800" b="1" dirty="0" smtClean="0">
                <a:latin typeface="Garamond" panose="02020404030301010803" pitchFamily="18" charset="0"/>
              </a:rPr>
              <a:t>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Las palabras cultas griegas en –a son masculinas: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i="1" dirty="0" smtClean="0">
                <a:latin typeface="Garamond" panose="02020404030301010803" pitchFamily="18" charset="0"/>
              </a:rPr>
              <a:t>clima, diploma, drama. idioma, mapa, panorama, planeta, poema, programa, síntoma, sistema, tema.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i="1" dirty="0" smtClean="0">
                <a:latin typeface="Garamond" panose="02020404030301010803" pitchFamily="18" charset="0"/>
              </a:rPr>
              <a:t> 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i="1" dirty="0" smtClean="0">
                <a:latin typeface="Garamond" panose="02020404030301010803" pitchFamily="18" charset="0"/>
              </a:rPr>
              <a:t> 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La mayoría de las palabras que acaban en -o y -e son MASCULINAS (pero </a:t>
            </a:r>
            <a:r>
              <a:rPr lang="es-ES" sz="1800" b="1" i="1" dirty="0" smtClean="0">
                <a:latin typeface="Garamond" panose="02020404030301010803" pitchFamily="18" charset="0"/>
              </a:rPr>
              <a:t>la mano</a:t>
            </a:r>
            <a:r>
              <a:rPr lang="es-ES" sz="1800" b="1" dirty="0" smtClean="0">
                <a:latin typeface="Garamond" panose="02020404030301010803" pitchFamily="18" charset="0"/>
              </a:rPr>
              <a:t>).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Pero son femeninas:</a:t>
            </a:r>
            <a:r>
              <a:rPr lang="es-ES" sz="1800" b="1" i="1" dirty="0" smtClean="0">
                <a:latin typeface="Garamond" panose="02020404030301010803" pitchFamily="18" charset="0"/>
              </a:rPr>
              <a:t> clase, fiebre, fuente, leche, llave, mente, nieve, noche, nube, sangre, suerte, tarde, torre…</a:t>
            </a:r>
            <a:endParaRPr lang="es-ES" sz="1800" b="1" dirty="0" smtClean="0">
              <a:latin typeface="Garamond" panose="02020404030301010803" pitchFamily="18" charset="0"/>
            </a:endParaRPr>
          </a:p>
        </p:txBody>
      </p:sp>
      <p:sp>
        <p:nvSpPr>
          <p:cNvPr id="25604" name="TextBox 10"/>
          <p:cNvSpPr txBox="1">
            <a:spLocks noChangeArrowheads="1"/>
          </p:cNvSpPr>
          <p:nvPr/>
        </p:nvSpPr>
        <p:spPr bwMode="auto">
          <a:xfrm>
            <a:off x="2771800" y="20699"/>
            <a:ext cx="41433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4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SUSTANTIVO. EL GÉNERO.</a:t>
            </a:r>
          </a:p>
        </p:txBody>
      </p:sp>
      <p:sp>
        <p:nvSpPr>
          <p:cNvPr id="14" name="Flecha arriba 13">
            <a:hlinkClick r:id="rId7" action="ppaction://hlinksldjump"/>
          </p:cNvPr>
          <p:cNvSpPr/>
          <p:nvPr/>
        </p:nvSpPr>
        <p:spPr bwMode="auto">
          <a:xfrm>
            <a:off x="8640762" y="1052736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15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8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2000"/>
                                        <p:tgtEl>
                                          <p:spTgt spid="13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2000"/>
                                        <p:tgtEl>
                                          <p:spTgt spid="13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2000"/>
                                        <p:tgtEl>
                                          <p:spTgt spid="13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2000"/>
                                        <p:tgtEl>
                                          <p:spTgt spid="13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3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3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3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33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33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33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-108520" y="5871246"/>
            <a:ext cx="6081745" cy="1052736"/>
            <a:chOff x="-108520" y="5871246"/>
            <a:chExt cx="6081745" cy="1052736"/>
          </a:xfrm>
        </p:grpSpPr>
        <p:grpSp>
          <p:nvGrpSpPr>
            <p:cNvPr id="17" name="Grupo 16"/>
            <p:cNvGrpSpPr/>
            <p:nvPr/>
          </p:nvGrpSpPr>
          <p:grpSpPr>
            <a:xfrm>
              <a:off x="3716739" y="6207802"/>
              <a:ext cx="2256486" cy="634601"/>
              <a:chOff x="3716618" y="6266165"/>
              <a:chExt cx="2102741" cy="553998"/>
            </a:xfrm>
          </p:grpSpPr>
          <p:pic>
            <p:nvPicPr>
              <p:cNvPr id="25" name="Picture 186" descr="universitas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rgbClr val="990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6618" y="6266166"/>
                <a:ext cx="735458" cy="553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 Box 189"/>
              <p:cNvSpPr txBox="1">
                <a:spLocks noChangeArrowheads="1"/>
              </p:cNvSpPr>
              <p:nvPr/>
            </p:nvSpPr>
            <p:spPr bwMode="auto">
              <a:xfrm>
                <a:off x="4452076" y="6266165"/>
                <a:ext cx="1367283" cy="553998"/>
              </a:xfrm>
              <a:prstGeom prst="rect">
                <a:avLst/>
              </a:prstGeom>
              <a:solidFill>
                <a:srgbClr val="FFFF00"/>
              </a:solidFill>
              <a:ln w="57150" cmpd="thinThick" algn="ctr">
                <a:noFill/>
                <a:prstDash val="sysDash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smtClean="0">
                    <a:latin typeface="Garamond" panose="02020404030301010803" pitchFamily="18" charset="0"/>
                  </a:rPr>
                  <a:t>LENGUA</a:t>
                </a:r>
                <a:endParaRPr lang="es-ES_tradnl" altLang="es-ES" sz="1200" b="1" dirty="0">
                  <a:latin typeface="Garamond" panose="02020404030301010803" pitchFamily="18" charset="0"/>
                </a:endParaRP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s-ES_tradnl" altLang="es-ES" sz="1200" b="1" dirty="0">
                    <a:latin typeface="Garamond" panose="02020404030301010803" pitchFamily="18" charset="0"/>
                  </a:rPr>
                  <a:t>ESPAÑOLA</a:t>
                </a:r>
                <a:endParaRPr lang="es-ES_tradnl" altLang="es-ES" sz="1100" b="1" dirty="0">
                  <a:latin typeface="Garamond" panose="02020404030301010803" pitchFamily="18" charset="0"/>
                </a:endParaRPr>
              </a:p>
            </p:txBody>
          </p:sp>
        </p:grpSp>
        <p:pic>
          <p:nvPicPr>
            <p:cNvPr id="20" name="Imagen 19" descr="Home"/>
            <p:cNvPicPr/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5871246"/>
              <a:ext cx="1610297" cy="10527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Text Box 189"/>
            <p:cNvSpPr txBox="1">
              <a:spLocks noChangeArrowheads="1"/>
            </p:cNvSpPr>
            <p:nvPr/>
          </p:nvSpPr>
          <p:spPr bwMode="auto">
            <a:xfrm>
              <a:off x="1403648" y="6225331"/>
              <a:ext cx="1593742" cy="646331"/>
            </a:xfrm>
            <a:prstGeom prst="rect">
              <a:avLst/>
            </a:prstGeom>
            <a:solidFill>
              <a:schemeClr val="bg1"/>
            </a:solidFill>
            <a:ln w="57150" cmpd="thinThick" algn="ctr">
              <a:noFill/>
              <a:prstDash val="sys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ES" sz="1200" b="1" smtClean="0">
                  <a:latin typeface="Garamond" panose="02020404030301010803" pitchFamily="18" charset="0"/>
                </a:rPr>
                <a:t>DIPLOMA DE ESTUDIOS HISPÁNICOS</a:t>
              </a:r>
              <a:endParaRPr lang="es-ES_tradnl" altLang="es-ES" sz="1100" b="1" dirty="0">
                <a:latin typeface="Garamond" panose="02020404030301010803" pitchFamily="18" charset="0"/>
              </a:endParaRPr>
            </a:p>
          </p:txBody>
        </p:sp>
        <p:pic>
          <p:nvPicPr>
            <p:cNvPr id="24" name="Picture 42" descr="IMG_20160105_1831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5" y="6207796"/>
              <a:ext cx="870807" cy="650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650" name="Rectangle 191"/>
          <p:cNvSpPr>
            <a:spLocks noChangeArrowheads="1"/>
          </p:cNvSpPr>
          <p:nvPr/>
        </p:nvSpPr>
        <p:spPr bwMode="auto">
          <a:xfrm>
            <a:off x="0" y="260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sz="1800"/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419100" y="639186"/>
            <a:ext cx="7572375" cy="5909310"/>
          </a:xfrm>
          <a:prstGeom prst="rect">
            <a:avLst/>
          </a:prstGeom>
          <a:solidFill>
            <a:srgbClr val="FFFF00"/>
          </a:solidFill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Son MASCULINAS la mayoría de las palabras que acaban en: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-i y -u: </a:t>
            </a:r>
            <a:r>
              <a:rPr lang="es-ES" sz="1800" b="1" i="1" dirty="0" smtClean="0">
                <a:latin typeface="Garamond" panose="02020404030301010803" pitchFamily="18" charset="0"/>
              </a:rPr>
              <a:t>el alhelí, el espíritu...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-n: </a:t>
            </a:r>
            <a:r>
              <a:rPr lang="es-ES" sz="1800" b="1" i="1" dirty="0" smtClean="0">
                <a:latin typeface="Garamond" panose="02020404030301010803" pitchFamily="18" charset="0"/>
              </a:rPr>
              <a:t>el camión</a:t>
            </a:r>
            <a:r>
              <a:rPr lang="es-ES" sz="1800" b="1" dirty="0" smtClean="0">
                <a:latin typeface="Garamond" panose="02020404030301010803" pitchFamily="18" charset="0"/>
              </a:rPr>
              <a:t>... Excepto las en -</a:t>
            </a:r>
            <a:r>
              <a:rPr lang="es-ES" sz="1800" b="1" dirty="0" err="1" smtClean="0">
                <a:latin typeface="Garamond" panose="02020404030301010803" pitchFamily="18" charset="0"/>
              </a:rPr>
              <a:t>ión</a:t>
            </a:r>
            <a:r>
              <a:rPr lang="es-ES" sz="1800" b="1" dirty="0" smtClean="0">
                <a:latin typeface="Garamond" panose="02020404030301010803" pitchFamily="18" charset="0"/>
              </a:rPr>
              <a:t> (</a:t>
            </a:r>
            <a:r>
              <a:rPr lang="es-ES" sz="1800" b="1" i="1" dirty="0" smtClean="0">
                <a:latin typeface="Garamond" panose="02020404030301010803" pitchFamily="18" charset="0"/>
              </a:rPr>
              <a:t>la reunión</a:t>
            </a:r>
            <a:r>
              <a:rPr lang="es-ES" sz="1800" b="1" dirty="0" smtClean="0">
                <a:latin typeface="Garamond" panose="02020404030301010803" pitchFamily="18" charset="0"/>
              </a:rPr>
              <a:t>), y -</a:t>
            </a:r>
            <a:r>
              <a:rPr lang="es-ES" sz="1800" b="1" dirty="0" err="1" smtClean="0">
                <a:latin typeface="Garamond" panose="02020404030301010803" pitchFamily="18" charset="0"/>
              </a:rPr>
              <a:t>ción</a:t>
            </a:r>
            <a:r>
              <a:rPr lang="es-ES" sz="1800" b="1" dirty="0" smtClean="0">
                <a:latin typeface="Garamond" panose="02020404030301010803" pitchFamily="18" charset="0"/>
              </a:rPr>
              <a:t> (</a:t>
            </a:r>
            <a:r>
              <a:rPr lang="es-ES" sz="1800" b="1" i="1" dirty="0" smtClean="0">
                <a:latin typeface="Garamond" panose="02020404030301010803" pitchFamily="18" charset="0"/>
              </a:rPr>
              <a:t>la excepción</a:t>
            </a:r>
            <a:r>
              <a:rPr lang="es-ES" sz="1800" b="1" dirty="0" smtClean="0">
                <a:latin typeface="Garamond" panose="02020404030301010803" pitchFamily="18" charset="0"/>
              </a:rPr>
              <a:t>)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-j, -l: </a:t>
            </a:r>
            <a:r>
              <a:rPr lang="es-ES" sz="1800" b="1" i="1" dirty="0" smtClean="0">
                <a:latin typeface="Garamond" panose="02020404030301010803" pitchFamily="18" charset="0"/>
              </a:rPr>
              <a:t>el reloj, el árbol…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</a:t>
            </a:r>
            <a:r>
              <a:rPr lang="es-ES" sz="1800" b="1" dirty="0" err="1" smtClean="0">
                <a:latin typeface="Garamond" panose="02020404030301010803" pitchFamily="18" charset="0"/>
              </a:rPr>
              <a:t>or</a:t>
            </a:r>
            <a:r>
              <a:rPr lang="es-ES" sz="1800" b="1" dirty="0" smtClean="0">
                <a:latin typeface="Garamond" panose="02020404030301010803" pitchFamily="18" charset="0"/>
              </a:rPr>
              <a:t>: </a:t>
            </a:r>
            <a:r>
              <a:rPr lang="es-ES" sz="1800" b="1" i="1" dirty="0" smtClean="0">
                <a:latin typeface="Garamond" panose="02020404030301010803" pitchFamily="18" charset="0"/>
              </a:rPr>
              <a:t>el favor, el temor, el pudor…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-aje: </a:t>
            </a:r>
            <a:r>
              <a:rPr lang="es-ES" sz="1800" b="1" i="1" dirty="0" smtClean="0">
                <a:latin typeface="Garamond" panose="02020404030301010803" pitchFamily="18" charset="0"/>
              </a:rPr>
              <a:t>el pasaje, el viaje… 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i="1" dirty="0" smtClean="0">
                <a:latin typeface="Garamond" panose="02020404030301010803" pitchFamily="18" charset="0"/>
              </a:rPr>
              <a:t> 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Son FEMENINAS la mayoría de las palabras que acaban en: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-dad, -</a:t>
            </a:r>
            <a:r>
              <a:rPr lang="es-ES" sz="1800" b="1" dirty="0" err="1" smtClean="0">
                <a:latin typeface="Garamond" panose="02020404030301010803" pitchFamily="18" charset="0"/>
              </a:rPr>
              <a:t>tad</a:t>
            </a:r>
            <a:r>
              <a:rPr lang="es-ES" sz="1800" b="1" dirty="0" smtClean="0">
                <a:latin typeface="Garamond" panose="02020404030301010803" pitchFamily="18" charset="0"/>
              </a:rPr>
              <a:t>, -z: la </a:t>
            </a:r>
            <a:r>
              <a:rPr lang="es-ES" sz="1800" b="1" i="1" dirty="0" smtClean="0">
                <a:latin typeface="Garamond" panose="02020404030301010803" pitchFamily="18" charset="0"/>
              </a:rPr>
              <a:t>suciedad, la lealtad, la paz…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-</a:t>
            </a:r>
            <a:r>
              <a:rPr lang="es-ES" sz="1800" b="1" dirty="0" err="1" smtClean="0">
                <a:latin typeface="Garamond" panose="02020404030301010803" pitchFamily="18" charset="0"/>
              </a:rPr>
              <a:t>ie</a:t>
            </a:r>
            <a:r>
              <a:rPr lang="es-ES" sz="1800" b="1" dirty="0" smtClean="0">
                <a:latin typeface="Garamond" panose="02020404030301010803" pitchFamily="18" charset="0"/>
              </a:rPr>
              <a:t>, -</a:t>
            </a:r>
            <a:r>
              <a:rPr lang="es-ES" sz="1800" b="1" dirty="0" err="1" smtClean="0">
                <a:latin typeface="Garamond" panose="02020404030301010803" pitchFamily="18" charset="0"/>
              </a:rPr>
              <a:t>ez</a:t>
            </a:r>
            <a:r>
              <a:rPr lang="es-ES" sz="1800" b="1" dirty="0" smtClean="0">
                <a:latin typeface="Garamond" panose="02020404030301010803" pitchFamily="18" charset="0"/>
              </a:rPr>
              <a:t>, -</a:t>
            </a:r>
            <a:r>
              <a:rPr lang="es-ES" sz="1800" b="1" dirty="0" err="1" smtClean="0">
                <a:latin typeface="Garamond" panose="02020404030301010803" pitchFamily="18" charset="0"/>
              </a:rPr>
              <a:t>dumbre</a:t>
            </a:r>
            <a:r>
              <a:rPr lang="es-ES" sz="1800" b="1" dirty="0" smtClean="0">
                <a:latin typeface="Garamond" panose="02020404030301010803" pitchFamily="18" charset="0"/>
              </a:rPr>
              <a:t>, -</a:t>
            </a:r>
            <a:r>
              <a:rPr lang="es-ES" sz="1800" b="1" dirty="0" err="1" smtClean="0">
                <a:latin typeface="Garamond" panose="02020404030301010803" pitchFamily="18" charset="0"/>
              </a:rPr>
              <a:t>tud</a:t>
            </a:r>
            <a:r>
              <a:rPr lang="es-ES" sz="1800" b="1" dirty="0" smtClean="0">
                <a:latin typeface="Garamond" panose="02020404030301010803" pitchFamily="18" charset="0"/>
              </a:rPr>
              <a:t>: </a:t>
            </a:r>
            <a:r>
              <a:rPr lang="es-ES" sz="1800" b="1" i="1" dirty="0" smtClean="0">
                <a:latin typeface="Garamond" panose="02020404030301010803" pitchFamily="18" charset="0"/>
              </a:rPr>
              <a:t>la serie</a:t>
            </a:r>
            <a:r>
              <a:rPr lang="es-ES" sz="1800" b="1" dirty="0" smtClean="0">
                <a:latin typeface="Garamond" panose="02020404030301010803" pitchFamily="18" charset="0"/>
              </a:rPr>
              <a:t>, </a:t>
            </a:r>
            <a:r>
              <a:rPr lang="es-ES" sz="1800" b="1" i="1" dirty="0" smtClean="0">
                <a:latin typeface="Garamond" panose="02020404030301010803" pitchFamily="18" charset="0"/>
              </a:rPr>
              <a:t>la sencillez</a:t>
            </a:r>
            <a:r>
              <a:rPr lang="es-ES" sz="1800" b="1" dirty="0" smtClean="0">
                <a:latin typeface="Garamond" panose="02020404030301010803" pitchFamily="18" charset="0"/>
              </a:rPr>
              <a:t>, </a:t>
            </a:r>
            <a:r>
              <a:rPr lang="es-ES" sz="1800" b="1" i="1" dirty="0" smtClean="0">
                <a:latin typeface="Garamond" panose="02020404030301010803" pitchFamily="18" charset="0"/>
              </a:rPr>
              <a:t>la podredumbre</a:t>
            </a:r>
            <a:r>
              <a:rPr lang="es-ES" sz="1800" b="1" dirty="0" smtClean="0">
                <a:latin typeface="Garamond" panose="02020404030301010803" pitchFamily="18" charset="0"/>
              </a:rPr>
              <a:t>, </a:t>
            </a:r>
            <a:r>
              <a:rPr lang="es-ES" sz="1800" b="1" i="1" dirty="0" smtClean="0">
                <a:latin typeface="Garamond" panose="02020404030301010803" pitchFamily="18" charset="0"/>
              </a:rPr>
              <a:t>la exactitud</a:t>
            </a:r>
            <a:r>
              <a:rPr lang="es-ES" sz="1800" b="1" dirty="0" smtClean="0">
                <a:latin typeface="Garamond" panose="02020404030301010803" pitchFamily="18" charset="0"/>
              </a:rPr>
              <a:t>…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FEMENINOS CULTOS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	0 / -esa: </a:t>
            </a:r>
            <a:r>
              <a:rPr lang="es-ES" sz="1800" b="1" i="1" dirty="0" smtClean="0">
                <a:latin typeface="Garamond" panose="02020404030301010803" pitchFamily="18" charset="0"/>
              </a:rPr>
              <a:t>abad-esa, barón-esa 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	-e / -esa</a:t>
            </a:r>
            <a:r>
              <a:rPr lang="es-ES" sz="1800" b="1" i="1" dirty="0" smtClean="0">
                <a:latin typeface="Garamond" panose="02020404030301010803" pitchFamily="18" charset="0"/>
              </a:rPr>
              <a:t>: </a:t>
            </a:r>
            <a:r>
              <a:rPr lang="es-ES" sz="1800" b="1" i="1" dirty="0" err="1" smtClean="0">
                <a:latin typeface="Garamond" panose="02020404030301010803" pitchFamily="18" charset="0"/>
              </a:rPr>
              <a:t>alcald</a:t>
            </a:r>
            <a:r>
              <a:rPr lang="es-ES" sz="1800" b="1" i="1" dirty="0" smtClean="0">
                <a:latin typeface="Garamond" panose="02020404030301010803" pitchFamily="18" charset="0"/>
              </a:rPr>
              <a:t>-esa, </a:t>
            </a:r>
            <a:r>
              <a:rPr lang="es-ES" sz="1800" b="1" i="1" dirty="0" err="1" smtClean="0">
                <a:latin typeface="Garamond" panose="02020404030301010803" pitchFamily="18" charset="0"/>
              </a:rPr>
              <a:t>cond</a:t>
            </a:r>
            <a:r>
              <a:rPr lang="es-ES" sz="1800" b="1" i="1" dirty="0" smtClean="0">
                <a:latin typeface="Garamond" panose="02020404030301010803" pitchFamily="18" charset="0"/>
              </a:rPr>
              <a:t>-esa, </a:t>
            </a:r>
            <a:r>
              <a:rPr lang="es-ES" sz="1800" b="1" i="1" dirty="0" err="1" smtClean="0">
                <a:latin typeface="Garamond" panose="02020404030301010803" pitchFamily="18" charset="0"/>
              </a:rPr>
              <a:t>duqu</a:t>
            </a:r>
            <a:r>
              <a:rPr lang="es-ES" sz="1800" b="1" i="1" dirty="0" smtClean="0">
                <a:latin typeface="Garamond" panose="02020404030301010803" pitchFamily="18" charset="0"/>
              </a:rPr>
              <a:t>-esa, </a:t>
            </a:r>
            <a:r>
              <a:rPr lang="es-ES" sz="1800" b="1" i="1" dirty="0" err="1" smtClean="0">
                <a:latin typeface="Garamond" panose="02020404030301010803" pitchFamily="18" charset="0"/>
              </a:rPr>
              <a:t>tigr</a:t>
            </a:r>
            <a:r>
              <a:rPr lang="es-ES" sz="1800" b="1" i="1" dirty="0" smtClean="0">
                <a:latin typeface="Garamond" panose="02020404030301010803" pitchFamily="18" charset="0"/>
              </a:rPr>
              <a:t>-esa</a:t>
            </a:r>
            <a:r>
              <a:rPr lang="es-ES" sz="1800" b="1" dirty="0" smtClean="0">
                <a:latin typeface="Garamond" panose="02020404030301010803" pitchFamily="18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	-o / -esa: </a:t>
            </a:r>
            <a:r>
              <a:rPr lang="es-ES" sz="1800" b="1" i="1" dirty="0" smtClean="0">
                <a:latin typeface="Garamond" panose="02020404030301010803" pitchFamily="18" charset="0"/>
              </a:rPr>
              <a:t>vampiro, vampiresa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i="1" dirty="0" smtClean="0">
                <a:latin typeface="Garamond" panose="02020404030301010803" pitchFamily="18" charset="0"/>
              </a:rPr>
              <a:t>              -</a:t>
            </a:r>
            <a:r>
              <a:rPr lang="es-ES" sz="1800" b="1" dirty="0" smtClean="0">
                <a:latin typeface="Garamond" panose="02020404030301010803" pitchFamily="18" charset="0"/>
              </a:rPr>
              <a:t>a / -isa: </a:t>
            </a:r>
            <a:r>
              <a:rPr lang="es-ES" sz="1800" b="1" i="1" dirty="0" smtClean="0">
                <a:latin typeface="Garamond" panose="02020404030301010803" pitchFamily="18" charset="0"/>
              </a:rPr>
              <a:t>poeta / poetisa, profeta / profetisa,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i="1" dirty="0" smtClean="0">
                <a:latin typeface="Garamond" panose="02020404030301010803" pitchFamily="18" charset="0"/>
              </a:rPr>
              <a:t>	sacerdote / sacerdotisa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	-o / -</a:t>
            </a:r>
            <a:r>
              <a:rPr lang="es-ES" sz="1800" b="1" dirty="0" err="1" smtClean="0">
                <a:latin typeface="Garamond" panose="02020404030301010803" pitchFamily="18" charset="0"/>
              </a:rPr>
              <a:t>ina</a:t>
            </a:r>
            <a:r>
              <a:rPr lang="es-ES" sz="1800" b="1" dirty="0" smtClean="0">
                <a:latin typeface="Garamond" panose="02020404030301010803" pitchFamily="18" charset="0"/>
              </a:rPr>
              <a:t>: </a:t>
            </a:r>
            <a:r>
              <a:rPr lang="es-ES" sz="1800" b="1" i="1" dirty="0" smtClean="0">
                <a:latin typeface="Garamond" panose="02020404030301010803" pitchFamily="18" charset="0"/>
              </a:rPr>
              <a:t>gallo / gallina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	-e / -</a:t>
            </a:r>
            <a:r>
              <a:rPr lang="es-ES" sz="1800" b="1" dirty="0" err="1" smtClean="0">
                <a:latin typeface="Garamond" panose="02020404030301010803" pitchFamily="18" charset="0"/>
              </a:rPr>
              <a:t>ina</a:t>
            </a:r>
            <a:r>
              <a:rPr lang="es-ES" sz="1800" b="1" dirty="0" smtClean="0">
                <a:latin typeface="Garamond" panose="02020404030301010803" pitchFamily="18" charset="0"/>
              </a:rPr>
              <a:t>: </a:t>
            </a:r>
            <a:r>
              <a:rPr lang="es-ES" sz="1800" b="1" i="1" dirty="0" smtClean="0">
                <a:latin typeface="Garamond" panose="02020404030301010803" pitchFamily="18" charset="0"/>
              </a:rPr>
              <a:t>héroe / heroína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s-ES" sz="1800" b="1" dirty="0" smtClean="0">
                <a:latin typeface="Garamond" panose="02020404030301010803" pitchFamily="18" charset="0"/>
              </a:rPr>
              <a:t>	-</a:t>
            </a:r>
            <a:r>
              <a:rPr lang="es-ES" sz="1800" b="1" dirty="0" err="1" smtClean="0">
                <a:latin typeface="Garamond" panose="02020404030301010803" pitchFamily="18" charset="0"/>
              </a:rPr>
              <a:t>tor</a:t>
            </a:r>
            <a:r>
              <a:rPr lang="es-ES" sz="1800" b="1" dirty="0" smtClean="0">
                <a:latin typeface="Garamond" panose="02020404030301010803" pitchFamily="18" charset="0"/>
              </a:rPr>
              <a:t> / -</a:t>
            </a:r>
            <a:r>
              <a:rPr lang="es-ES" sz="1800" b="1" dirty="0" err="1" smtClean="0">
                <a:latin typeface="Garamond" panose="02020404030301010803" pitchFamily="18" charset="0"/>
              </a:rPr>
              <a:t>triz</a:t>
            </a:r>
            <a:r>
              <a:rPr lang="es-ES" sz="1800" b="1" dirty="0" smtClean="0">
                <a:latin typeface="Garamond" panose="02020404030301010803" pitchFamily="18" charset="0"/>
              </a:rPr>
              <a:t>: </a:t>
            </a:r>
            <a:r>
              <a:rPr lang="es-ES" sz="1800" b="1" i="1" dirty="0" smtClean="0">
                <a:latin typeface="Garamond" panose="02020404030301010803" pitchFamily="18" charset="0"/>
              </a:rPr>
              <a:t>actor / actriz, emperador / emperatriz</a:t>
            </a:r>
            <a:endParaRPr lang="es-ES" sz="1800" b="1" dirty="0" smtClean="0">
              <a:latin typeface="Garamond" panose="02020404030301010803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S" sz="1800" b="1" dirty="0" smtClean="0">
              <a:latin typeface="Garamond" panose="02020404030301010803" pitchFamily="18" charset="0"/>
            </a:endParaRPr>
          </a:p>
        </p:txBody>
      </p:sp>
      <p:sp>
        <p:nvSpPr>
          <p:cNvPr id="14" name="Flecha arriba 13">
            <a:hlinkClick r:id="rId7" action="ppaction://hlinksldjump"/>
          </p:cNvPr>
          <p:cNvSpPr/>
          <p:nvPr/>
        </p:nvSpPr>
        <p:spPr bwMode="auto">
          <a:xfrm>
            <a:off x="8410575" y="260350"/>
            <a:ext cx="503238" cy="930275"/>
          </a:xfrm>
          <a:prstGeom prst="upArrow">
            <a:avLst/>
          </a:prstGeom>
          <a:solidFill>
            <a:srgbClr val="FFFF00"/>
          </a:solidFill>
          <a:ln w="571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s-ES">
              <a:ln>
                <a:solidFill>
                  <a:schemeClr val="bg1"/>
                </a:solidFill>
              </a:ln>
              <a:latin typeface="Arial" charset="0"/>
            </a:endParaRP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2771800" y="20699"/>
            <a:ext cx="41433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1800" b="1" dirty="0">
                <a:latin typeface="Garamond" panose="02020404030301010803" pitchFamily="18" charset="0"/>
              </a:rPr>
              <a:t>4</a:t>
            </a:r>
            <a:r>
              <a:rPr lang="es-ES" sz="1800" b="1" smtClean="0">
                <a:latin typeface="Garamond" panose="02020404030301010803" pitchFamily="18" charset="0"/>
              </a:rPr>
              <a:t>. </a:t>
            </a:r>
            <a:r>
              <a:rPr lang="es-ES" sz="1800" b="1" dirty="0">
                <a:latin typeface="Garamond" panose="02020404030301010803" pitchFamily="18" charset="0"/>
              </a:rPr>
              <a:t>EL SUSTANTIVO. EL GÉNERO.</a:t>
            </a:r>
          </a:p>
        </p:txBody>
      </p:sp>
      <p:sp>
        <p:nvSpPr>
          <p:cNvPr id="16" name="172 Marcador de número de diapositiva"/>
          <p:cNvSpPr txBox="1">
            <a:spLocks/>
          </p:cNvSpPr>
          <p:nvPr/>
        </p:nvSpPr>
        <p:spPr bwMode="auto">
          <a:xfrm>
            <a:off x="8715375" y="6473785"/>
            <a:ext cx="428625" cy="357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mtClean="0">
                <a:solidFill>
                  <a:srgbClr val="001D7A"/>
                </a:solidFill>
                <a:latin typeface="Garamond" panose="02020404030301010803" pitchFamily="18" charset="0"/>
              </a:rPr>
              <a:t>9</a:t>
            </a:r>
            <a:endParaRPr lang="es-ES" altLang="es-ES">
              <a:solidFill>
                <a:srgbClr val="001D7A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4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4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3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43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3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43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43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43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3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3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43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3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3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43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4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34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34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3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3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434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996633"/>
          </a:solidFill>
          <a:prstDash val="sys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996633"/>
          </a:solidFill>
          <a:prstDash val="sys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2255</Words>
  <Application>Microsoft Office PowerPoint</Application>
  <PresentationFormat>Presentación en pantalla (4:3)</PresentationFormat>
  <Paragraphs>1049</Paragraphs>
  <Slides>24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</vt:lpstr>
      <vt:lpstr>Berlin Sans FB Demi</vt:lpstr>
      <vt:lpstr>Bodoni MT Black</vt:lpstr>
      <vt:lpstr>Broadway</vt:lpstr>
      <vt:lpstr>Courier New</vt:lpstr>
      <vt:lpstr>Garamond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filologia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josito</dc:creator>
  <cp:lastModifiedBy>jose herrero</cp:lastModifiedBy>
  <cp:revision>251</cp:revision>
  <cp:lastPrinted>2016-01-10T20:57:11Z</cp:lastPrinted>
  <dcterms:created xsi:type="dcterms:W3CDTF">2006-12-06T20:07:51Z</dcterms:created>
  <dcterms:modified xsi:type="dcterms:W3CDTF">2016-01-10T23:21:00Z</dcterms:modified>
</cp:coreProperties>
</file>