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0" r:id="rId3"/>
    <p:sldId id="262" r:id="rId4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0000"/>
    <a:srgbClr val="005674"/>
    <a:srgbClr val="FFFF00"/>
    <a:srgbClr val="CC3300"/>
    <a:srgbClr val="996633"/>
    <a:srgbClr val="B800B8"/>
    <a:srgbClr val="A24081"/>
    <a:srgbClr val="B000B0"/>
    <a:srgbClr val="990099"/>
    <a:srgbClr val="B02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54" autoAdjust="0"/>
    <p:restoredTop sz="94660"/>
  </p:normalViewPr>
  <p:slideViewPr>
    <p:cSldViewPr>
      <p:cViewPr varScale="1">
        <p:scale>
          <a:sx n="105" d="100"/>
          <a:sy n="105" d="100"/>
        </p:scale>
        <p:origin x="5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DB1B749-063C-6331-A50B-8610A3AAB1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12B28AA-1432-B5BA-8922-F4B8B8DEFDD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3EC2FBB-5362-1F75-38D9-D55684978B3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6DC56FF3-D77F-D449-4835-5C60FF6501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C065F92A-D393-B6FA-F589-3B97A4B87D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2BF46C0C-DA42-E4F6-B087-DDF575DDDF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D4D9ED-F560-4AD7-9C68-9FD5130253B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1A71A-5773-427C-2C37-6E20C505F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>
            <a:extLst>
              <a:ext uri="{FF2B5EF4-FFF2-40B4-BE49-F238E27FC236}">
                <a16:creationId xmlns:a16="http://schemas.microsoft.com/office/drawing/2014/main" id="{45696976-AA54-20BB-84A9-49204D27B9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2 Marcador de notas">
            <a:extLst>
              <a:ext uri="{FF2B5EF4-FFF2-40B4-BE49-F238E27FC236}">
                <a16:creationId xmlns:a16="http://schemas.microsoft.com/office/drawing/2014/main" id="{06784F2A-239F-99B3-3436-579165D1C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  <p:sp>
        <p:nvSpPr>
          <p:cNvPr id="5124" name="3 Marcador de número de diapositiva">
            <a:extLst>
              <a:ext uri="{FF2B5EF4-FFF2-40B4-BE49-F238E27FC236}">
                <a16:creationId xmlns:a16="http://schemas.microsoft.com/office/drawing/2014/main" id="{F33DDFE4-693A-D79A-9464-C2B2DA2A60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29F8CB3-6EAC-4CC3-A82A-76B4B689CEBF}" type="slidenum">
              <a:rPr lang="es-ES" altLang="es-ES"/>
              <a:pPr eaLnBrk="1" hangingPunct="1"/>
              <a:t>1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49196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>
            <a:extLst>
              <a:ext uri="{FF2B5EF4-FFF2-40B4-BE49-F238E27FC236}">
                <a16:creationId xmlns:a16="http://schemas.microsoft.com/office/drawing/2014/main" id="{05B96854-5CF0-BA78-4B4D-EB29132011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2 Marcador de notas">
            <a:extLst>
              <a:ext uri="{FF2B5EF4-FFF2-40B4-BE49-F238E27FC236}">
                <a16:creationId xmlns:a16="http://schemas.microsoft.com/office/drawing/2014/main" id="{CABC4A09-F967-E2C7-879B-086B75FF7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  <p:sp>
        <p:nvSpPr>
          <p:cNvPr id="5124" name="3 Marcador de número de diapositiva">
            <a:extLst>
              <a:ext uri="{FF2B5EF4-FFF2-40B4-BE49-F238E27FC236}">
                <a16:creationId xmlns:a16="http://schemas.microsoft.com/office/drawing/2014/main" id="{3D48049E-CD45-3DB2-E4DE-82530C608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29F8CB3-6EAC-4CC3-A82A-76B4B689CEBF}" type="slidenum">
              <a:rPr lang="es-ES" altLang="es-ES"/>
              <a:pPr eaLnBrk="1" hangingPunct="1"/>
              <a:t>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>
            <a:extLst>
              <a:ext uri="{FF2B5EF4-FFF2-40B4-BE49-F238E27FC236}">
                <a16:creationId xmlns:a16="http://schemas.microsoft.com/office/drawing/2014/main" id="{6D2DB3A1-0223-07F2-3776-24701F31C0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2 Marcador de notas">
            <a:extLst>
              <a:ext uri="{FF2B5EF4-FFF2-40B4-BE49-F238E27FC236}">
                <a16:creationId xmlns:a16="http://schemas.microsoft.com/office/drawing/2014/main" id="{35D93873-0BA8-3223-2330-5F1AC53E8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  <p:sp>
        <p:nvSpPr>
          <p:cNvPr id="6148" name="3 Marcador de número de diapositiva">
            <a:extLst>
              <a:ext uri="{FF2B5EF4-FFF2-40B4-BE49-F238E27FC236}">
                <a16:creationId xmlns:a16="http://schemas.microsoft.com/office/drawing/2014/main" id="{A6CC88F3-9C42-9C72-FEF6-6AD1A3632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DA2272-4721-4EBE-B7DC-651788D424E0}" type="slidenum">
              <a:rPr lang="es-ES" altLang="es-ES"/>
              <a:pPr eaLnBrk="1" hangingPunct="1"/>
              <a:t>3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44659E-621C-1F11-596B-CAF1A7506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EBDB01-67F0-6C13-49E2-AD25EEAB97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6DE601-841C-0B48-312F-619B4B167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830083-9184-4C81-AD62-022A3CF23A8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22503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E7DD26-3F45-E289-96D6-2649D726DA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498FC0-9DAF-4836-B473-85FCD0BC36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49DBBA-01DC-FD04-2DFD-C79E122624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B7365-1C89-4028-AF3D-9804717F75C4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5007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080206-B553-5B7D-2AFC-75ED11A0F8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B93387-BA51-3570-6789-7CD308C989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FAB295-D200-D879-5A48-7C23E78EC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3C1BB9-D78F-45FB-BF78-19CAABD7538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38387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05773E-B96C-0BBF-EA9A-6ED04F4220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CDA933-DF90-5FFC-CB59-024CD4ABF6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2920F4-7654-367D-1238-2E3B5BA403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A5111D-7F26-489B-98CD-6FCDD5A2594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76938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2F437F-6442-3EB1-9931-393A184199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E3E990-88A7-1DD8-DAC1-A52DF800AE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042310-5A25-D61C-B30C-C3A617A55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4B9A5-DE08-420F-859D-A83EF9FCF9F4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0246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076F31-CBF6-9B6E-28C3-9291677EA9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A542CF-77DB-B01D-732E-4BED2B7D20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A3989C-70D8-C29A-AA4E-A10E48FCD5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F3E8AB-B310-43DF-846D-E2C9C2B486B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69268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325C1D2-83B8-D15D-B36D-A0A0639566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2AE46C5-E155-574E-58B4-64251900C8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746DB11-5498-8631-E206-8EE8C4B428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006C8-AF38-427B-BA89-F21BD0AF0E2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14376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4270717-1A05-0B83-513A-F87F65E41D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0F8C01-FB5B-2FBE-4A90-A313EFA1C1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5B842D4-C18E-346B-F899-F73920D855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30DD1-2079-451D-B7EB-E9DD7252198B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71427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9BAD335-8FA3-A517-3996-F91F71D6BB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8734A6-1313-C71C-149F-93809BD6C9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425E230-1014-9D02-C815-B4088E0F7A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25EDC2-85F5-4DE4-ABA6-BF7D0213A79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93379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5F59F-B5EE-E94E-8B33-1F3BF6548C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7A8235-AAC6-7538-DEFB-FA18CD8532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D49A59-9E09-6958-965A-E265CB46D1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0D7152-AB7C-4CBD-BFEB-A92113AB8354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66571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D96CE8-C194-0EB7-F515-865E4BCC83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9FC18B-221D-E63B-B731-48E224EFA9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20A105-272D-242C-35EC-76EDC0F0FD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7AAEEF-ED92-497C-9BDE-7531C673022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42183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A40000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D91B012-277F-CB35-A592-B82291A40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746117B-B579-071B-C251-266ED744F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73AC2D2-4D8B-E942-51B8-065660D3F6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0E96AA4-16DB-5160-5428-EAF9517DCF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s-ES"/>
              <a:t>I.2.2.a. El leonés (astur-leonés)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1846CA1-2353-E216-05B9-9A4C7701A8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3AED4C-B0B2-48F0-AE1C-D2ACC548E6F7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B4CAA-4D20-F8C6-A571-051B9E357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>
            <a:extLst>
              <a:ext uri="{FF2B5EF4-FFF2-40B4-BE49-F238E27FC236}">
                <a16:creationId xmlns:a16="http://schemas.microsoft.com/office/drawing/2014/main" id="{064BEC15-9A94-FBF6-267C-5E17BA0F4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s-ES_tradnl" altLang="es-ES"/>
          </a:p>
        </p:txBody>
      </p:sp>
      <p:sp>
        <p:nvSpPr>
          <p:cNvPr id="61448" name="Text Box 8">
            <a:extLst>
              <a:ext uri="{FF2B5EF4-FFF2-40B4-BE49-F238E27FC236}">
                <a16:creationId xmlns:a16="http://schemas.microsoft.com/office/drawing/2014/main" id="{502BA71E-3E83-DD76-3C0A-93E88B30C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720" y="1916832"/>
            <a:ext cx="4505126" cy="1077218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>
                <a:solidFill>
                  <a:srgbClr val="002060"/>
                </a:solidFill>
              </a:rPr>
              <a:t>LAS PALABRAS </a:t>
            </a:r>
          </a:p>
          <a:p>
            <a:pPr>
              <a:defRPr/>
            </a:pPr>
            <a:r>
              <a:rPr lang="es-ES_tradnl" sz="3200" b="1" dirty="0">
                <a:solidFill>
                  <a:srgbClr val="002060"/>
                </a:solidFill>
              </a:rPr>
              <a:t>DE MI INFANCIA</a:t>
            </a:r>
          </a:p>
        </p:txBody>
      </p:sp>
    </p:spTree>
    <p:extLst>
      <p:ext uri="{BB962C8B-B14F-4D97-AF65-F5344CB8AC3E}">
        <p14:creationId xmlns:p14="http://schemas.microsoft.com/office/powerpoint/2010/main" val="1777395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>
            <a:extLst>
              <a:ext uri="{FF2B5EF4-FFF2-40B4-BE49-F238E27FC236}">
                <a16:creationId xmlns:a16="http://schemas.microsoft.com/office/drawing/2014/main" id="{A5090A6D-D5D0-B3B7-1725-6F500F620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s-ES_tradnl" altLang="es-ES"/>
          </a:p>
        </p:txBody>
      </p:sp>
      <p:sp>
        <p:nvSpPr>
          <p:cNvPr id="61448" name="Text Box 8">
            <a:extLst>
              <a:ext uri="{FF2B5EF4-FFF2-40B4-BE49-F238E27FC236}">
                <a16:creationId xmlns:a16="http://schemas.microsoft.com/office/drawing/2014/main" id="{04660220-5AFF-45B3-802A-B7B9CF8DB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1700808"/>
            <a:ext cx="8105526" cy="4708981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s-ES_tradnl" sz="2000" b="1" dirty="0">
                <a:solidFill>
                  <a:schemeClr val="accent2"/>
                </a:solidFill>
              </a:rPr>
              <a:t>Jugábamos al </a:t>
            </a:r>
            <a:r>
              <a:rPr lang="es-ES_tradnl" sz="2000" b="1" i="1" dirty="0">
                <a:solidFill>
                  <a:srgbClr val="CC3300"/>
                </a:solidFill>
              </a:rPr>
              <a:t>gua</a:t>
            </a:r>
            <a:r>
              <a:rPr lang="es-ES_tradnl" sz="2000" b="1" dirty="0">
                <a:solidFill>
                  <a:schemeClr val="accent2"/>
                </a:solidFill>
              </a:rPr>
              <a:t>, a las </a:t>
            </a:r>
            <a:r>
              <a:rPr lang="es-ES_tradnl" sz="2000" b="1" i="1" dirty="0">
                <a:solidFill>
                  <a:srgbClr val="CC3300"/>
                </a:solidFill>
              </a:rPr>
              <a:t>mecas</a:t>
            </a:r>
            <a:r>
              <a:rPr lang="es-ES_tradnl" sz="2000" b="1" dirty="0">
                <a:solidFill>
                  <a:schemeClr val="accent2"/>
                </a:solidFill>
              </a:rPr>
              <a:t>*. </a:t>
            </a:r>
          </a:p>
          <a:p>
            <a:pPr algn="just">
              <a:defRPr/>
            </a:pPr>
            <a:endParaRPr lang="es-ES_tradnl" sz="2000" b="1" dirty="0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s-ES_tradnl" sz="2000" b="1" dirty="0">
                <a:solidFill>
                  <a:schemeClr val="accent2"/>
                </a:solidFill>
              </a:rPr>
              <a:t>Antes de jugar </a:t>
            </a:r>
            <a:r>
              <a:rPr lang="es-ES_tradnl" sz="2000" b="1" i="1" dirty="0">
                <a:solidFill>
                  <a:schemeClr val="accent2"/>
                </a:solidFill>
              </a:rPr>
              <a:t>al </a:t>
            </a:r>
            <a:r>
              <a:rPr lang="es-ES_tradnl" sz="2000" b="1" i="1" dirty="0">
                <a:solidFill>
                  <a:srgbClr val="CC3300"/>
                </a:solidFill>
              </a:rPr>
              <a:t>pico, zorro y zaina</a:t>
            </a:r>
            <a:r>
              <a:rPr lang="es-ES_tradnl" sz="2000" b="1" i="1" dirty="0">
                <a:solidFill>
                  <a:schemeClr val="accent2"/>
                </a:solidFill>
              </a:rPr>
              <a:t> </a:t>
            </a:r>
            <a:r>
              <a:rPr lang="es-ES_tradnl" sz="2000" b="1" dirty="0">
                <a:solidFill>
                  <a:schemeClr val="accent2"/>
                </a:solidFill>
              </a:rPr>
              <a:t>“dábamos” para ver quién eran el </a:t>
            </a:r>
            <a:r>
              <a:rPr lang="es-ES_tradnl" sz="2000" b="1" i="1" dirty="0" err="1">
                <a:solidFill>
                  <a:srgbClr val="CC3300"/>
                </a:solidFill>
              </a:rPr>
              <a:t>manis</a:t>
            </a:r>
            <a:r>
              <a:rPr lang="es-ES_tradnl" sz="2000" b="1" i="1" dirty="0">
                <a:solidFill>
                  <a:schemeClr val="accent2"/>
                </a:solidFill>
              </a:rPr>
              <a:t>* </a:t>
            </a:r>
            <a:r>
              <a:rPr lang="es-ES_tradnl" sz="2000" b="1" dirty="0">
                <a:solidFill>
                  <a:schemeClr val="accent2"/>
                </a:solidFill>
              </a:rPr>
              <a:t>(deformación de </a:t>
            </a:r>
            <a:r>
              <a:rPr lang="es-ES_tradnl" sz="2000" b="1" i="1" dirty="0">
                <a:solidFill>
                  <a:schemeClr val="accent2"/>
                </a:solidFill>
              </a:rPr>
              <a:t>mano</a:t>
            </a:r>
            <a:r>
              <a:rPr lang="es-ES_tradnl" sz="2000" b="1" dirty="0">
                <a:solidFill>
                  <a:schemeClr val="accent2"/>
                </a:solidFill>
              </a:rPr>
              <a:t>, seguramente), el </a:t>
            </a:r>
            <a:r>
              <a:rPr lang="es-ES_tradnl" sz="2000" b="1" i="1" dirty="0">
                <a:solidFill>
                  <a:srgbClr val="CC3300"/>
                </a:solidFill>
              </a:rPr>
              <a:t>segas</a:t>
            </a:r>
            <a:r>
              <a:rPr lang="es-ES_tradnl" sz="2000" b="1" dirty="0">
                <a:solidFill>
                  <a:schemeClr val="accent2"/>
                </a:solidFill>
              </a:rPr>
              <a:t>, el </a:t>
            </a:r>
            <a:r>
              <a:rPr lang="es-ES_tradnl" sz="2000" b="1" i="1" dirty="0" err="1">
                <a:solidFill>
                  <a:srgbClr val="CC3300"/>
                </a:solidFill>
              </a:rPr>
              <a:t>terce</a:t>
            </a:r>
            <a:r>
              <a:rPr lang="es-ES_tradnl" sz="2000" b="1" dirty="0">
                <a:solidFill>
                  <a:schemeClr val="accent2"/>
                </a:solidFill>
              </a:rPr>
              <a:t>… y el </a:t>
            </a:r>
            <a:r>
              <a:rPr lang="es-ES_tradnl" sz="2000" b="1" i="1" dirty="0">
                <a:solidFill>
                  <a:srgbClr val="CC3300"/>
                </a:solidFill>
              </a:rPr>
              <a:t>porro</a:t>
            </a:r>
            <a:r>
              <a:rPr lang="es-ES_tradnl" sz="2000" b="1" i="1" dirty="0">
                <a:solidFill>
                  <a:schemeClr val="accent2"/>
                </a:solidFill>
              </a:rPr>
              <a:t>* </a:t>
            </a:r>
            <a:r>
              <a:rPr lang="es-ES_tradnl" sz="2000" b="1" dirty="0">
                <a:solidFill>
                  <a:schemeClr val="accent2"/>
                </a:solidFill>
              </a:rPr>
              <a:t>(el adverbio de lugar latino). </a:t>
            </a:r>
          </a:p>
          <a:p>
            <a:pPr algn="just">
              <a:defRPr/>
            </a:pPr>
            <a:endParaRPr lang="es-ES_tradnl" sz="2000" b="1" dirty="0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s-ES_tradnl" sz="2000" b="1" i="1" dirty="0">
                <a:solidFill>
                  <a:srgbClr val="CC3300"/>
                </a:solidFill>
              </a:rPr>
              <a:t>Echábamos dreas</a:t>
            </a:r>
            <a:r>
              <a:rPr lang="es-ES_tradnl" sz="2000" b="1" i="1" dirty="0">
                <a:solidFill>
                  <a:schemeClr val="accent2"/>
                </a:solidFill>
              </a:rPr>
              <a:t> </a:t>
            </a:r>
            <a:r>
              <a:rPr lang="es-ES_tradnl" sz="2000" b="1" dirty="0">
                <a:solidFill>
                  <a:schemeClr val="accent2"/>
                </a:solidFill>
              </a:rPr>
              <a:t>(peleas con piedras –normalmente programadas- con chicos de otros barrios; en el DRAE como palabra infantil) y, lógicamente, nos hacíamos </a:t>
            </a:r>
            <a:r>
              <a:rPr lang="es-ES_tradnl" sz="2000" b="1" i="1" dirty="0">
                <a:solidFill>
                  <a:srgbClr val="CC3300"/>
                </a:solidFill>
              </a:rPr>
              <a:t>piteras</a:t>
            </a:r>
            <a:r>
              <a:rPr lang="es-ES_tradnl" sz="2000" b="1" i="1" dirty="0">
                <a:solidFill>
                  <a:schemeClr val="accent2"/>
                </a:solidFill>
              </a:rPr>
              <a:t> </a:t>
            </a:r>
            <a:r>
              <a:rPr lang="es-ES_tradnl" sz="2000" b="1" dirty="0">
                <a:solidFill>
                  <a:schemeClr val="accent2"/>
                </a:solidFill>
              </a:rPr>
              <a:t>(‘herida en la cabeza’; la forma estándar es </a:t>
            </a:r>
            <a:r>
              <a:rPr lang="es-ES_tradnl" sz="2000" b="1" i="1" dirty="0">
                <a:solidFill>
                  <a:schemeClr val="accent2"/>
                </a:solidFill>
              </a:rPr>
              <a:t>piquera</a:t>
            </a:r>
            <a:r>
              <a:rPr lang="es-ES_tradnl" sz="2000" b="1" dirty="0">
                <a:solidFill>
                  <a:schemeClr val="accent2"/>
                </a:solidFill>
              </a:rPr>
              <a:t>) o acabábamos con lesiones: “¡Menuda </a:t>
            </a:r>
            <a:r>
              <a:rPr lang="es-ES_tradnl" sz="2000" b="1" i="1" dirty="0">
                <a:solidFill>
                  <a:srgbClr val="CC3300"/>
                </a:solidFill>
              </a:rPr>
              <a:t>jera</a:t>
            </a:r>
            <a:r>
              <a:rPr lang="es-ES_tradnl" sz="2000" b="1" dirty="0">
                <a:solidFill>
                  <a:schemeClr val="accent2"/>
                </a:solidFill>
              </a:rPr>
              <a:t>* te has hecho!”, pero esas heridas iban curando y se formaban </a:t>
            </a:r>
            <a:r>
              <a:rPr lang="es-ES_tradnl" sz="2000" b="1" i="1" dirty="0">
                <a:solidFill>
                  <a:srgbClr val="CC3300"/>
                </a:solidFill>
              </a:rPr>
              <a:t>cachapas</a:t>
            </a:r>
            <a:r>
              <a:rPr lang="es-ES_tradnl" sz="2000" b="1" dirty="0">
                <a:solidFill>
                  <a:schemeClr val="accent2"/>
                </a:solidFill>
              </a:rPr>
              <a:t>* (o </a:t>
            </a:r>
            <a:r>
              <a:rPr lang="es-ES_tradnl" sz="2000" b="1" i="1" dirty="0" err="1">
                <a:solidFill>
                  <a:srgbClr val="A40000"/>
                </a:solidFill>
              </a:rPr>
              <a:t>cochapas</a:t>
            </a:r>
            <a:r>
              <a:rPr lang="es-ES_tradnl" sz="2000" b="1" dirty="0">
                <a:solidFill>
                  <a:schemeClr val="accent2"/>
                </a:solidFill>
              </a:rPr>
              <a:t>, ‘costras’). </a:t>
            </a:r>
          </a:p>
          <a:p>
            <a:pPr algn="just">
              <a:defRPr/>
            </a:pPr>
            <a:endParaRPr lang="es-ES_tradnl" sz="2000" b="1" dirty="0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s-ES_tradnl" sz="2000" b="1" dirty="0">
                <a:solidFill>
                  <a:schemeClr val="accent2"/>
                </a:solidFill>
              </a:rPr>
              <a:t>Cuando tirábamos de la cuerda o cuando estrenábamos zapatos, nos hacíamos </a:t>
            </a:r>
            <a:r>
              <a:rPr lang="es-ES_tradnl" sz="2000" b="1" i="1" dirty="0" err="1">
                <a:solidFill>
                  <a:srgbClr val="CC3300"/>
                </a:solidFill>
              </a:rPr>
              <a:t>borjas</a:t>
            </a:r>
            <a:r>
              <a:rPr lang="es-ES_tradnl" sz="2000" b="1" dirty="0">
                <a:solidFill>
                  <a:schemeClr val="accent2"/>
                </a:solidFill>
              </a:rPr>
              <a:t>* (‘ampollas en la piel’).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FD5C553C-35BC-3C27-6A23-74378D96D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366713"/>
            <a:ext cx="5804123" cy="58477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defRPr/>
            </a:pPr>
            <a:r>
              <a:rPr lang="es-ES_tradnl" sz="3200" b="1" dirty="0">
                <a:solidFill>
                  <a:schemeClr val="accent2"/>
                </a:solidFill>
              </a:rPr>
              <a:t>Cuando yo era pequeño…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0" name="Text Box 8">
            <a:extLst>
              <a:ext uri="{FF2B5EF4-FFF2-40B4-BE49-F238E27FC236}">
                <a16:creationId xmlns:a16="http://schemas.microsoft.com/office/drawing/2014/main" id="{63361A1E-5465-FBC6-5312-BF7CD3687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94" y="1412974"/>
            <a:ext cx="8135937" cy="5078313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s-ES_tradnl" b="1" i="1">
                <a:solidFill>
                  <a:srgbClr val="CC3300"/>
                </a:solidFill>
              </a:rPr>
              <a:t>Entoñábamos</a:t>
            </a:r>
            <a:r>
              <a:rPr lang="es-ES_tradnl" b="1">
                <a:solidFill>
                  <a:schemeClr val="accent2"/>
                </a:solidFill>
              </a:rPr>
              <a:t> nuestros secretos, encontrábamos </a:t>
            </a:r>
            <a:r>
              <a:rPr lang="es-ES_tradnl" b="1" i="1">
                <a:solidFill>
                  <a:srgbClr val="CC3300"/>
                </a:solidFill>
              </a:rPr>
              <a:t>rinches</a:t>
            </a:r>
            <a:r>
              <a:rPr lang="es-ES_tradnl" b="1" i="1">
                <a:solidFill>
                  <a:schemeClr val="accent2"/>
                </a:solidFill>
              </a:rPr>
              <a:t>*</a:t>
            </a:r>
            <a:r>
              <a:rPr lang="es-ES_tradnl" b="1">
                <a:solidFill>
                  <a:schemeClr val="accent2"/>
                </a:solidFill>
              </a:rPr>
              <a:t> para ocultar nuestras cosas o íbamos a cazar </a:t>
            </a:r>
            <a:r>
              <a:rPr lang="es-ES_tradnl" b="1" i="1">
                <a:solidFill>
                  <a:srgbClr val="CC3300"/>
                </a:solidFill>
              </a:rPr>
              <a:t>saltigallos</a:t>
            </a:r>
            <a:r>
              <a:rPr lang="es-ES_tradnl" b="1" i="1">
                <a:solidFill>
                  <a:schemeClr val="accent2"/>
                </a:solidFill>
              </a:rPr>
              <a:t> </a:t>
            </a:r>
            <a:r>
              <a:rPr lang="es-ES_tradnl" b="1">
                <a:solidFill>
                  <a:schemeClr val="accent2"/>
                </a:solidFill>
              </a:rPr>
              <a:t>(‘saltamontes’).</a:t>
            </a:r>
          </a:p>
          <a:p>
            <a:pPr algn="just">
              <a:defRPr/>
            </a:pPr>
            <a:endParaRPr lang="es-ES_tradnl" b="1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s-ES_tradnl" b="1">
                <a:solidFill>
                  <a:schemeClr val="accent2"/>
                </a:solidFill>
              </a:rPr>
              <a:t>Nuestras madres nos decían: “Estos niños no </a:t>
            </a:r>
            <a:r>
              <a:rPr lang="es-ES_tradnl" b="1" i="1">
                <a:solidFill>
                  <a:srgbClr val="CC3300"/>
                </a:solidFill>
              </a:rPr>
              <a:t>estojan</a:t>
            </a:r>
            <a:r>
              <a:rPr lang="es-ES_tradnl" b="1">
                <a:solidFill>
                  <a:schemeClr val="accent2"/>
                </a:solidFill>
              </a:rPr>
              <a:t>; son unos </a:t>
            </a:r>
            <a:r>
              <a:rPr lang="es-ES_tradnl" b="1" i="1">
                <a:solidFill>
                  <a:srgbClr val="CC3300"/>
                </a:solidFill>
              </a:rPr>
              <a:t>comiques</a:t>
            </a:r>
            <a:r>
              <a:rPr lang="es-ES_tradnl" b="1">
                <a:solidFill>
                  <a:schemeClr val="accent2"/>
                </a:solidFill>
              </a:rPr>
              <a:t>* y por eso no tienen </a:t>
            </a:r>
            <a:r>
              <a:rPr lang="es-ES_tradnl" b="1" i="1">
                <a:solidFill>
                  <a:srgbClr val="CC3300"/>
                </a:solidFill>
              </a:rPr>
              <a:t>jijas</a:t>
            </a:r>
            <a:r>
              <a:rPr lang="es-ES_tradnl" b="1">
                <a:solidFill>
                  <a:schemeClr val="accent2"/>
                </a:solidFill>
              </a:rPr>
              <a:t>” y nos obligaban a tomar la comida hasta que no quedara ni un </a:t>
            </a:r>
            <a:r>
              <a:rPr lang="es-ES_tradnl" b="1" i="1">
                <a:solidFill>
                  <a:srgbClr val="CC3300"/>
                </a:solidFill>
              </a:rPr>
              <a:t>jarramplo</a:t>
            </a:r>
            <a:r>
              <a:rPr lang="es-ES_tradnl" b="1" i="1">
                <a:solidFill>
                  <a:schemeClr val="accent2"/>
                </a:solidFill>
              </a:rPr>
              <a:t>*</a:t>
            </a:r>
            <a:r>
              <a:rPr lang="es-ES_tradnl" b="1">
                <a:solidFill>
                  <a:schemeClr val="accent2"/>
                </a:solidFill>
              </a:rPr>
              <a:t>; a veces, claro, se nos soltaba un </a:t>
            </a:r>
            <a:r>
              <a:rPr lang="es-ES_tradnl" b="1" i="1">
                <a:solidFill>
                  <a:srgbClr val="CC3300"/>
                </a:solidFill>
              </a:rPr>
              <a:t>cuajo</a:t>
            </a:r>
            <a:r>
              <a:rPr lang="es-ES_tradnl" b="1">
                <a:solidFill>
                  <a:schemeClr val="accent2"/>
                </a:solidFill>
              </a:rPr>
              <a:t>… </a:t>
            </a:r>
          </a:p>
          <a:p>
            <a:pPr algn="just">
              <a:defRPr/>
            </a:pPr>
            <a:endParaRPr lang="es-ES_tradnl" b="1" i="1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s-ES_tradnl" b="1" i="1">
                <a:solidFill>
                  <a:srgbClr val="CC3300"/>
                </a:solidFill>
              </a:rPr>
              <a:t>Estrumpíamos</a:t>
            </a:r>
            <a:r>
              <a:rPr lang="es-ES_tradnl" b="1">
                <a:solidFill>
                  <a:schemeClr val="accent2"/>
                </a:solidFill>
              </a:rPr>
              <a:t> los globos. Comíamos </a:t>
            </a:r>
            <a:r>
              <a:rPr lang="es-ES_tradnl" b="1" i="1">
                <a:solidFill>
                  <a:srgbClr val="CC3300"/>
                </a:solidFill>
              </a:rPr>
              <a:t>entremozos</a:t>
            </a:r>
            <a:r>
              <a:rPr lang="es-ES_tradnl" b="1" i="1">
                <a:solidFill>
                  <a:schemeClr val="accent2"/>
                </a:solidFill>
              </a:rPr>
              <a:t>* </a:t>
            </a:r>
            <a:r>
              <a:rPr lang="es-ES_tradnl" b="1">
                <a:solidFill>
                  <a:schemeClr val="accent2"/>
                </a:solidFill>
              </a:rPr>
              <a:t>(alteración del general </a:t>
            </a:r>
            <a:r>
              <a:rPr lang="es-ES_tradnl" b="1" i="1">
                <a:solidFill>
                  <a:schemeClr val="accent2"/>
                </a:solidFill>
              </a:rPr>
              <a:t>altramuces</a:t>
            </a:r>
            <a:r>
              <a:rPr lang="es-ES_tradnl" b="1">
                <a:solidFill>
                  <a:schemeClr val="accent2"/>
                </a:solidFill>
              </a:rPr>
              <a:t>) y si bebíamos un poco más de la cuenta –ese vino con gaseosa de los domingos- nos poníamos </a:t>
            </a:r>
            <a:r>
              <a:rPr lang="es-ES_tradnl" b="1" i="1">
                <a:solidFill>
                  <a:srgbClr val="CC3300"/>
                </a:solidFill>
              </a:rPr>
              <a:t>piripituscos</a:t>
            </a:r>
            <a:r>
              <a:rPr lang="es-ES_tradnl" b="1" i="1">
                <a:solidFill>
                  <a:schemeClr val="accent2"/>
                </a:solidFill>
              </a:rPr>
              <a:t>* </a:t>
            </a:r>
            <a:r>
              <a:rPr lang="es-ES_tradnl" b="1">
                <a:solidFill>
                  <a:schemeClr val="accent2"/>
                </a:solidFill>
              </a:rPr>
              <a:t>(deformación del general </a:t>
            </a:r>
            <a:r>
              <a:rPr lang="es-ES_tradnl" b="1" i="1">
                <a:solidFill>
                  <a:schemeClr val="accent2"/>
                </a:solidFill>
              </a:rPr>
              <a:t>piripis</a:t>
            </a:r>
            <a:r>
              <a:rPr lang="es-ES_tradnl" b="1">
                <a:solidFill>
                  <a:schemeClr val="accent2"/>
                </a:solidFill>
              </a:rPr>
              <a:t>).</a:t>
            </a:r>
          </a:p>
          <a:p>
            <a:pPr algn="just">
              <a:defRPr/>
            </a:pPr>
            <a:endParaRPr lang="es-ES_tradnl" b="1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s-ES_tradnl" b="1">
                <a:solidFill>
                  <a:schemeClr val="accent2"/>
                </a:solidFill>
              </a:rPr>
              <a:t>Las personas sin personalidad, que se dejan manejar por otros, son para nosotros unos </a:t>
            </a:r>
            <a:r>
              <a:rPr lang="es-ES_tradnl" b="1" i="1">
                <a:solidFill>
                  <a:srgbClr val="CC3300"/>
                </a:solidFill>
              </a:rPr>
              <a:t>tirinenes</a:t>
            </a:r>
            <a:r>
              <a:rPr lang="es-ES_tradnl" b="1" i="1">
                <a:solidFill>
                  <a:schemeClr val="accent2"/>
                </a:solidFill>
              </a:rPr>
              <a:t>*; </a:t>
            </a:r>
            <a:r>
              <a:rPr lang="es-ES_tradnl" b="1">
                <a:solidFill>
                  <a:schemeClr val="accent2"/>
                </a:solidFill>
              </a:rPr>
              <a:t>aquellas egoístas que siempre se aprovechan de los demás son unos </a:t>
            </a:r>
            <a:r>
              <a:rPr lang="es-ES_tradnl" b="1" i="1">
                <a:solidFill>
                  <a:schemeClr val="accent2"/>
                </a:solidFill>
              </a:rPr>
              <a:t>husmias</a:t>
            </a:r>
            <a:r>
              <a:rPr lang="es-ES_tradnl" b="1">
                <a:solidFill>
                  <a:schemeClr val="accent2"/>
                </a:solidFill>
              </a:rPr>
              <a:t>*; y las que no tienen habilidad ni gracia para hacer las cosas no tienen </a:t>
            </a:r>
            <a:r>
              <a:rPr lang="es-ES_tradnl" b="1" i="1">
                <a:solidFill>
                  <a:srgbClr val="CC3300"/>
                </a:solidFill>
              </a:rPr>
              <a:t>espelde</a:t>
            </a:r>
            <a:r>
              <a:rPr lang="es-ES_tradnl" b="1">
                <a:solidFill>
                  <a:schemeClr val="accent2"/>
                </a:solidFill>
              </a:rPr>
              <a:t>*. Cuando alguien se enfada mucho, “echa </a:t>
            </a:r>
            <a:r>
              <a:rPr lang="es-ES_tradnl" b="1" i="1">
                <a:solidFill>
                  <a:srgbClr val="CC3300"/>
                </a:solidFill>
              </a:rPr>
              <a:t>verrón</a:t>
            </a:r>
            <a:r>
              <a:rPr lang="es-ES_tradnl" b="1" i="1">
                <a:solidFill>
                  <a:schemeClr val="accent2"/>
                </a:solidFill>
              </a:rPr>
              <a:t>* </a:t>
            </a:r>
            <a:r>
              <a:rPr lang="es-ES_tradnl" b="1">
                <a:solidFill>
                  <a:schemeClr val="accent2"/>
                </a:solidFill>
              </a:rPr>
              <a:t>por la boca”.</a:t>
            </a:r>
          </a:p>
        </p:txBody>
      </p:sp>
      <p:sp>
        <p:nvSpPr>
          <p:cNvPr id="2" name="Text Box 8">
            <a:extLst>
              <a:ext uri="{FF2B5EF4-FFF2-40B4-BE49-F238E27FC236}">
                <a16:creationId xmlns:a16="http://schemas.microsoft.com/office/drawing/2014/main" id="{FF8ACBD9-7025-E68F-BAD1-1B296169F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366713"/>
            <a:ext cx="5804123" cy="58477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defRPr/>
            </a:pPr>
            <a:r>
              <a:rPr lang="es-ES_tradnl" sz="3200" b="1" dirty="0">
                <a:solidFill>
                  <a:schemeClr val="accent2"/>
                </a:solidFill>
              </a:rPr>
              <a:t>Cuando yo era pequeño…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14:prism isInverted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328</Words>
  <Application>Microsoft Office PowerPoint</Application>
  <PresentationFormat>Presentación en pantalla (4:3)</PresentationFormat>
  <Paragraphs>21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Arial</vt:lpstr>
      <vt:lpstr>Diseño predeterminado</vt:lpstr>
      <vt:lpstr>Presentación de PowerPoint</vt:lpstr>
      <vt:lpstr>Presentación de PowerPoint</vt:lpstr>
      <vt:lpstr>Presentación de PowerPoint</vt:lpstr>
    </vt:vector>
  </TitlesOfParts>
  <Company>filologia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josito</dc:creator>
  <cp:lastModifiedBy>JOSÉ LUIS HERRERO</cp:lastModifiedBy>
  <cp:revision>155</cp:revision>
  <dcterms:created xsi:type="dcterms:W3CDTF">2006-12-06T20:07:51Z</dcterms:created>
  <dcterms:modified xsi:type="dcterms:W3CDTF">2025-11-13T10:13:28Z</dcterms:modified>
</cp:coreProperties>
</file>