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75249" y="1524000"/>
            <a:ext cx="8841503" cy="3200400"/>
          </a:xfrm>
        </p:spPr>
        <p:txBody>
          <a:bodyPr rtlCol="0">
            <a:noAutofit/>
          </a:bodyPr>
          <a:lstStyle>
            <a:lvl1pPr algn="l" rtl="0">
              <a:lnSpc>
                <a:spcPct val="90000"/>
              </a:lnSpc>
              <a:defRPr sz="5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675250" y="4876800"/>
            <a:ext cx="7164665"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335052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alternativa con leyenda">
    <p:spTree>
      <p:nvGrpSpPr>
        <p:cNvPr id="1" name=""/>
        <p:cNvGrpSpPr/>
        <p:nvPr/>
      </p:nvGrpSpPr>
      <p:grpSpPr>
        <a:xfrm>
          <a:off x="0" y="0"/>
          <a:ext cx="0" cy="0"/>
          <a:chOff x="0" y="0"/>
          <a:chExt cx="0" cy="0"/>
        </a:xfrm>
      </p:grpSpPr>
      <p:sp>
        <p:nvSpPr>
          <p:cNvPr id="10" name="Rectángulo 9"/>
          <p:cNvSpPr/>
          <p:nvPr/>
        </p:nvSpPr>
        <p:spPr>
          <a:xfrm>
            <a:off x="5394777" y="0"/>
            <a:ext cx="679722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sz="1800" noProof="0" dirty="0"/>
          </a:p>
        </p:txBody>
      </p:sp>
      <p:sp>
        <p:nvSpPr>
          <p:cNvPr id="11" name="Rectángulo 10"/>
          <p:cNvSpPr/>
          <p:nvPr/>
        </p:nvSpPr>
        <p:spPr>
          <a:xfrm>
            <a:off x="5486241" y="0"/>
            <a:ext cx="6705758"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sz="1800" noProof="0" dirty="0"/>
          </a:p>
        </p:txBody>
      </p:sp>
      <p:sp>
        <p:nvSpPr>
          <p:cNvPr id="2" name="Título 1"/>
          <p:cNvSpPr>
            <a:spLocks noGrp="1"/>
          </p:cNvSpPr>
          <p:nvPr>
            <p:ph type="title"/>
          </p:nvPr>
        </p:nvSpPr>
        <p:spPr>
          <a:xfrm>
            <a:off x="608171" y="685800"/>
            <a:ext cx="4268312" cy="3886200"/>
          </a:xfrm>
        </p:spPr>
        <p:txBody>
          <a:bodyPr rtlCol="0" anchor="b">
            <a:noAutofit/>
          </a:bodyPr>
          <a:lstStyle>
            <a:lvl1pPr algn="l" rtl="0">
              <a:defRPr sz="4000" b="0"/>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608171" y="4724400"/>
            <a:ext cx="4268312"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3" name="Marcador de posición de imagen 2" descr="Marcador de posición vacío para agregar una imagen. Haga clic en el marcador de posición y seleccione la imagen que desee agregar.&#10;"/>
          <p:cNvSpPr>
            <a:spLocks noGrp="1"/>
          </p:cNvSpPr>
          <p:nvPr>
            <p:ph type="pic" idx="1"/>
          </p:nvPr>
        </p:nvSpPr>
        <p:spPr>
          <a:xfrm>
            <a:off x="6096001" y="685800"/>
            <a:ext cx="5487829"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6" name="Marcador de posición de pie de página 5"/>
          <p:cNvSpPr>
            <a:spLocks noGrp="1"/>
          </p:cNvSpPr>
          <p:nvPr>
            <p:ph type="ftr" sz="quarter" idx="11"/>
          </p:nvPr>
        </p:nvSpPr>
        <p:spPr/>
        <p:txBody>
          <a:bodyPr rtlCol="0"/>
          <a:lstStyle>
            <a:lvl1pPr algn="l" rtl="0">
              <a:defRPr sz="1100"/>
            </a:lvl1pPr>
          </a:lstStyle>
          <a:p>
            <a:endParaRPr lang="es-ES"/>
          </a:p>
        </p:txBody>
      </p:sp>
      <p:sp>
        <p:nvSpPr>
          <p:cNvPr id="5" name="Marcador de posición de fecha 4"/>
          <p:cNvSpPr>
            <a:spLocks noGrp="1"/>
          </p:cNvSpPr>
          <p:nvPr>
            <p:ph type="dt" sz="half" idx="10"/>
          </p:nvPr>
        </p:nvSpPr>
        <p:spPr/>
        <p:txBody>
          <a:bodyPr rtlCol="0"/>
          <a:lstStyle>
            <a:lvl1pPr algn="r" rtl="0">
              <a:defRPr sz="1100"/>
            </a:lvl1pPr>
          </a:lstStyle>
          <a:p>
            <a:fld id="{870FD270-0F2E-4154-B060-73AD3B89B27A}" type="datetimeFigureOut">
              <a:rPr lang="es-ES" smtClean="0"/>
              <a:t>27/12/2017</a:t>
            </a:fld>
            <a:endParaRPr lang="es-ES"/>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3B1512C6-8B57-46B1-AFA1-9F7AFB899824}" type="slidenum">
              <a:rPr lang="es-ES" smtClean="0"/>
              <a:t>‹Nº›</a:t>
            </a:fld>
            <a:endParaRPr lang="es-ES"/>
          </a:p>
        </p:txBody>
      </p:sp>
    </p:spTree>
    <p:extLst>
      <p:ext uri="{BB962C8B-B14F-4D97-AF65-F5344CB8AC3E}">
        <p14:creationId xmlns:p14="http://schemas.microsoft.com/office/powerpoint/2010/main" val="135844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lvl1pPr algn="l" rtl="0">
              <a:defRPr sz="1100"/>
            </a:lvl1pPr>
          </a:lstStyle>
          <a:p>
            <a:endParaRPr lang="es-ES"/>
          </a:p>
        </p:txBody>
      </p:sp>
      <p:sp>
        <p:nvSpPr>
          <p:cNvPr id="4" name="Marcador de posición de fecha 3"/>
          <p:cNvSpPr>
            <a:spLocks noGrp="1"/>
          </p:cNvSpPr>
          <p:nvPr>
            <p:ph type="dt" sz="half" idx="10"/>
          </p:nvPr>
        </p:nvSpPr>
        <p:spPr/>
        <p:txBody>
          <a:bodyPr rtlCol="0"/>
          <a:lstStyle>
            <a:lvl1pPr algn="r" rtl="0">
              <a:defRPr sz="1100"/>
            </a:lvl1pPr>
          </a:lstStyle>
          <a:p>
            <a:fld id="{870FD270-0F2E-4154-B060-73AD3B89B27A}" type="datetimeFigureOut">
              <a:rPr lang="es-ES" smtClean="0"/>
              <a:t>27/12/2017</a:t>
            </a:fld>
            <a:endParaRPr lang="es-ES"/>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3B1512C6-8B57-46B1-AFA1-9F7AFB899824}" type="slidenum">
              <a:rPr lang="es-ES" smtClean="0"/>
              <a:t>‹Nº›</a:t>
            </a:fld>
            <a:endParaRPr lang="es-ES"/>
          </a:p>
        </p:txBody>
      </p:sp>
    </p:spTree>
    <p:extLst>
      <p:ext uri="{BB962C8B-B14F-4D97-AF65-F5344CB8AC3E}">
        <p14:creationId xmlns:p14="http://schemas.microsoft.com/office/powerpoint/2010/main" val="258472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678333" y="685801"/>
            <a:ext cx="1219519" cy="54864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4150" y="685800"/>
            <a:ext cx="8155523" cy="5486400"/>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lvl1pPr algn="l" rtl="0">
              <a:defRPr sz="1100"/>
            </a:lvl1pPr>
          </a:lstStyle>
          <a:p>
            <a:endParaRPr lang="es-ES"/>
          </a:p>
        </p:txBody>
      </p:sp>
      <p:sp>
        <p:nvSpPr>
          <p:cNvPr id="4" name="Marcador de posición de fecha 3"/>
          <p:cNvSpPr>
            <a:spLocks noGrp="1"/>
          </p:cNvSpPr>
          <p:nvPr>
            <p:ph type="dt" sz="half" idx="10"/>
          </p:nvPr>
        </p:nvSpPr>
        <p:spPr/>
        <p:txBody>
          <a:bodyPr rtlCol="0"/>
          <a:lstStyle>
            <a:lvl1pPr algn="r" rtl="0">
              <a:defRPr sz="1100"/>
            </a:lvl1pPr>
          </a:lstStyle>
          <a:p>
            <a:fld id="{870FD270-0F2E-4154-B060-73AD3B89B27A}" type="datetimeFigureOut">
              <a:rPr lang="es-ES" smtClean="0"/>
              <a:t>27/12/2017</a:t>
            </a:fld>
            <a:endParaRPr lang="es-ES"/>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3B1512C6-8B57-46B1-AFA1-9F7AFB899824}" type="slidenum">
              <a:rPr lang="es-ES" smtClean="0"/>
              <a:t>‹Nº›</a:t>
            </a:fld>
            <a:endParaRPr lang="es-ES"/>
          </a:p>
        </p:txBody>
      </p:sp>
    </p:spTree>
    <p:extLst>
      <p:ext uri="{BB962C8B-B14F-4D97-AF65-F5344CB8AC3E}">
        <p14:creationId xmlns:p14="http://schemas.microsoft.com/office/powerpoint/2010/main" val="13805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lvl1pPr algn="l" rtl="0">
              <a:defRPr sz="1100"/>
            </a:lvl1pPr>
          </a:lstStyle>
          <a:p>
            <a:endParaRPr lang="es-ES"/>
          </a:p>
        </p:txBody>
      </p:sp>
      <p:sp>
        <p:nvSpPr>
          <p:cNvPr id="4" name="Marcador de posición de fecha 3"/>
          <p:cNvSpPr>
            <a:spLocks noGrp="1"/>
          </p:cNvSpPr>
          <p:nvPr>
            <p:ph type="dt" sz="half" idx="10"/>
          </p:nvPr>
        </p:nvSpPr>
        <p:spPr/>
        <p:txBody>
          <a:bodyPr rtlCol="0"/>
          <a:lstStyle>
            <a:lvl1pPr algn="r" rtl="0">
              <a:defRPr sz="1100"/>
            </a:lvl1pPr>
          </a:lstStyle>
          <a:p>
            <a:fld id="{870FD270-0F2E-4154-B060-73AD3B89B27A}" type="datetimeFigureOut">
              <a:rPr lang="es-ES" smtClean="0"/>
              <a:t>27/12/2017</a:t>
            </a:fld>
            <a:endParaRPr lang="es-ES"/>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3B1512C6-8B57-46B1-AFA1-9F7AFB899824}" type="slidenum">
              <a:rPr lang="es-ES" smtClean="0"/>
              <a:t>‹Nº›</a:t>
            </a:fld>
            <a:endParaRPr lang="es-ES"/>
          </a:p>
        </p:txBody>
      </p:sp>
    </p:spTree>
    <p:extLst>
      <p:ext uri="{BB962C8B-B14F-4D97-AF65-F5344CB8AC3E}">
        <p14:creationId xmlns:p14="http://schemas.microsoft.com/office/powerpoint/2010/main" val="26515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94151" y="3429000"/>
            <a:ext cx="9603702" cy="2286000"/>
          </a:xfrm>
        </p:spPr>
        <p:txBody>
          <a:bodyPr rtlCol="0" anchor="b">
            <a:normAutofit/>
          </a:bodyPr>
          <a:lstStyle>
            <a:lvl1pPr algn="l" rtl="0">
              <a:defRPr sz="4800" b="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4150" y="685800"/>
            <a:ext cx="7545765"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5" name="Marcador de posición de pie de página 4"/>
          <p:cNvSpPr>
            <a:spLocks noGrp="1"/>
          </p:cNvSpPr>
          <p:nvPr>
            <p:ph type="ftr" sz="quarter" idx="11"/>
          </p:nvPr>
        </p:nvSpPr>
        <p:spPr/>
        <p:txBody>
          <a:bodyPr rtlCol="0"/>
          <a:lstStyle>
            <a:lvl1pPr algn="l" rtl="0">
              <a:defRPr sz="1100"/>
            </a:lvl1pPr>
          </a:lstStyle>
          <a:p>
            <a:endParaRPr lang="es-ES"/>
          </a:p>
        </p:txBody>
      </p:sp>
      <p:sp>
        <p:nvSpPr>
          <p:cNvPr id="4" name="Marcador de posición de fecha 3"/>
          <p:cNvSpPr>
            <a:spLocks noGrp="1"/>
          </p:cNvSpPr>
          <p:nvPr>
            <p:ph type="dt" sz="half" idx="10"/>
          </p:nvPr>
        </p:nvSpPr>
        <p:spPr/>
        <p:txBody>
          <a:bodyPr rtlCol="0"/>
          <a:lstStyle>
            <a:lvl1pPr algn="r" rtl="0">
              <a:defRPr sz="1100"/>
            </a:lvl1pPr>
          </a:lstStyle>
          <a:p>
            <a:fld id="{870FD270-0F2E-4154-B060-73AD3B89B27A}" type="datetimeFigureOut">
              <a:rPr lang="es-ES" smtClean="0"/>
              <a:t>27/12/2017</a:t>
            </a:fld>
            <a:endParaRPr lang="es-ES"/>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3B1512C6-8B57-46B1-AFA1-9F7AFB899824}" type="slidenum">
              <a:rPr lang="es-ES" smtClean="0"/>
              <a:t>‹Nº›</a:t>
            </a:fld>
            <a:endParaRPr lang="es-ES"/>
          </a:p>
        </p:txBody>
      </p:sp>
    </p:spTree>
    <p:extLst>
      <p:ext uri="{BB962C8B-B14F-4D97-AF65-F5344CB8AC3E}">
        <p14:creationId xmlns:p14="http://schemas.microsoft.com/office/powerpoint/2010/main" val="67768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4150" y="1828800"/>
            <a:ext cx="4649410"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48439" y="1828801"/>
            <a:ext cx="4649413"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lvl1pPr algn="l" rtl="0">
              <a:defRPr sz="1100"/>
            </a:lvl1pPr>
          </a:lstStyle>
          <a:p>
            <a:endParaRPr lang="es-ES"/>
          </a:p>
        </p:txBody>
      </p:sp>
      <p:sp>
        <p:nvSpPr>
          <p:cNvPr id="5" name="Marcador de posición de fecha 4"/>
          <p:cNvSpPr>
            <a:spLocks noGrp="1"/>
          </p:cNvSpPr>
          <p:nvPr>
            <p:ph type="dt" sz="half" idx="10"/>
          </p:nvPr>
        </p:nvSpPr>
        <p:spPr/>
        <p:txBody>
          <a:bodyPr rtlCol="0"/>
          <a:lstStyle>
            <a:lvl1pPr algn="r" rtl="0">
              <a:defRPr sz="1100"/>
            </a:lvl1pPr>
          </a:lstStyle>
          <a:p>
            <a:fld id="{870FD270-0F2E-4154-B060-73AD3B89B27A}" type="datetimeFigureOut">
              <a:rPr lang="es-ES" smtClean="0"/>
              <a:t>27/12/2017</a:t>
            </a:fld>
            <a:endParaRPr lang="es-ES"/>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3B1512C6-8B57-46B1-AFA1-9F7AFB899824}" type="slidenum">
              <a:rPr lang="es-ES" smtClean="0"/>
              <a:t>‹Nº›</a:t>
            </a:fld>
            <a:endParaRPr lang="es-ES"/>
          </a:p>
        </p:txBody>
      </p:sp>
    </p:spTree>
    <p:extLst>
      <p:ext uri="{BB962C8B-B14F-4D97-AF65-F5344CB8AC3E}">
        <p14:creationId xmlns:p14="http://schemas.microsoft.com/office/powerpoint/2010/main" val="42288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4150" y="1676400"/>
            <a:ext cx="464758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4150" y="2438400"/>
            <a:ext cx="4649410"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248440" y="1676400"/>
            <a:ext cx="4649412"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248440" y="2438400"/>
            <a:ext cx="4649412"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osición de pie de página 7"/>
          <p:cNvSpPr>
            <a:spLocks noGrp="1"/>
          </p:cNvSpPr>
          <p:nvPr>
            <p:ph type="ftr" sz="quarter" idx="11"/>
          </p:nvPr>
        </p:nvSpPr>
        <p:spPr/>
        <p:txBody>
          <a:bodyPr rtlCol="0"/>
          <a:lstStyle>
            <a:lvl1pPr algn="l" rtl="0">
              <a:defRPr sz="1100"/>
            </a:lvl1pPr>
          </a:lstStyle>
          <a:p>
            <a:endParaRPr lang="es-ES"/>
          </a:p>
        </p:txBody>
      </p:sp>
      <p:sp>
        <p:nvSpPr>
          <p:cNvPr id="7" name="Marcador de posición de fecha 6"/>
          <p:cNvSpPr>
            <a:spLocks noGrp="1"/>
          </p:cNvSpPr>
          <p:nvPr>
            <p:ph type="dt" sz="half" idx="10"/>
          </p:nvPr>
        </p:nvSpPr>
        <p:spPr/>
        <p:txBody>
          <a:bodyPr rtlCol="0"/>
          <a:lstStyle>
            <a:lvl1pPr algn="r" rtl="0">
              <a:defRPr sz="1100"/>
            </a:lvl1pPr>
          </a:lstStyle>
          <a:p>
            <a:fld id="{870FD270-0F2E-4154-B060-73AD3B89B27A}" type="datetimeFigureOut">
              <a:rPr lang="es-ES" smtClean="0"/>
              <a:t>27/12/2017</a:t>
            </a:fld>
            <a:endParaRPr lang="es-ES"/>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3B1512C6-8B57-46B1-AFA1-9F7AFB899824}" type="slidenum">
              <a:rPr lang="es-ES" smtClean="0"/>
              <a:t>‹Nº›</a:t>
            </a:fld>
            <a:endParaRPr lang="es-ES"/>
          </a:p>
        </p:txBody>
      </p:sp>
    </p:spTree>
    <p:extLst>
      <p:ext uri="{BB962C8B-B14F-4D97-AF65-F5344CB8AC3E}">
        <p14:creationId xmlns:p14="http://schemas.microsoft.com/office/powerpoint/2010/main" val="357501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lvl1pPr algn="l" rtl="0">
              <a:defRPr sz="1100"/>
            </a:lvl1pPr>
          </a:lstStyle>
          <a:p>
            <a:endParaRPr lang="es-ES"/>
          </a:p>
        </p:txBody>
      </p:sp>
      <p:sp>
        <p:nvSpPr>
          <p:cNvPr id="3" name="Marcador de posición de fecha 2"/>
          <p:cNvSpPr>
            <a:spLocks noGrp="1"/>
          </p:cNvSpPr>
          <p:nvPr>
            <p:ph type="dt" sz="half" idx="10"/>
          </p:nvPr>
        </p:nvSpPr>
        <p:spPr/>
        <p:txBody>
          <a:bodyPr rtlCol="0"/>
          <a:lstStyle>
            <a:lvl1pPr algn="r" rtl="0">
              <a:defRPr sz="1100"/>
            </a:lvl1pPr>
          </a:lstStyle>
          <a:p>
            <a:fld id="{870FD270-0F2E-4154-B060-73AD3B89B27A}" type="datetimeFigureOut">
              <a:rPr lang="es-ES" smtClean="0"/>
              <a:t>27/12/2017</a:t>
            </a:fld>
            <a:endParaRPr lang="es-ES"/>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3B1512C6-8B57-46B1-AFA1-9F7AFB899824}" type="slidenum">
              <a:rPr lang="es-ES" smtClean="0"/>
              <a:t>‹Nº›</a:t>
            </a:fld>
            <a:endParaRPr lang="es-ES"/>
          </a:p>
        </p:txBody>
      </p:sp>
    </p:spTree>
    <p:extLst>
      <p:ext uri="{BB962C8B-B14F-4D97-AF65-F5344CB8AC3E}">
        <p14:creationId xmlns:p14="http://schemas.microsoft.com/office/powerpoint/2010/main" val="292330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lvl1pPr algn="l" rtl="0">
              <a:defRPr sz="1100"/>
            </a:lvl1pPr>
          </a:lstStyle>
          <a:p>
            <a:endParaRPr lang="es-ES"/>
          </a:p>
        </p:txBody>
      </p:sp>
      <p:sp>
        <p:nvSpPr>
          <p:cNvPr id="2" name="Marcador de posición de fecha 1"/>
          <p:cNvSpPr>
            <a:spLocks noGrp="1"/>
          </p:cNvSpPr>
          <p:nvPr>
            <p:ph type="dt" sz="half" idx="10"/>
          </p:nvPr>
        </p:nvSpPr>
        <p:spPr/>
        <p:txBody>
          <a:bodyPr rtlCol="0"/>
          <a:lstStyle>
            <a:lvl1pPr algn="r" rtl="0">
              <a:defRPr sz="1100"/>
            </a:lvl1pPr>
          </a:lstStyle>
          <a:p>
            <a:fld id="{870FD270-0F2E-4154-B060-73AD3B89B27A}" type="datetimeFigureOut">
              <a:rPr lang="es-ES" smtClean="0"/>
              <a:t>27/12/2017</a:t>
            </a:fld>
            <a:endParaRPr lang="es-ES"/>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3B1512C6-8B57-46B1-AFA1-9F7AFB899824}" type="slidenum">
              <a:rPr lang="es-ES" smtClean="0"/>
              <a:t>‹Nº›</a:t>
            </a:fld>
            <a:endParaRPr lang="es-ES"/>
          </a:p>
        </p:txBody>
      </p:sp>
    </p:spTree>
    <p:extLst>
      <p:ext uri="{BB962C8B-B14F-4D97-AF65-F5344CB8AC3E}">
        <p14:creationId xmlns:p14="http://schemas.microsoft.com/office/powerpoint/2010/main" val="312816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10" name="Rectángulo 9"/>
          <p:cNvSpPr/>
          <p:nvPr/>
        </p:nvSpPr>
        <p:spPr>
          <a:xfrm>
            <a:off x="608171" y="0"/>
            <a:ext cx="4884835"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sz="1800" noProof="0" dirty="0"/>
          </a:p>
        </p:txBody>
      </p:sp>
      <p:sp>
        <p:nvSpPr>
          <p:cNvPr id="11" name="Rectángulo 10"/>
          <p:cNvSpPr/>
          <p:nvPr/>
        </p:nvSpPr>
        <p:spPr>
          <a:xfrm>
            <a:off x="699634" y="0"/>
            <a:ext cx="4701908"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sz="1800" noProof="0" dirty="0"/>
          </a:p>
        </p:txBody>
      </p:sp>
      <p:sp>
        <p:nvSpPr>
          <p:cNvPr id="2" name="Título 1"/>
          <p:cNvSpPr>
            <a:spLocks noGrp="1"/>
          </p:cNvSpPr>
          <p:nvPr>
            <p:ph type="title"/>
          </p:nvPr>
        </p:nvSpPr>
        <p:spPr>
          <a:xfrm>
            <a:off x="1294150" y="685800"/>
            <a:ext cx="3582333" cy="3886200"/>
          </a:xfrm>
        </p:spPr>
        <p:txBody>
          <a:bodyPr rtlCol="0" anchor="b">
            <a:noAutofit/>
          </a:bodyPr>
          <a:lstStyle>
            <a:lvl1pPr algn="l" rtl="0">
              <a:defRPr sz="4000" b="0"/>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294150" y="4724400"/>
            <a:ext cx="3582333"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3" name="Marcador de posición de contenido 2"/>
          <p:cNvSpPr>
            <a:spLocks noGrp="1"/>
          </p:cNvSpPr>
          <p:nvPr>
            <p:ph idx="1"/>
          </p:nvPr>
        </p:nvSpPr>
        <p:spPr>
          <a:xfrm>
            <a:off x="6096000" y="685800"/>
            <a:ext cx="5486399"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lvl1pPr algn="l" rtl="0">
              <a:defRPr sz="1100"/>
            </a:lvl1pPr>
          </a:lstStyle>
          <a:p>
            <a:endParaRPr lang="es-ES"/>
          </a:p>
        </p:txBody>
      </p:sp>
      <p:sp>
        <p:nvSpPr>
          <p:cNvPr id="5" name="Marcador de posición de fecha 4"/>
          <p:cNvSpPr>
            <a:spLocks noGrp="1"/>
          </p:cNvSpPr>
          <p:nvPr>
            <p:ph type="dt" sz="half" idx="10"/>
          </p:nvPr>
        </p:nvSpPr>
        <p:spPr/>
        <p:txBody>
          <a:bodyPr rtlCol="0"/>
          <a:lstStyle>
            <a:lvl1pPr algn="r" rtl="0">
              <a:defRPr sz="1100"/>
            </a:lvl1pPr>
          </a:lstStyle>
          <a:p>
            <a:fld id="{870FD270-0F2E-4154-B060-73AD3B89B27A}" type="datetimeFigureOut">
              <a:rPr lang="es-ES" smtClean="0"/>
              <a:t>27/12/2017</a:t>
            </a:fld>
            <a:endParaRPr lang="es-ES"/>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3B1512C6-8B57-46B1-AFA1-9F7AFB899824}" type="slidenum">
              <a:rPr lang="es-ES" smtClean="0"/>
              <a:t>‹Nº›</a:t>
            </a:fld>
            <a:endParaRPr lang="es-ES"/>
          </a:p>
        </p:txBody>
      </p:sp>
    </p:spTree>
    <p:extLst>
      <p:ext uri="{BB962C8B-B14F-4D97-AF65-F5344CB8AC3E}">
        <p14:creationId xmlns:p14="http://schemas.microsoft.com/office/powerpoint/2010/main" val="366422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12" name="Rectángulo 11"/>
          <p:cNvSpPr/>
          <p:nvPr/>
        </p:nvSpPr>
        <p:spPr>
          <a:xfrm>
            <a:off x="608171" y="0"/>
            <a:ext cx="4884835"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sz="1800" noProof="0" dirty="0"/>
          </a:p>
        </p:txBody>
      </p:sp>
      <p:sp>
        <p:nvSpPr>
          <p:cNvPr id="13" name="Rectángulo 12"/>
          <p:cNvSpPr/>
          <p:nvPr/>
        </p:nvSpPr>
        <p:spPr>
          <a:xfrm>
            <a:off x="699634" y="0"/>
            <a:ext cx="4701908"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sz="1800" noProof="0" dirty="0"/>
          </a:p>
        </p:txBody>
      </p:sp>
      <p:sp>
        <p:nvSpPr>
          <p:cNvPr id="2" name="Título 1"/>
          <p:cNvSpPr>
            <a:spLocks noGrp="1"/>
          </p:cNvSpPr>
          <p:nvPr>
            <p:ph type="title"/>
          </p:nvPr>
        </p:nvSpPr>
        <p:spPr>
          <a:xfrm>
            <a:off x="1294150" y="685800"/>
            <a:ext cx="3582333" cy="3886200"/>
          </a:xfrm>
        </p:spPr>
        <p:txBody>
          <a:bodyPr rtlCol="0" anchor="b">
            <a:noAutofit/>
          </a:bodyPr>
          <a:lstStyle>
            <a:lvl1pPr algn="l" rtl="0">
              <a:defRPr sz="4000" b="0"/>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294150" y="4724400"/>
            <a:ext cx="3582333"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3" name="Marcador de posición de imagen 2" descr="Marcador de posición vacío para agregar una imagen. Haga clic en el marcador de posición y seleccione la imagen que desee agregar.&#10;"/>
          <p:cNvSpPr>
            <a:spLocks noGrp="1"/>
          </p:cNvSpPr>
          <p:nvPr>
            <p:ph type="pic" idx="1"/>
          </p:nvPr>
        </p:nvSpPr>
        <p:spPr>
          <a:xfrm>
            <a:off x="6096001" y="685800"/>
            <a:ext cx="5487829"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6" name="Marcador de posición de pie de página 5"/>
          <p:cNvSpPr>
            <a:spLocks noGrp="1"/>
          </p:cNvSpPr>
          <p:nvPr>
            <p:ph type="ftr" sz="quarter" idx="11"/>
          </p:nvPr>
        </p:nvSpPr>
        <p:spPr/>
        <p:txBody>
          <a:bodyPr rtlCol="0"/>
          <a:lstStyle>
            <a:lvl1pPr algn="l" rtl="0">
              <a:defRPr sz="1100"/>
            </a:lvl1pPr>
          </a:lstStyle>
          <a:p>
            <a:endParaRPr lang="es-ES"/>
          </a:p>
        </p:txBody>
      </p:sp>
      <p:sp>
        <p:nvSpPr>
          <p:cNvPr id="5" name="Marcador de posición de fecha 4"/>
          <p:cNvSpPr>
            <a:spLocks noGrp="1"/>
          </p:cNvSpPr>
          <p:nvPr>
            <p:ph type="dt" sz="half" idx="10"/>
          </p:nvPr>
        </p:nvSpPr>
        <p:spPr/>
        <p:txBody>
          <a:bodyPr rtlCol="0"/>
          <a:lstStyle>
            <a:lvl1pPr algn="r" rtl="0">
              <a:defRPr sz="1100"/>
            </a:lvl1pPr>
          </a:lstStyle>
          <a:p>
            <a:fld id="{870FD270-0F2E-4154-B060-73AD3B89B27A}" type="datetimeFigureOut">
              <a:rPr lang="es-ES" smtClean="0"/>
              <a:t>27/12/2017</a:t>
            </a:fld>
            <a:endParaRPr lang="es-ES"/>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3B1512C6-8B57-46B1-AFA1-9F7AFB899824}" type="slidenum">
              <a:rPr lang="es-ES" smtClean="0"/>
              <a:t>‹Nº›</a:t>
            </a:fld>
            <a:endParaRPr lang="es-ES"/>
          </a:p>
        </p:txBody>
      </p:sp>
    </p:spTree>
    <p:extLst>
      <p:ext uri="{BB962C8B-B14F-4D97-AF65-F5344CB8AC3E}">
        <p14:creationId xmlns:p14="http://schemas.microsoft.com/office/powerpoint/2010/main" val="192134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294149" y="381000"/>
            <a:ext cx="9603701" cy="1143000"/>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4151" y="1828800"/>
            <a:ext cx="9603701" cy="4343400"/>
          </a:xfrm>
          <a:prstGeom prst="rect">
            <a:avLst/>
          </a:prstGeom>
        </p:spPr>
        <p:txBody>
          <a:bodyPr vert="horz" lIns="91440" tIns="45720" rIns="91440" bIns="45720" rtlCol="0">
            <a:normAutofit/>
          </a:bodyPr>
          <a:lstStyle/>
          <a:p>
            <a:pPr lvl="0" rtl="0"/>
            <a:r>
              <a:rPr lang="es-ES" noProof="0" dirty="0" smtClean="0"/>
              <a:t>Editar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3"/>
          </p:nvPr>
        </p:nvSpPr>
        <p:spPr>
          <a:xfrm>
            <a:off x="1294151" y="6400801"/>
            <a:ext cx="6326246"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endParaRPr lang="es-ES"/>
          </a:p>
        </p:txBody>
      </p:sp>
      <p:sp>
        <p:nvSpPr>
          <p:cNvPr id="4" name="Marcador de posición de fecha 3"/>
          <p:cNvSpPr>
            <a:spLocks noGrp="1"/>
          </p:cNvSpPr>
          <p:nvPr>
            <p:ph type="dt" sz="half" idx="2"/>
          </p:nvPr>
        </p:nvSpPr>
        <p:spPr>
          <a:xfrm>
            <a:off x="8001496" y="6400801"/>
            <a:ext cx="1320403"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870FD270-0F2E-4154-B060-73AD3B89B27A}" type="datetimeFigureOut">
              <a:rPr lang="es-ES" smtClean="0"/>
              <a:t>27/12/2017</a:t>
            </a:fld>
            <a:endParaRPr lang="es-ES"/>
          </a:p>
        </p:txBody>
      </p:sp>
      <p:sp>
        <p:nvSpPr>
          <p:cNvPr id="6" name="Marcador de posición de número de diapositiva 5"/>
          <p:cNvSpPr>
            <a:spLocks noGrp="1"/>
          </p:cNvSpPr>
          <p:nvPr>
            <p:ph type="sldNum" sz="quarter" idx="4"/>
          </p:nvPr>
        </p:nvSpPr>
        <p:spPr>
          <a:xfrm>
            <a:off x="9678332" y="6400801"/>
            <a:ext cx="1219520"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3B1512C6-8B57-46B1-AFA1-9F7AFB899824}" type="slidenum">
              <a:rPr lang="es-ES" smtClean="0"/>
              <a:t>‹Nº›</a:t>
            </a:fld>
            <a:endParaRPr lang="es-ES"/>
          </a:p>
        </p:txBody>
      </p:sp>
    </p:spTree>
    <p:extLst>
      <p:ext uri="{BB962C8B-B14F-4D97-AF65-F5344CB8AC3E}">
        <p14:creationId xmlns:p14="http://schemas.microsoft.com/office/powerpoint/2010/main" val="37552941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0">
          <p15:clr>
            <a:srgbClr val="F26B43"/>
          </p15:clr>
        </p15:guide>
        <p15:guide id="4294967295"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hyperlink" Target="http://www.rtve.es/alacarta/videos/orbita-laika/orbita-laika-programa-8-carme-ruscalleda-redes/4343579/" TargetMode="External"/><Relationship Id="rId2" Type="http://schemas.openxmlformats.org/officeDocument/2006/relationships/hyperlink" Target="http://www.ucm.es/theoscarlab/la-cadena-de-newton"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9115" y="1373459"/>
            <a:ext cx="9603701" cy="1143000"/>
          </a:xfrm>
        </p:spPr>
        <p:txBody>
          <a:bodyPr>
            <a:normAutofit/>
          </a:bodyPr>
          <a:lstStyle/>
          <a:p>
            <a:pPr algn="ctr"/>
            <a:r>
              <a:rPr lang="es-ES_tradnl" sz="5400" smtClean="0"/>
              <a:t>La </a:t>
            </a:r>
            <a:r>
              <a:rPr lang="es-ES_tradnl" sz="5400" dirty="0" smtClean="0"/>
              <a:t>cadena de Newton</a:t>
            </a:r>
            <a:endParaRPr lang="es-ES_tradnl" sz="5400" dirty="0"/>
          </a:p>
        </p:txBody>
      </p:sp>
    </p:spTree>
    <p:extLst>
      <p:ext uri="{BB962C8B-B14F-4D97-AF65-F5344CB8AC3E}">
        <p14:creationId xmlns:p14="http://schemas.microsoft.com/office/powerpoint/2010/main" val="106101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dirty="0" smtClean="0"/>
              <a:t>¡Muy atentos!</a:t>
            </a:r>
            <a:endParaRPr lang="es-ES_tradnl" dirty="0"/>
          </a:p>
        </p:txBody>
      </p:sp>
      <p:pic>
        <p:nvPicPr>
          <p:cNvPr id="3" name="Shape 157"/>
          <p:cNvPicPr preferRelativeResize="0"/>
          <p:nvPr/>
        </p:nvPicPr>
        <p:blipFill rotWithShape="1">
          <a:blip r:embed="rId2">
            <a:alphaModFix/>
          </a:blip>
          <a:srcRect/>
          <a:stretch/>
        </p:blipFill>
        <p:spPr>
          <a:xfrm>
            <a:off x="3135350" y="1832285"/>
            <a:ext cx="6536551" cy="4021760"/>
          </a:xfrm>
          <a:prstGeom prst="rect">
            <a:avLst/>
          </a:prstGeom>
          <a:noFill/>
          <a:ln>
            <a:noFill/>
          </a:ln>
        </p:spPr>
      </p:pic>
    </p:spTree>
    <p:extLst>
      <p:ext uri="{BB962C8B-B14F-4D97-AF65-F5344CB8AC3E}">
        <p14:creationId xmlns:p14="http://schemas.microsoft.com/office/powerpoint/2010/main" val="19315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nvSpPr>
        <p:spPr>
          <a:xfrm>
            <a:off x="473556" y="547194"/>
            <a:ext cx="4754880" cy="5808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a:lstStyle>
          <a:p>
            <a:r>
              <a:rPr lang="es-ES" dirty="0" smtClean="0">
                <a:solidFill>
                  <a:schemeClr val="tx1"/>
                </a:solidFill>
              </a:rPr>
              <a:t>Objetivos</a:t>
            </a:r>
          </a:p>
          <a:p>
            <a:pPr marL="0" indent="0" algn="just">
              <a:buNone/>
            </a:pPr>
            <a:r>
              <a:rPr lang="es-ES" sz="1600" dirty="0" smtClean="0">
                <a:latin typeface="Bell MT" panose="02020503060305020303" pitchFamily="18" charset="0"/>
              </a:rPr>
              <a:t>Con esta experiencia se puede observar el principio de inercia, la transformación de energía potencial en cinética y también observar el efecto de la fuerza de la gravedad. </a:t>
            </a:r>
            <a:endParaRPr lang="es-ES" sz="1600" dirty="0" smtClean="0">
              <a:solidFill>
                <a:schemeClr val="tx1"/>
              </a:solidFill>
              <a:latin typeface="Bell MT" panose="02020503060305020303" pitchFamily="18" charset="0"/>
            </a:endParaRPr>
          </a:p>
          <a:p>
            <a:pPr marL="0" indent="0" algn="just">
              <a:buNone/>
            </a:pPr>
            <a:r>
              <a:rPr lang="es-ES" dirty="0" smtClean="0">
                <a:solidFill>
                  <a:schemeClr val="tx1"/>
                </a:solidFill>
              </a:rPr>
              <a:t>Material</a:t>
            </a:r>
          </a:p>
          <a:p>
            <a:pPr lvl="1">
              <a:buFont typeface="Arial" panose="020B0604020202020204" pitchFamily="34" charset="0"/>
              <a:buChar char="•"/>
            </a:pPr>
            <a:r>
              <a:rPr lang="es-ES" sz="1600" dirty="0" smtClean="0">
                <a:latin typeface="Bell MT" panose="02020503060305020303" pitchFamily="18" charset="0"/>
              </a:rPr>
              <a:t>Vaso de cristal.</a:t>
            </a:r>
            <a:endParaRPr lang="es-ES" sz="1600" dirty="0" smtClean="0">
              <a:solidFill>
                <a:schemeClr val="tx1"/>
              </a:solidFill>
              <a:latin typeface="Bell MT" panose="02020503060305020303" pitchFamily="18" charset="0"/>
            </a:endParaRPr>
          </a:p>
          <a:p>
            <a:pPr lvl="1">
              <a:buFont typeface="Arial" panose="020B0604020202020204" pitchFamily="34" charset="0"/>
              <a:buChar char="•"/>
            </a:pPr>
            <a:r>
              <a:rPr lang="es-ES" sz="1600" dirty="0" smtClean="0">
                <a:latin typeface="Bell MT" panose="02020503060305020303" pitchFamily="18" charset="0"/>
              </a:rPr>
              <a:t>Cadena de bolas (cadena de cuentas)</a:t>
            </a:r>
            <a:endParaRPr lang="es-ES" sz="1600" dirty="0" smtClean="0">
              <a:solidFill>
                <a:schemeClr val="tx1"/>
              </a:solidFill>
              <a:latin typeface="Bell MT" panose="02020503060305020303" pitchFamily="18" charset="0"/>
            </a:endParaRPr>
          </a:p>
          <a:p>
            <a:r>
              <a:rPr lang="es-ES" dirty="0" smtClean="0">
                <a:solidFill>
                  <a:schemeClr val="tx1"/>
                </a:solidFill>
              </a:rPr>
              <a:t>Método experimental</a:t>
            </a:r>
          </a:p>
          <a:p>
            <a:pPr marL="0" indent="0" algn="just">
              <a:buNone/>
            </a:pPr>
            <a:r>
              <a:rPr lang="es-ES" sz="1600" dirty="0" smtClean="0">
                <a:latin typeface="Bell MT" panose="02020503060305020303" pitchFamily="18" charset="0"/>
              </a:rPr>
              <a:t>La realización de esta experiencia es muy sencilla, simplemente se deposita la cadena de cuentas en el interior del vaso, de tal forma de que la cadena no quede enroscada.</a:t>
            </a:r>
          </a:p>
          <a:p>
            <a:pPr marL="0" indent="0" algn="just">
              <a:buNone/>
            </a:pPr>
            <a:r>
              <a:rPr lang="es-ES" sz="1600" dirty="0" smtClean="0">
                <a:solidFill>
                  <a:schemeClr val="tx1"/>
                </a:solidFill>
                <a:latin typeface="Bell MT" panose="02020503060305020303" pitchFamily="18" charset="0"/>
              </a:rPr>
              <a:t>A continuación se coloca el vaso a una altura determinada y se aplica un tirón en un extremo de la cadena.</a:t>
            </a:r>
            <a:endParaRPr lang="es-ES" sz="1600" dirty="0">
              <a:solidFill>
                <a:schemeClr val="tx1"/>
              </a:solidFill>
              <a:latin typeface="Bell MT" panose="02020503060305020303" pitchFamily="18" charset="0"/>
            </a:endParaRPr>
          </a:p>
        </p:txBody>
      </p:sp>
      <p:sp>
        <p:nvSpPr>
          <p:cNvPr id="4" name="Marcador de contenido 3"/>
          <p:cNvSpPr>
            <a:spLocks noGrp="1"/>
          </p:cNvSpPr>
          <p:nvPr/>
        </p:nvSpPr>
        <p:spPr>
          <a:xfrm>
            <a:off x="6406004" y="547194"/>
            <a:ext cx="4754880" cy="580821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a:lstStyle>
          <a:p>
            <a:r>
              <a:rPr lang="es-ES" dirty="0" smtClean="0">
                <a:solidFill>
                  <a:schemeClr val="tx1"/>
                </a:solidFill>
              </a:rPr>
              <a:t>Resultados</a:t>
            </a:r>
          </a:p>
          <a:p>
            <a:pPr marL="0" indent="0" algn="just">
              <a:buNone/>
            </a:pPr>
            <a:r>
              <a:rPr lang="es-ES" sz="1600" dirty="0" smtClean="0">
                <a:solidFill>
                  <a:schemeClr val="tx1"/>
                </a:solidFill>
                <a:latin typeface="Bell MT" panose="02020503060305020303" pitchFamily="18" charset="0"/>
              </a:rPr>
              <a:t>Después de aplicar el primer tirón. Se puede observar como el resto de la cadena empieza a fluir fuera del vaso sin necesidad de ayuda.</a:t>
            </a:r>
          </a:p>
          <a:p>
            <a:pPr marL="0" indent="0" algn="just">
              <a:buNone/>
            </a:pPr>
            <a:r>
              <a:rPr lang="es-ES" sz="1600" dirty="0" smtClean="0">
                <a:latin typeface="Bell MT" panose="02020503060305020303" pitchFamily="18" charset="0"/>
              </a:rPr>
              <a:t>La cadena flotará por encima del vaso sin rozarlo, formando un arco hasta que el vaso este completamente vacío.</a:t>
            </a:r>
            <a:endParaRPr lang="es-ES" sz="1600" dirty="0" smtClean="0">
              <a:solidFill>
                <a:schemeClr val="tx1"/>
              </a:solidFill>
              <a:latin typeface="Bell MT" panose="02020503060305020303" pitchFamily="18" charset="0"/>
            </a:endParaRPr>
          </a:p>
          <a:p>
            <a:r>
              <a:rPr lang="es-ES" dirty="0" smtClean="0">
                <a:solidFill>
                  <a:schemeClr val="tx1"/>
                </a:solidFill>
              </a:rPr>
              <a:t>Fundamento científico</a:t>
            </a:r>
            <a:endParaRPr lang="es-ES" dirty="0"/>
          </a:p>
          <a:p>
            <a:pPr marL="0" indent="0" algn="just">
              <a:buNone/>
            </a:pPr>
            <a:r>
              <a:rPr lang="es-ES" sz="1600" dirty="0" smtClean="0">
                <a:latin typeface="Bell MT" charset="0"/>
                <a:ea typeface="Bell MT" charset="0"/>
                <a:cs typeface="Bell MT" charset="0"/>
              </a:rPr>
              <a:t>Al elevar el recipiente sobre una altura sobre el suelo le proporciona energía potencia a la cadena. El </a:t>
            </a:r>
            <a:r>
              <a:rPr lang="es-ES" sz="1600" dirty="0" err="1" smtClean="0">
                <a:latin typeface="Bell MT" charset="0"/>
                <a:ea typeface="Bell MT" charset="0"/>
                <a:cs typeface="Bell MT" charset="0"/>
              </a:rPr>
              <a:t>tiron</a:t>
            </a:r>
            <a:r>
              <a:rPr lang="es-ES" sz="1600" dirty="0" smtClean="0">
                <a:latin typeface="Bell MT" charset="0"/>
                <a:ea typeface="Bell MT" charset="0"/>
                <a:cs typeface="Bell MT" charset="0"/>
              </a:rPr>
              <a:t> es lo único que necesita para que esa energía se vaya transformando en energía cinética.</a:t>
            </a:r>
          </a:p>
          <a:p>
            <a:pPr marL="0" indent="0" algn="just">
              <a:buNone/>
            </a:pPr>
            <a:r>
              <a:rPr lang="es-ES" sz="1600" dirty="0" smtClean="0">
                <a:latin typeface="Bell MT" charset="0"/>
                <a:ea typeface="Bell MT" charset="0"/>
                <a:cs typeface="Bell MT" charset="0"/>
              </a:rPr>
              <a:t>A medida que la cadena va saliendo del recipiente esta va siendo más larga y pesada que la parte de la cadena </a:t>
            </a:r>
            <a:r>
              <a:rPr lang="es-ES" sz="1600" smtClean="0">
                <a:latin typeface="Bell MT" charset="0"/>
                <a:ea typeface="Bell MT" charset="0"/>
                <a:cs typeface="Bell MT" charset="0"/>
              </a:rPr>
              <a:t>que sigue </a:t>
            </a:r>
            <a:r>
              <a:rPr lang="es-ES" sz="1600" dirty="0" smtClean="0">
                <a:latin typeface="Bell MT" charset="0"/>
                <a:ea typeface="Bell MT" charset="0"/>
                <a:cs typeface="Bell MT" charset="0"/>
              </a:rPr>
              <a:t>el interior del vaso, por lo que la fuerza de la gravedad aplicada sobre ella será cada vez mayor.</a:t>
            </a:r>
          </a:p>
          <a:p>
            <a:pPr marL="0" indent="0" algn="just">
              <a:buNone/>
            </a:pPr>
            <a:r>
              <a:rPr lang="es-ES" sz="1600" dirty="0" smtClean="0">
                <a:latin typeface="Bell MT" charset="0"/>
                <a:ea typeface="Bell MT" charset="0"/>
                <a:cs typeface="Bell MT" charset="0"/>
              </a:rPr>
              <a:t>La velocidad de las cuentas que fluyen es cada vez mayor, estas se van elevando por encima del vaso debido a la inercia que llevan.</a:t>
            </a:r>
          </a:p>
          <a:p>
            <a:pPr marL="0" indent="0" algn="just">
              <a:buNone/>
            </a:pPr>
            <a:r>
              <a:rPr lang="es-ES" sz="1600" dirty="0" smtClean="0">
                <a:latin typeface="Bell MT" charset="0"/>
                <a:ea typeface="Bell MT" charset="0"/>
                <a:cs typeface="Bell MT" charset="0"/>
              </a:rPr>
              <a:t>Además de la inercia, el arco que se forma también es provocado por una fuerza ascendente proporcionada por la parte de la cadena que se mantiene en reposo.</a:t>
            </a:r>
          </a:p>
          <a:p>
            <a:pPr marL="0" indent="0">
              <a:buNone/>
            </a:pPr>
            <a:endParaRPr lang="es-ES" sz="1600" dirty="0">
              <a:latin typeface="Bell MT" charset="0"/>
              <a:ea typeface="Bell MT" charset="0"/>
              <a:cs typeface="Bell MT" charset="0"/>
            </a:endParaRPr>
          </a:p>
        </p:txBody>
      </p:sp>
    </p:spTree>
    <p:extLst>
      <p:ext uri="{BB962C8B-B14F-4D97-AF65-F5344CB8AC3E}">
        <p14:creationId xmlns:p14="http://schemas.microsoft.com/office/powerpoint/2010/main" val="245449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Problema</a:t>
            </a:r>
            <a:endParaRPr lang="es-ES_tradnl" dirty="0"/>
          </a:p>
        </p:txBody>
      </p:sp>
      <p:sp>
        <p:nvSpPr>
          <p:cNvPr id="3" name="CuadroTexto 2"/>
          <p:cNvSpPr txBox="1"/>
          <p:nvPr/>
        </p:nvSpPr>
        <p:spPr>
          <a:xfrm>
            <a:off x="1103971" y="1918010"/>
            <a:ext cx="10357101" cy="3000821"/>
          </a:xfrm>
          <a:prstGeom prst="rect">
            <a:avLst/>
          </a:prstGeom>
          <a:noFill/>
        </p:spPr>
        <p:txBody>
          <a:bodyPr wrap="square" rtlCol="0">
            <a:spAutoFit/>
          </a:bodyPr>
          <a:lstStyle/>
          <a:p>
            <a:pPr algn="just">
              <a:lnSpc>
                <a:spcPct val="150000"/>
              </a:lnSpc>
            </a:pPr>
            <a:r>
              <a:rPr lang="es-ES_tradnl" dirty="0" smtClean="0"/>
              <a:t>Un grupo de estudiantes de la Universidad de Salamanca, junto con su profesora de didáctica son invitados al parque de atracciones a probar una nueva montaña rusa. Los diseñadores de la atracción quieren averiguar si tras la primera pendiente de la montaña rusa, la velocidad del vagón, con todos los estudiantes, es mayor de 50 km/h.</a:t>
            </a:r>
          </a:p>
          <a:p>
            <a:pPr algn="just">
              <a:lnSpc>
                <a:spcPct val="150000"/>
              </a:lnSpc>
            </a:pPr>
            <a:r>
              <a:rPr lang="es-ES_tradnl" dirty="0" smtClean="0"/>
              <a:t>Todos juntos montan en el vagón, cuya masa total será de 430 kg. Una vez puesta en marcha la atracción, llegan a la primera cima, que está a una altura de 12 m, a una velocidad de 20km/h. </a:t>
            </a:r>
          </a:p>
          <a:p>
            <a:pPr algn="just">
              <a:lnSpc>
                <a:spcPct val="150000"/>
              </a:lnSpc>
            </a:pPr>
            <a:r>
              <a:rPr lang="es-ES_tradnl" dirty="0" smtClean="0"/>
              <a:t>Averiguar la velocidad con la que llegará al siguiente punto más alto situado a 8 m de altura.</a:t>
            </a:r>
            <a:endParaRPr lang="es-ES_tradnl" dirty="0"/>
          </a:p>
        </p:txBody>
      </p:sp>
    </p:spTree>
    <p:extLst>
      <p:ext uri="{BB962C8B-B14F-4D97-AF65-F5344CB8AC3E}">
        <p14:creationId xmlns:p14="http://schemas.microsoft.com/office/powerpoint/2010/main" val="25990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Resolución</a:t>
            </a:r>
            <a:endParaRPr lang="es-ES_tradnl" dirty="0"/>
          </a:p>
        </p:txBody>
      </p:sp>
      <p:sp>
        <p:nvSpPr>
          <p:cNvPr id="3" name="CuadroTexto 2"/>
          <p:cNvSpPr txBox="1"/>
          <p:nvPr/>
        </p:nvSpPr>
        <p:spPr>
          <a:xfrm>
            <a:off x="816200" y="1605775"/>
            <a:ext cx="10559597" cy="2092881"/>
          </a:xfrm>
          <a:prstGeom prst="rect">
            <a:avLst/>
          </a:prstGeom>
          <a:noFill/>
        </p:spPr>
        <p:txBody>
          <a:bodyPr wrap="square" rtlCol="0">
            <a:spAutoFit/>
          </a:bodyPr>
          <a:lstStyle/>
          <a:p>
            <a:r>
              <a:rPr lang="es-ES" sz="1600" dirty="0"/>
              <a:t>Conservación de la energía mecánica</a:t>
            </a:r>
            <a:endParaRPr lang="es-ES_tradnl" sz="1600" dirty="0"/>
          </a:p>
          <a:p>
            <a:r>
              <a:rPr lang="es-ES" sz="1600" dirty="0"/>
              <a:t> </a:t>
            </a:r>
            <a:endParaRPr lang="es-ES_tradnl" sz="1600" dirty="0"/>
          </a:p>
          <a:p>
            <a:r>
              <a:rPr lang="es-ES" sz="1600" dirty="0"/>
              <a:t>E</a:t>
            </a:r>
            <a:r>
              <a:rPr lang="es-ES" sz="1600" baseline="-25000" dirty="0"/>
              <a:t>MA</a:t>
            </a:r>
            <a:r>
              <a:rPr lang="es-ES" sz="1600" dirty="0"/>
              <a:t>=E</a:t>
            </a:r>
            <a:r>
              <a:rPr lang="es-ES" sz="1600" baseline="-25000" dirty="0"/>
              <a:t>MB</a:t>
            </a:r>
            <a:endParaRPr lang="es-ES_tradnl" sz="1600" dirty="0"/>
          </a:p>
          <a:p>
            <a:r>
              <a:rPr lang="es-ES" sz="1600" dirty="0"/>
              <a:t> </a:t>
            </a:r>
            <a:endParaRPr lang="es-ES_tradnl" sz="1600" dirty="0"/>
          </a:p>
          <a:p>
            <a:r>
              <a:rPr lang="es-ES" sz="1600" dirty="0"/>
              <a:t>E</a:t>
            </a:r>
            <a:r>
              <a:rPr lang="es-ES" sz="1600" baseline="-25000" dirty="0"/>
              <a:t>CA</a:t>
            </a:r>
            <a:r>
              <a:rPr lang="es-ES" sz="1600" dirty="0"/>
              <a:t>+E</a:t>
            </a:r>
            <a:r>
              <a:rPr lang="es-ES" sz="1600" baseline="-25000" dirty="0"/>
              <a:t>PA</a:t>
            </a:r>
            <a:r>
              <a:rPr lang="es-ES" sz="1600" dirty="0"/>
              <a:t>=E</a:t>
            </a:r>
            <a:r>
              <a:rPr lang="es-ES" sz="1600" baseline="-25000" dirty="0"/>
              <a:t>CB</a:t>
            </a:r>
            <a:r>
              <a:rPr lang="es-ES" sz="1600" dirty="0"/>
              <a:t>+E</a:t>
            </a:r>
            <a:r>
              <a:rPr lang="es-ES" sz="1600" baseline="-25000" dirty="0"/>
              <a:t>PB</a:t>
            </a:r>
            <a:endParaRPr lang="es-ES_tradnl" sz="1600" dirty="0"/>
          </a:p>
          <a:p>
            <a:r>
              <a:rPr lang="es-ES" sz="1600" dirty="0"/>
              <a:t> </a:t>
            </a:r>
            <a:endParaRPr lang="es-ES_tradnl" sz="1600" dirty="0"/>
          </a:p>
          <a:p>
            <a:r>
              <a:rPr lang="es-ES" sz="1600" dirty="0"/>
              <a:t>1/2mv</a:t>
            </a:r>
            <a:r>
              <a:rPr lang="es-ES" sz="1600" baseline="-25000" dirty="0"/>
              <a:t>A</a:t>
            </a:r>
            <a:r>
              <a:rPr lang="es-ES" sz="1600" baseline="30000" dirty="0"/>
              <a:t>2</a:t>
            </a:r>
            <a:r>
              <a:rPr lang="es-ES" sz="1600" dirty="0"/>
              <a:t>+mgh</a:t>
            </a:r>
            <a:r>
              <a:rPr lang="es-ES" sz="1600" baseline="-25000" dirty="0"/>
              <a:t>A</a:t>
            </a:r>
            <a:r>
              <a:rPr lang="es-ES" sz="1600" dirty="0"/>
              <a:t>=1/2mv</a:t>
            </a:r>
            <a:r>
              <a:rPr lang="es-ES" sz="1600" baseline="-25000" dirty="0"/>
              <a:t>B</a:t>
            </a:r>
            <a:r>
              <a:rPr lang="es-ES" sz="1600" baseline="30000" dirty="0"/>
              <a:t>2</a:t>
            </a:r>
            <a:r>
              <a:rPr lang="es-ES" sz="1600" dirty="0"/>
              <a:t>+mgh</a:t>
            </a:r>
            <a:r>
              <a:rPr lang="es-ES" sz="1600" baseline="-25000" dirty="0"/>
              <a:t>B</a:t>
            </a:r>
            <a:endParaRPr lang="es-ES_tradnl" sz="1600" dirty="0"/>
          </a:p>
          <a:p>
            <a:endParaRPr lang="es-ES_tradnl" dirty="0"/>
          </a:p>
        </p:txBody>
      </p:sp>
      <p:sp>
        <p:nvSpPr>
          <p:cNvPr id="8" name="CuadroTexto 7"/>
          <p:cNvSpPr txBox="1"/>
          <p:nvPr/>
        </p:nvSpPr>
        <p:spPr>
          <a:xfrm>
            <a:off x="6200078" y="403309"/>
            <a:ext cx="4984595" cy="2888166"/>
          </a:xfrm>
          <a:prstGeom prst="rect">
            <a:avLst/>
          </a:prstGeom>
          <a:solidFill>
            <a:schemeClr val="tx2">
              <a:lumMod val="75000"/>
            </a:schemeClr>
          </a:solidFill>
        </p:spPr>
        <p:txBody>
          <a:bodyPr wrap="square" rtlCol="0">
            <a:spAutoFit/>
          </a:bodyPr>
          <a:lstStyle/>
          <a:p>
            <a:endParaRPr lang="es-ES_tradnl"/>
          </a:p>
        </p:txBody>
      </p:sp>
      <p:grpSp>
        <p:nvGrpSpPr>
          <p:cNvPr id="9" name="Agrupar 8"/>
          <p:cNvGrpSpPr/>
          <p:nvPr/>
        </p:nvGrpSpPr>
        <p:grpSpPr>
          <a:xfrm>
            <a:off x="6534615" y="1282383"/>
            <a:ext cx="4516244" cy="1817656"/>
            <a:chOff x="6534615" y="1282383"/>
            <a:chExt cx="4516244" cy="1817656"/>
          </a:xfrm>
        </p:grpSpPr>
        <p:cxnSp>
          <p:nvCxnSpPr>
            <p:cNvPr id="5" name="Conector recto 4"/>
            <p:cNvCxnSpPr/>
            <p:nvPr/>
          </p:nvCxnSpPr>
          <p:spPr>
            <a:xfrm>
              <a:off x="6534615" y="3077737"/>
              <a:ext cx="4516244" cy="22302"/>
            </a:xfrm>
            <a:prstGeom prst="line">
              <a:avLst/>
            </a:prstGeom>
          </p:spPr>
          <p:style>
            <a:lnRef idx="1">
              <a:schemeClr val="accent1"/>
            </a:lnRef>
            <a:fillRef idx="0">
              <a:schemeClr val="accent1"/>
            </a:fillRef>
            <a:effectRef idx="0">
              <a:schemeClr val="accent1"/>
            </a:effectRef>
            <a:fontRef idx="minor">
              <a:schemeClr val="tx1"/>
            </a:fontRef>
          </p:style>
        </p:cxnSp>
        <p:sp>
          <p:nvSpPr>
            <p:cNvPr id="7" name="Forma libre 6"/>
            <p:cNvSpPr/>
            <p:nvPr/>
          </p:nvSpPr>
          <p:spPr>
            <a:xfrm>
              <a:off x="6685019" y="1282383"/>
              <a:ext cx="4226312" cy="1761899"/>
            </a:xfrm>
            <a:custGeom>
              <a:avLst/>
              <a:gdLst>
                <a:gd name="connsiteX0" fmla="*/ 0 w 4226312"/>
                <a:gd name="connsiteY0" fmla="*/ 1650386 h 1761899"/>
                <a:gd name="connsiteX1" fmla="*/ 880946 w 4226312"/>
                <a:gd name="connsiteY1" fmla="*/ 6 h 1761899"/>
                <a:gd name="connsiteX2" fmla="*/ 2096429 w 4226312"/>
                <a:gd name="connsiteY2" fmla="*/ 1628084 h 1761899"/>
                <a:gd name="connsiteX3" fmla="*/ 3311912 w 4226312"/>
                <a:gd name="connsiteY3" fmla="*/ 635625 h 1761899"/>
                <a:gd name="connsiteX4" fmla="*/ 4226312 w 4226312"/>
                <a:gd name="connsiteY4" fmla="*/ 1717294 h 1761899"/>
                <a:gd name="connsiteX5" fmla="*/ 4226312 w 4226312"/>
                <a:gd name="connsiteY5" fmla="*/ 1717294 h 1761899"/>
                <a:gd name="connsiteX6" fmla="*/ 4226312 w 4226312"/>
                <a:gd name="connsiteY6" fmla="*/ 1761899 h 176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6312" h="1761899">
                  <a:moveTo>
                    <a:pt x="0" y="1650386"/>
                  </a:moveTo>
                  <a:cubicBezTo>
                    <a:pt x="265770" y="827054"/>
                    <a:pt x="531541" y="3723"/>
                    <a:pt x="880946" y="6"/>
                  </a:cubicBezTo>
                  <a:cubicBezTo>
                    <a:pt x="1230351" y="-3711"/>
                    <a:pt x="1691268" y="1522147"/>
                    <a:pt x="2096429" y="1628084"/>
                  </a:cubicBezTo>
                  <a:cubicBezTo>
                    <a:pt x="2501590" y="1734021"/>
                    <a:pt x="2956932" y="620757"/>
                    <a:pt x="3311912" y="635625"/>
                  </a:cubicBezTo>
                  <a:cubicBezTo>
                    <a:pt x="3666893" y="650493"/>
                    <a:pt x="4226312" y="1717294"/>
                    <a:pt x="4226312" y="1717294"/>
                  </a:cubicBezTo>
                  <a:lnTo>
                    <a:pt x="4226312" y="1717294"/>
                  </a:lnTo>
                  <a:lnTo>
                    <a:pt x="4226312" y="176189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3327" y="729748"/>
            <a:ext cx="780585" cy="519180"/>
          </a:xfrm>
          <a:prstGeom prst="rect">
            <a:avLst/>
          </a:prstGeom>
        </p:spPr>
      </p:pic>
      <p:cxnSp>
        <p:nvCxnSpPr>
          <p:cNvPr id="12" name="Conector recto de flecha 11"/>
          <p:cNvCxnSpPr/>
          <p:nvPr/>
        </p:nvCxnSpPr>
        <p:spPr>
          <a:xfrm>
            <a:off x="7493619" y="1416205"/>
            <a:ext cx="0" cy="1628077"/>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10013795" y="2018371"/>
            <a:ext cx="22303" cy="1025911"/>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7660888" y="2018371"/>
            <a:ext cx="903249" cy="369332"/>
          </a:xfrm>
          <a:prstGeom prst="rect">
            <a:avLst/>
          </a:prstGeom>
          <a:noFill/>
          <a:ln>
            <a:noFill/>
          </a:ln>
        </p:spPr>
        <p:txBody>
          <a:bodyPr wrap="square" rtlCol="0">
            <a:spAutoFit/>
          </a:bodyPr>
          <a:lstStyle/>
          <a:p>
            <a:r>
              <a:rPr lang="es-ES_tradnl" smtClean="0">
                <a:solidFill>
                  <a:schemeClr val="bg1"/>
                </a:solidFill>
              </a:rPr>
              <a:t>12m</a:t>
            </a:r>
            <a:endParaRPr lang="es-ES_tradnl">
              <a:solidFill>
                <a:schemeClr val="bg1"/>
              </a:solidFill>
            </a:endParaRPr>
          </a:p>
        </p:txBody>
      </p:sp>
      <p:sp>
        <p:nvSpPr>
          <p:cNvPr id="16" name="CuadroTexto 15"/>
          <p:cNvSpPr txBox="1"/>
          <p:nvPr/>
        </p:nvSpPr>
        <p:spPr>
          <a:xfrm>
            <a:off x="10064615" y="2387703"/>
            <a:ext cx="892098" cy="369332"/>
          </a:xfrm>
          <a:prstGeom prst="rect">
            <a:avLst/>
          </a:prstGeom>
          <a:noFill/>
        </p:spPr>
        <p:txBody>
          <a:bodyPr wrap="square" rtlCol="0">
            <a:spAutoFit/>
          </a:bodyPr>
          <a:lstStyle/>
          <a:p>
            <a:r>
              <a:rPr lang="es-ES_tradnl" dirty="0" smtClean="0">
                <a:solidFill>
                  <a:sysClr val="windowText" lastClr="000000"/>
                </a:solidFill>
              </a:rPr>
              <a:t>8m</a:t>
            </a:r>
            <a:endParaRPr lang="es-ES_tradnl" dirty="0">
              <a:solidFill>
                <a:sysClr val="windowText" lastClr="000000"/>
              </a:solidFill>
            </a:endParaRPr>
          </a:p>
        </p:txBody>
      </p:sp>
      <p:sp>
        <p:nvSpPr>
          <p:cNvPr id="17" name="CuadroTexto 16"/>
          <p:cNvSpPr txBox="1"/>
          <p:nvPr/>
        </p:nvSpPr>
        <p:spPr>
          <a:xfrm>
            <a:off x="9879980" y="1282383"/>
            <a:ext cx="630684" cy="369332"/>
          </a:xfrm>
          <a:prstGeom prst="rect">
            <a:avLst/>
          </a:prstGeom>
          <a:noFill/>
        </p:spPr>
        <p:txBody>
          <a:bodyPr wrap="square" rtlCol="0">
            <a:spAutoFit/>
          </a:bodyPr>
          <a:lstStyle/>
          <a:p>
            <a:r>
              <a:rPr lang="es-ES_tradnl" dirty="0" smtClean="0">
                <a:solidFill>
                  <a:schemeClr val="bg1"/>
                </a:solidFill>
              </a:rPr>
              <a:t>B</a:t>
            </a:r>
            <a:endParaRPr lang="es-ES_tradnl" dirty="0">
              <a:solidFill>
                <a:schemeClr val="bg1"/>
              </a:solidFill>
            </a:endParaRPr>
          </a:p>
        </p:txBody>
      </p:sp>
      <p:sp>
        <p:nvSpPr>
          <p:cNvPr id="18" name="CuadroTexto 17"/>
          <p:cNvSpPr txBox="1"/>
          <p:nvPr/>
        </p:nvSpPr>
        <p:spPr>
          <a:xfrm>
            <a:off x="6716141" y="1181288"/>
            <a:ext cx="702527" cy="369332"/>
          </a:xfrm>
          <a:prstGeom prst="rect">
            <a:avLst/>
          </a:prstGeom>
          <a:noFill/>
        </p:spPr>
        <p:txBody>
          <a:bodyPr wrap="square" rtlCol="0">
            <a:spAutoFit/>
          </a:bodyPr>
          <a:lstStyle/>
          <a:p>
            <a:r>
              <a:rPr lang="es-ES_tradnl" dirty="0" smtClean="0">
                <a:solidFill>
                  <a:schemeClr val="bg1"/>
                </a:solidFill>
              </a:rPr>
              <a:t>A</a:t>
            </a:r>
            <a:endParaRPr lang="es-ES_tradnl" dirty="0">
              <a:solidFill>
                <a:schemeClr val="bg1"/>
              </a:solidFill>
            </a:endParaRPr>
          </a:p>
        </p:txBody>
      </p:sp>
      <p:sp>
        <p:nvSpPr>
          <p:cNvPr id="19" name="CuadroTexto 18"/>
          <p:cNvSpPr txBox="1"/>
          <p:nvPr/>
        </p:nvSpPr>
        <p:spPr>
          <a:xfrm>
            <a:off x="8112512" y="788604"/>
            <a:ext cx="1576344" cy="369332"/>
          </a:xfrm>
          <a:prstGeom prst="rect">
            <a:avLst/>
          </a:prstGeom>
          <a:noFill/>
        </p:spPr>
        <p:txBody>
          <a:bodyPr wrap="square" rtlCol="0">
            <a:spAutoFit/>
          </a:bodyPr>
          <a:lstStyle/>
          <a:p>
            <a:r>
              <a:rPr lang="es-ES" dirty="0" err="1" smtClean="0">
                <a:solidFill>
                  <a:schemeClr val="bg1"/>
                </a:solidFill>
              </a:rPr>
              <a:t>v</a:t>
            </a:r>
            <a:r>
              <a:rPr lang="es-ES" baseline="-25000" dirty="0" err="1" smtClean="0">
                <a:solidFill>
                  <a:schemeClr val="bg1"/>
                </a:solidFill>
              </a:rPr>
              <a:t>A</a:t>
            </a:r>
            <a:r>
              <a:rPr lang="es-ES" dirty="0" smtClean="0">
                <a:solidFill>
                  <a:schemeClr val="bg1"/>
                </a:solidFill>
              </a:rPr>
              <a:t>= 20km/h</a:t>
            </a:r>
            <a:endParaRPr lang="es-ES" baseline="-25000" dirty="0" smtClean="0">
              <a:solidFill>
                <a:schemeClr val="bg1"/>
              </a:solidFill>
            </a:endParaRPr>
          </a:p>
        </p:txBody>
      </p:sp>
      <mc:AlternateContent xmlns:mc="http://schemas.openxmlformats.org/markup-compatibility/2006" xmlns:a14="http://schemas.microsoft.com/office/drawing/2010/main">
        <mc:Choice Requires="a14">
          <p:sp>
            <p:nvSpPr>
              <p:cNvPr id="20" name="CuadroTexto 19"/>
              <p:cNvSpPr txBox="1"/>
              <p:nvPr/>
            </p:nvSpPr>
            <p:spPr>
              <a:xfrm>
                <a:off x="457200" y="3698656"/>
                <a:ext cx="5084956" cy="1062535"/>
              </a:xfrm>
              <a:prstGeom prst="rect">
                <a:avLst/>
              </a:prstGeom>
              <a:noFill/>
            </p:spPr>
            <p:txBody>
              <a:bodyPr wrap="square" rtlCol="0">
                <a:spAutoFit/>
              </a:bodyPr>
              <a:lstStyle/>
              <a:p>
                <a:pPr marL="342900" indent="-342900">
                  <a:buFont typeface="Arial" charset="0"/>
                  <a:buChar char="•"/>
                </a:pPr>
                <a:r>
                  <a:rPr lang="es-ES_tradnl" dirty="0" smtClean="0"/>
                  <a:t>Pasar la velocidad a S.I.</a:t>
                </a:r>
              </a:p>
              <a:p>
                <a:pPr marL="342900" indent="-342900">
                  <a:buFont typeface="Arial" charset="0"/>
                  <a:buChar char="•"/>
                </a:pPr>
                <a:endParaRPr lang="es-ES_tradnl" dirty="0"/>
              </a:p>
              <a:p>
                <a14:m>
                  <m:oMath xmlns:m="http://schemas.openxmlformats.org/officeDocument/2006/math">
                    <m:r>
                      <a:rPr lang="es-ES" b="0" i="1" smtClean="0">
                        <a:latin typeface="Cambria Math" charset="0"/>
                      </a:rPr>
                      <m:t>20</m:t>
                    </m:r>
                    <m:f>
                      <m:fPr>
                        <m:ctrlPr>
                          <a:rPr lang="mr-IN" b="0" i="1" smtClean="0">
                            <a:latin typeface="Cambria Math" panose="02040503050406030204" pitchFamily="18" charset="0"/>
                          </a:rPr>
                        </m:ctrlPr>
                      </m:fPr>
                      <m:num>
                        <m:r>
                          <a:rPr lang="es-ES" b="0" i="1" smtClean="0">
                            <a:latin typeface="Cambria Math" charset="0"/>
                          </a:rPr>
                          <m:t>𝑘𝑚</m:t>
                        </m:r>
                      </m:num>
                      <m:den>
                        <m:r>
                          <a:rPr lang="es-ES" b="0" i="1" smtClean="0">
                            <a:latin typeface="Cambria Math" charset="0"/>
                          </a:rPr>
                          <m:t>h</m:t>
                        </m:r>
                      </m:den>
                    </m:f>
                  </m:oMath>
                </a14:m>
                <a:r>
                  <a:rPr lang="es-ES_tradnl" dirty="0" smtClean="0"/>
                  <a:t>x</a:t>
                </a:r>
                <a14:m>
                  <m:oMath xmlns:m="http://schemas.openxmlformats.org/officeDocument/2006/math">
                    <m:f>
                      <m:fPr>
                        <m:ctrlPr>
                          <a:rPr lang="mr-IN" i="1" dirty="0" smtClean="0">
                            <a:latin typeface="Cambria Math" panose="02040503050406030204" pitchFamily="18" charset="0"/>
                          </a:rPr>
                        </m:ctrlPr>
                      </m:fPr>
                      <m:num>
                        <m:r>
                          <a:rPr lang="es-ES" b="0" i="1" dirty="0" smtClean="0">
                            <a:latin typeface="Cambria Math" charset="0"/>
                          </a:rPr>
                          <m:t>1000</m:t>
                        </m:r>
                        <m:r>
                          <a:rPr lang="es-ES" b="0" i="1" dirty="0" smtClean="0">
                            <a:latin typeface="Cambria Math" charset="0"/>
                          </a:rPr>
                          <m:t>𝑚</m:t>
                        </m:r>
                      </m:num>
                      <m:den>
                        <m:r>
                          <a:rPr lang="es-ES" b="0" i="1" dirty="0" smtClean="0">
                            <a:latin typeface="Cambria Math" charset="0"/>
                          </a:rPr>
                          <m:t>1</m:t>
                        </m:r>
                        <m:r>
                          <a:rPr lang="es-ES" b="0" i="1" dirty="0" smtClean="0">
                            <a:latin typeface="Cambria Math" charset="0"/>
                          </a:rPr>
                          <m:t>𝑘𝑚</m:t>
                        </m:r>
                      </m:den>
                    </m:f>
                    <m:r>
                      <a:rPr lang="es-ES" b="0" i="1" dirty="0" smtClean="0">
                        <a:latin typeface="Cambria Math" charset="0"/>
                      </a:rPr>
                      <m:t>𝑥</m:t>
                    </m:r>
                    <m:f>
                      <m:fPr>
                        <m:ctrlPr>
                          <a:rPr lang="mr-IN" b="0" i="1" dirty="0" smtClean="0">
                            <a:latin typeface="Cambria Math" panose="02040503050406030204" pitchFamily="18" charset="0"/>
                          </a:rPr>
                        </m:ctrlPr>
                      </m:fPr>
                      <m:num>
                        <m:r>
                          <a:rPr lang="es-ES" b="0" i="1" dirty="0" smtClean="0">
                            <a:latin typeface="Cambria Math" charset="0"/>
                          </a:rPr>
                          <m:t>1</m:t>
                        </m:r>
                        <m:r>
                          <a:rPr lang="es-ES" b="0" i="1" dirty="0" smtClean="0">
                            <a:latin typeface="Cambria Math" charset="0"/>
                          </a:rPr>
                          <m:t>h</m:t>
                        </m:r>
                      </m:num>
                      <m:den>
                        <m:r>
                          <a:rPr lang="es-ES" b="0" i="1" dirty="0" smtClean="0">
                            <a:latin typeface="Cambria Math" charset="0"/>
                          </a:rPr>
                          <m:t>3600</m:t>
                        </m:r>
                        <m:r>
                          <a:rPr lang="es-ES" b="0" i="1" dirty="0" smtClean="0">
                            <a:latin typeface="Cambria Math" charset="0"/>
                          </a:rPr>
                          <m:t>𝑠</m:t>
                        </m:r>
                      </m:den>
                    </m:f>
                  </m:oMath>
                </a14:m>
                <a:r>
                  <a:rPr lang="es-ES_tradnl" dirty="0" smtClean="0"/>
                  <a:t>= 5,56m/s</a:t>
                </a:r>
              </a:p>
            </p:txBody>
          </p:sp>
        </mc:Choice>
        <mc:Fallback xmlns="">
          <p:sp>
            <p:nvSpPr>
              <p:cNvPr id="20" name="CuadroTexto 19"/>
              <p:cNvSpPr txBox="1">
                <a:spLocks noRot="1" noChangeAspect="1" noMove="1" noResize="1" noEditPoints="1" noAdjustHandles="1" noChangeArrowheads="1" noChangeShapeType="1" noTextEdit="1"/>
              </p:cNvSpPr>
              <p:nvPr/>
            </p:nvSpPr>
            <p:spPr>
              <a:xfrm>
                <a:off x="457200" y="3698656"/>
                <a:ext cx="5084956" cy="1062535"/>
              </a:xfrm>
              <a:prstGeom prst="rect">
                <a:avLst/>
              </a:prstGeom>
              <a:blipFill rotWithShape="0">
                <a:blip r:embed="rId3"/>
                <a:stretch>
                  <a:fillRect l="-719" t="-3448" b="-575"/>
                </a:stretch>
              </a:blipFill>
            </p:spPr>
            <p:txBody>
              <a:bodyPr/>
              <a:lstStyle/>
              <a:p>
                <a:r>
                  <a:rPr lang="es-ES_tradnl">
                    <a:noFill/>
                  </a:rPr>
                  <a:t> </a:t>
                </a:r>
              </a:p>
            </p:txBody>
          </p:sp>
        </mc:Fallback>
      </mc:AlternateContent>
      <p:cxnSp>
        <p:nvCxnSpPr>
          <p:cNvPr id="22" name="Conector recto de flecha 21"/>
          <p:cNvCxnSpPr/>
          <p:nvPr/>
        </p:nvCxnSpPr>
        <p:spPr>
          <a:xfrm>
            <a:off x="3914078" y="3412273"/>
            <a:ext cx="1761893" cy="52410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3" name="CuadroTexto 22"/>
              <p:cNvSpPr txBox="1"/>
              <p:nvPr/>
            </p:nvSpPr>
            <p:spPr>
              <a:xfrm>
                <a:off x="5430644" y="3590693"/>
                <a:ext cx="6556917" cy="887935"/>
              </a:xfrm>
              <a:prstGeom prst="rect">
                <a:avLst/>
              </a:prstGeom>
              <a:noFill/>
            </p:spPr>
            <p:txBody>
              <a:bodyPr wrap="square" rtlCol="0">
                <a:spAutoFit/>
              </a:bodyPr>
              <a:lstStyle/>
              <a:p>
                <a:pPr algn="ctr"/>
                <a:r>
                  <a:rPr lang="es-ES" dirty="0" smtClean="0"/>
                  <a:t>1/2mv</a:t>
                </a:r>
                <a:r>
                  <a:rPr lang="es-ES" baseline="-25000" dirty="0" smtClean="0"/>
                  <a:t>A</a:t>
                </a:r>
                <a:r>
                  <a:rPr lang="es-ES" baseline="30000" dirty="0" smtClean="0"/>
                  <a:t>2</a:t>
                </a:r>
                <a:r>
                  <a:rPr lang="es-ES" dirty="0" smtClean="0"/>
                  <a:t>+mgh</a:t>
                </a:r>
                <a:r>
                  <a:rPr lang="es-ES" baseline="-25000" dirty="0" smtClean="0"/>
                  <a:t>A</a:t>
                </a:r>
                <a:r>
                  <a:rPr lang="es-ES" dirty="0" smtClean="0"/>
                  <a:t>=1/2mv</a:t>
                </a:r>
                <a:r>
                  <a:rPr lang="es-ES" baseline="-25000" dirty="0" smtClean="0"/>
                  <a:t>B</a:t>
                </a:r>
                <a:r>
                  <a:rPr lang="es-ES" baseline="30000" dirty="0" smtClean="0"/>
                  <a:t>2</a:t>
                </a:r>
                <a:r>
                  <a:rPr lang="es-ES" dirty="0" smtClean="0"/>
                  <a:t>+mgh</a:t>
                </a:r>
                <a:r>
                  <a:rPr lang="es-ES" baseline="-25000" dirty="0" smtClean="0"/>
                  <a:t>B</a:t>
                </a:r>
              </a:p>
              <a:p>
                <a:pPr algn="ctr"/>
                <a14:m>
                  <m:oMathPara xmlns:m="http://schemas.openxmlformats.org/officeDocument/2006/math">
                    <m:oMathParaPr>
                      <m:jc m:val="centerGroup"/>
                    </m:oMathParaPr>
                    <m:oMath xmlns:m="http://schemas.openxmlformats.org/officeDocument/2006/math">
                      <m:f>
                        <m:fPr>
                          <m:ctrlPr>
                            <a:rPr lang="mr-IN" i="1" smtClean="0">
                              <a:latin typeface="Cambria Math" panose="02040503050406030204" pitchFamily="18" charset="0"/>
                            </a:rPr>
                          </m:ctrlPr>
                        </m:fPr>
                        <m:num>
                          <m:r>
                            <a:rPr lang="es-ES" b="0" i="1" smtClean="0">
                              <a:latin typeface="Cambria Math" charset="0"/>
                            </a:rPr>
                            <m:t>1</m:t>
                          </m:r>
                        </m:num>
                        <m:den>
                          <m:r>
                            <a:rPr lang="es-ES" b="0" i="1" smtClean="0">
                              <a:latin typeface="Cambria Math" charset="0"/>
                            </a:rPr>
                            <m:t>2</m:t>
                          </m:r>
                        </m:den>
                      </m:f>
                      <m:r>
                        <a:rPr lang="es-ES" b="0" i="1" smtClean="0">
                          <a:latin typeface="Cambria Math" charset="0"/>
                        </a:rPr>
                        <m:t>𝑥</m:t>
                      </m:r>
                      <m:r>
                        <a:rPr lang="es-ES" b="0" i="1" smtClean="0">
                          <a:latin typeface="Cambria Math" charset="0"/>
                        </a:rPr>
                        <m:t>430</m:t>
                      </m:r>
                      <m:r>
                        <a:rPr lang="es-ES" b="0" i="1" smtClean="0">
                          <a:latin typeface="Cambria Math" charset="0"/>
                        </a:rPr>
                        <m:t>𝑥</m:t>
                      </m:r>
                      <m:d>
                        <m:dPr>
                          <m:ctrlPr>
                            <a:rPr lang="es-ES" b="0" i="1" smtClean="0">
                              <a:latin typeface="Cambria Math" panose="02040503050406030204" pitchFamily="18" charset="0"/>
                            </a:rPr>
                          </m:ctrlPr>
                        </m:dPr>
                        <m:e>
                          <m:r>
                            <a:rPr lang="es-ES" b="0" i="1" smtClean="0">
                              <a:latin typeface="Cambria Math" charset="0"/>
                            </a:rPr>
                            <m:t>5,56</m:t>
                          </m:r>
                        </m:e>
                      </m:d>
                      <m:r>
                        <a:rPr lang="es-ES" b="0" i="1" baseline="30000" smtClean="0">
                          <a:latin typeface="Cambria Math" charset="0"/>
                        </a:rPr>
                        <m:t>2</m:t>
                      </m:r>
                      <m:r>
                        <a:rPr lang="es-ES" b="0" i="1" smtClean="0">
                          <a:latin typeface="Cambria Math" charset="0"/>
                        </a:rPr>
                        <m:t>+430</m:t>
                      </m:r>
                      <m:r>
                        <a:rPr lang="es-ES" b="0" i="1" smtClean="0">
                          <a:latin typeface="Cambria Math" charset="0"/>
                        </a:rPr>
                        <m:t>𝑥</m:t>
                      </m:r>
                      <m:r>
                        <a:rPr lang="es-ES" b="0" i="1" smtClean="0">
                          <a:latin typeface="Cambria Math" charset="0"/>
                        </a:rPr>
                        <m:t>9,8</m:t>
                      </m:r>
                      <m:r>
                        <a:rPr lang="es-ES" b="0" i="1" smtClean="0">
                          <a:latin typeface="Cambria Math" charset="0"/>
                        </a:rPr>
                        <m:t>𝑥</m:t>
                      </m:r>
                      <m:r>
                        <a:rPr lang="es-ES" b="0" i="1" smtClean="0">
                          <a:latin typeface="Cambria Math" charset="0"/>
                        </a:rPr>
                        <m:t>12=</m:t>
                      </m:r>
                      <m:f>
                        <m:fPr>
                          <m:ctrlPr>
                            <a:rPr lang="mr-IN" b="0" i="1" smtClean="0">
                              <a:latin typeface="Cambria Math" panose="02040503050406030204" pitchFamily="18" charset="0"/>
                            </a:rPr>
                          </m:ctrlPr>
                        </m:fPr>
                        <m:num>
                          <m:r>
                            <a:rPr lang="es-ES" b="0" i="1" smtClean="0">
                              <a:latin typeface="Cambria Math" charset="0"/>
                            </a:rPr>
                            <m:t>1</m:t>
                          </m:r>
                        </m:num>
                        <m:den>
                          <m:r>
                            <a:rPr lang="es-ES" b="0" i="1" smtClean="0">
                              <a:latin typeface="Cambria Math" charset="0"/>
                            </a:rPr>
                            <m:t>2</m:t>
                          </m:r>
                        </m:den>
                      </m:f>
                      <m:r>
                        <a:rPr lang="es-ES" b="0" i="1" smtClean="0">
                          <a:latin typeface="Cambria Math" charset="0"/>
                        </a:rPr>
                        <m:t>𝑥</m:t>
                      </m:r>
                      <m:r>
                        <a:rPr lang="es-ES" b="0" i="1" smtClean="0">
                          <a:latin typeface="Cambria Math" charset="0"/>
                        </a:rPr>
                        <m:t>430</m:t>
                      </m:r>
                      <m:r>
                        <a:rPr lang="es-ES" b="0" i="1" smtClean="0">
                          <a:latin typeface="Cambria Math" charset="0"/>
                        </a:rPr>
                        <m:t>𝑥𝑣𝐵</m:t>
                      </m:r>
                      <m:r>
                        <a:rPr lang="es-ES" b="0" i="1" baseline="30000" smtClean="0">
                          <a:latin typeface="Cambria Math" charset="0"/>
                        </a:rPr>
                        <m:t>2</m:t>
                      </m:r>
                      <m:r>
                        <a:rPr lang="es-ES" b="0" i="1" smtClean="0">
                          <a:latin typeface="Cambria Math" charset="0"/>
                        </a:rPr>
                        <m:t>+430</m:t>
                      </m:r>
                      <m:r>
                        <a:rPr lang="es-ES" b="0" i="1" smtClean="0">
                          <a:latin typeface="Cambria Math" charset="0"/>
                        </a:rPr>
                        <m:t>𝑥</m:t>
                      </m:r>
                      <m:r>
                        <a:rPr lang="es-ES" b="0" i="1" smtClean="0">
                          <a:latin typeface="Cambria Math" charset="0"/>
                        </a:rPr>
                        <m:t>9,8</m:t>
                      </m:r>
                      <m:r>
                        <a:rPr lang="es-ES" b="0" i="1" smtClean="0">
                          <a:latin typeface="Cambria Math" charset="0"/>
                        </a:rPr>
                        <m:t>𝑥</m:t>
                      </m:r>
                      <m:r>
                        <a:rPr lang="es-ES" b="0" i="1" smtClean="0">
                          <a:latin typeface="Cambria Math" charset="0"/>
                        </a:rPr>
                        <m:t>8</m:t>
                      </m:r>
                    </m:oMath>
                  </m:oMathPara>
                </a14:m>
                <a:endParaRPr lang="es-ES_tradnl"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5430644" y="3590693"/>
                <a:ext cx="6556917" cy="887935"/>
              </a:xfrm>
              <a:prstGeom prst="rect">
                <a:avLst/>
              </a:prstGeom>
              <a:blipFill rotWithShape="0">
                <a:blip r:embed="rId4"/>
                <a:stretch>
                  <a:fillRect t="-3425"/>
                </a:stretch>
              </a:blipFill>
            </p:spPr>
            <p:txBody>
              <a:bodyPr/>
              <a:lstStyle/>
              <a:p>
                <a:r>
                  <a:rPr lang="es-ES_tradnl">
                    <a:noFill/>
                  </a:rPr>
                  <a:t> </a:t>
                </a:r>
              </a:p>
            </p:txBody>
          </p:sp>
        </mc:Fallback>
      </mc:AlternateContent>
      <p:sp>
        <p:nvSpPr>
          <p:cNvPr id="25" name="Abrir llave 24"/>
          <p:cNvSpPr/>
          <p:nvPr/>
        </p:nvSpPr>
        <p:spPr>
          <a:xfrm rot="16200000">
            <a:off x="7036418" y="3153523"/>
            <a:ext cx="412595" cy="29327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26" name="Abrir llave 25"/>
          <p:cNvSpPr/>
          <p:nvPr/>
        </p:nvSpPr>
        <p:spPr>
          <a:xfrm rot="16200000">
            <a:off x="10761756" y="4061319"/>
            <a:ext cx="389914" cy="10098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mc:AlternateContent xmlns:mc="http://schemas.openxmlformats.org/markup-compatibility/2006" xmlns:a14="http://schemas.microsoft.com/office/drawing/2010/main">
        <mc:Choice Requires="a14">
          <p:sp>
            <p:nvSpPr>
              <p:cNvPr id="27" name="CuadroTexto 26"/>
              <p:cNvSpPr txBox="1"/>
              <p:nvPr/>
            </p:nvSpPr>
            <p:spPr>
              <a:xfrm>
                <a:off x="6716141" y="4843224"/>
                <a:ext cx="5675971" cy="483466"/>
              </a:xfrm>
              <a:prstGeom prst="rect">
                <a:avLst/>
              </a:prstGeom>
              <a:noFill/>
            </p:spPr>
            <p:txBody>
              <a:bodyPr wrap="square" rtlCol="0">
                <a:spAutoFit/>
              </a:bodyPr>
              <a:lstStyle/>
              <a:p>
                <a:r>
                  <a:rPr lang="es-ES_tradnl" dirty="0" smtClean="0"/>
                  <a:t>57214,42.                  =</a:t>
                </a:r>
                <a:r>
                  <a:rPr lang="mr-IN" dirty="0" smtClean="0"/>
                  <a:t> </a:t>
                </a:r>
                <a14:m>
                  <m:oMath xmlns:m="http://schemas.openxmlformats.org/officeDocument/2006/math">
                    <m:f>
                      <m:fPr>
                        <m:ctrlPr>
                          <a:rPr lang="mr-IN" i="1">
                            <a:latin typeface="Cambria Math" panose="02040503050406030204" pitchFamily="18" charset="0"/>
                          </a:rPr>
                        </m:ctrlPr>
                      </m:fPr>
                      <m:num>
                        <m:r>
                          <a:rPr lang="es-ES" i="1">
                            <a:latin typeface="Cambria Math" charset="0"/>
                          </a:rPr>
                          <m:t>1</m:t>
                        </m:r>
                      </m:num>
                      <m:den>
                        <m:r>
                          <a:rPr lang="es-ES" i="1">
                            <a:latin typeface="Cambria Math" charset="0"/>
                          </a:rPr>
                          <m:t>2</m:t>
                        </m:r>
                      </m:den>
                    </m:f>
                    <m:r>
                      <a:rPr lang="es-ES" i="1">
                        <a:latin typeface="Cambria Math" charset="0"/>
                      </a:rPr>
                      <m:t>𝑥</m:t>
                    </m:r>
                    <m:r>
                      <a:rPr lang="es-ES" i="1">
                        <a:latin typeface="Cambria Math" charset="0"/>
                      </a:rPr>
                      <m:t>430</m:t>
                    </m:r>
                    <m:r>
                      <a:rPr lang="es-ES" i="1">
                        <a:latin typeface="Cambria Math" charset="0"/>
                      </a:rPr>
                      <m:t>𝑥𝑣𝐵</m:t>
                    </m:r>
                    <m:r>
                      <a:rPr lang="es-ES" i="1" baseline="30000">
                        <a:latin typeface="Cambria Math" charset="0"/>
                      </a:rPr>
                      <m:t>2</m:t>
                    </m:r>
                    <m:r>
                      <a:rPr lang="es-ES" b="0" i="1" baseline="30000" smtClean="0">
                        <a:latin typeface="Cambria Math" charset="0"/>
                      </a:rPr>
                      <m:t> </m:t>
                    </m:r>
                  </m:oMath>
                </a14:m>
                <a:r>
                  <a:rPr lang="es-ES_tradnl" dirty="0" smtClean="0"/>
                  <a:t>  +  33712</a:t>
                </a:r>
                <a:endParaRPr lang="es-ES_tradnl"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6716141" y="4843224"/>
                <a:ext cx="5675971" cy="483466"/>
              </a:xfrm>
              <a:prstGeom prst="rect">
                <a:avLst/>
              </a:prstGeom>
              <a:blipFill rotWithShape="0">
                <a:blip r:embed="rId5"/>
                <a:stretch>
                  <a:fillRect l="-967" b="-62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5675971" y="5519854"/>
                <a:ext cx="5508702" cy="656013"/>
              </a:xfrm>
              <a:prstGeom prst="rect">
                <a:avLst/>
              </a:prstGeom>
              <a:noFill/>
            </p:spPr>
            <p:txBody>
              <a:bodyPr wrap="square" rtlCol="0">
                <a:spAutoFit/>
              </a:bodyPr>
              <a:lstStyle/>
              <a:p>
                <a:r>
                  <a:rPr lang="es-ES_tradnl" dirty="0" smtClean="0"/>
                  <a:t>v</a:t>
                </a:r>
                <a:r>
                  <a:rPr lang="es-ES_tradnl" baseline="-25000" dirty="0" smtClean="0"/>
                  <a:t>B</a:t>
                </a:r>
                <a:r>
                  <a:rPr lang="es-ES_tradnl" dirty="0" smtClean="0"/>
                  <a:t>=</a:t>
                </a:r>
                <a14:m>
                  <m:oMath xmlns:m="http://schemas.openxmlformats.org/officeDocument/2006/math">
                    <m:rad>
                      <m:radPr>
                        <m:degHide m:val="on"/>
                        <m:ctrlPr>
                          <a:rPr lang="es-ES_tradnl" i="1" smtClean="0">
                            <a:latin typeface="Cambria Math" panose="02040503050406030204" pitchFamily="18" charset="0"/>
                          </a:rPr>
                        </m:ctrlPr>
                      </m:radPr>
                      <m:deg/>
                      <m:e>
                        <m:f>
                          <m:fPr>
                            <m:ctrlPr>
                              <a:rPr lang="mr-IN" i="1" smtClean="0">
                                <a:latin typeface="Cambria Math" panose="02040503050406030204" pitchFamily="18" charset="0"/>
                              </a:rPr>
                            </m:ctrlPr>
                          </m:fPr>
                          <m:num>
                            <m:r>
                              <a:rPr lang="es-ES" b="0" i="1" smtClean="0">
                                <a:latin typeface="Cambria Math" charset="0"/>
                              </a:rPr>
                              <m:t>57214,42−33712</m:t>
                            </m:r>
                          </m:num>
                          <m:den>
                            <m:r>
                              <a:rPr lang="es-ES" b="0" i="1" smtClean="0">
                                <a:latin typeface="Cambria Math" charset="0"/>
                              </a:rPr>
                              <m:t>1/2</m:t>
                            </m:r>
                            <m:r>
                              <a:rPr lang="es-ES" b="0" i="1" smtClean="0">
                                <a:latin typeface="Cambria Math" charset="0"/>
                              </a:rPr>
                              <m:t>𝑥</m:t>
                            </m:r>
                            <m:r>
                              <a:rPr lang="es-ES" b="0" i="1" smtClean="0">
                                <a:latin typeface="Cambria Math" charset="0"/>
                              </a:rPr>
                              <m:t>430</m:t>
                            </m:r>
                          </m:den>
                        </m:f>
                      </m:e>
                    </m:rad>
                    <m:r>
                      <a:rPr lang="es-ES" b="0" i="1" smtClean="0">
                        <a:latin typeface="Cambria Math" charset="0"/>
                      </a:rPr>
                      <m:t>=10,46</m:t>
                    </m:r>
                    <m:r>
                      <a:rPr lang="es-ES" b="0" i="1" smtClean="0">
                        <a:latin typeface="Cambria Math" charset="0"/>
                      </a:rPr>
                      <m:t>𝑚</m:t>
                    </m:r>
                    <m:r>
                      <a:rPr lang="es-ES" b="0" i="1" smtClean="0">
                        <a:latin typeface="Cambria Math" charset="0"/>
                      </a:rPr>
                      <m:t>/</m:t>
                    </m:r>
                    <m:r>
                      <a:rPr lang="es-ES" b="0" i="1" smtClean="0">
                        <a:latin typeface="Cambria Math" charset="0"/>
                      </a:rPr>
                      <m:t>𝑠</m:t>
                    </m:r>
                  </m:oMath>
                </a14:m>
                <a:r>
                  <a:rPr lang="es-ES_tradnl" dirty="0" smtClean="0">
                    <a:sym typeface="Wingdings"/>
                  </a:rPr>
                  <a:t> 37,64km/h</a:t>
                </a:r>
                <a:endParaRPr lang="es-ES_tradnl"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5675971" y="5519854"/>
                <a:ext cx="5508702" cy="656013"/>
              </a:xfrm>
              <a:prstGeom prst="rect">
                <a:avLst/>
              </a:prstGeom>
              <a:blipFill rotWithShape="0">
                <a:blip r:embed="rId6"/>
                <a:stretch>
                  <a:fillRect l="-885"/>
                </a:stretch>
              </a:blipFill>
            </p:spPr>
            <p:txBody>
              <a:bodyPr/>
              <a:lstStyle/>
              <a:p>
                <a:r>
                  <a:rPr lang="es-ES_tradnl">
                    <a:noFill/>
                  </a:rPr>
                  <a:t> </a:t>
                </a:r>
              </a:p>
            </p:txBody>
          </p:sp>
        </mc:Fallback>
      </mc:AlternateContent>
    </p:spTree>
    <p:extLst>
      <p:ext uri="{BB962C8B-B14F-4D97-AF65-F5344CB8AC3E}">
        <p14:creationId xmlns:p14="http://schemas.microsoft.com/office/powerpoint/2010/main" val="409384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4722" y="842913"/>
            <a:ext cx="9603701" cy="1143000"/>
          </a:xfrm>
        </p:spPr>
        <p:txBody>
          <a:bodyPr>
            <a:normAutofit fontScale="90000"/>
          </a:bodyPr>
          <a:lstStyle/>
          <a:p>
            <a:r>
              <a:rPr lang="es-ES_tradnl" dirty="0" smtClean="0"/>
              <a:t>Bibliografía</a:t>
            </a:r>
            <a:br>
              <a:rPr lang="es-ES_tradnl" dirty="0" smtClean="0"/>
            </a:br>
            <a:endParaRPr lang="es-ES_tradnl" dirty="0"/>
          </a:p>
        </p:txBody>
      </p:sp>
      <p:sp>
        <p:nvSpPr>
          <p:cNvPr id="3" name="CuadroTexto 2"/>
          <p:cNvSpPr txBox="1"/>
          <p:nvPr/>
        </p:nvSpPr>
        <p:spPr>
          <a:xfrm>
            <a:off x="1393902" y="2219093"/>
            <a:ext cx="9813074" cy="1200329"/>
          </a:xfrm>
          <a:prstGeom prst="rect">
            <a:avLst/>
          </a:prstGeom>
          <a:noFill/>
        </p:spPr>
        <p:txBody>
          <a:bodyPr wrap="square" rtlCol="0">
            <a:spAutoFit/>
          </a:bodyPr>
          <a:lstStyle/>
          <a:p>
            <a:pPr marL="285750" indent="-285750">
              <a:buFont typeface="Arial" charset="0"/>
              <a:buChar char="•"/>
            </a:pPr>
            <a:r>
              <a:rPr lang="es-ES_tradnl" dirty="0">
                <a:hlinkClick r:id="rId2"/>
              </a:rPr>
              <a:t>http://</a:t>
            </a:r>
            <a:r>
              <a:rPr lang="es-ES_tradnl" dirty="0" smtClean="0">
                <a:hlinkClick r:id="rId2"/>
              </a:rPr>
              <a:t>www.ucm.es/theoscarlab/la-cadena-de-newton</a:t>
            </a:r>
            <a:endParaRPr lang="es-ES_tradnl" dirty="0" smtClean="0"/>
          </a:p>
          <a:p>
            <a:pPr marL="285750" indent="-285750">
              <a:buFont typeface="Arial" charset="0"/>
              <a:buChar char="•"/>
            </a:pPr>
            <a:endParaRPr lang="es-ES_tradnl" dirty="0"/>
          </a:p>
          <a:p>
            <a:pPr marL="285750" indent="-285750">
              <a:buFont typeface="Arial" charset="0"/>
              <a:buChar char="•"/>
            </a:pPr>
            <a:r>
              <a:rPr lang="es-ES_tradnl" dirty="0">
                <a:hlinkClick r:id="rId3"/>
              </a:rPr>
              <a:t>http://www.rtve.es/alacarta/videos/orbita-laika/orbita-laika-programa-8-carme-ruscalleda-redes/4343579</a:t>
            </a:r>
            <a:r>
              <a:rPr lang="es-ES_tradnl" dirty="0" smtClean="0">
                <a:hlinkClick r:id="rId3"/>
              </a:rPr>
              <a:t>/</a:t>
            </a:r>
            <a:r>
              <a:rPr lang="es-ES_tradnl" dirty="0" smtClean="0"/>
              <a:t>  (A partir minuto 49)</a:t>
            </a:r>
          </a:p>
        </p:txBody>
      </p:sp>
    </p:spTree>
    <p:extLst>
      <p:ext uri="{BB962C8B-B14F-4D97-AF65-F5344CB8AC3E}">
        <p14:creationId xmlns:p14="http://schemas.microsoft.com/office/powerpoint/2010/main" val="311249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9" id="{FE175BB9-0CC4-416E-8A24-CBF12DC25121}" vid="{ED4ECBF6-802C-41D4-874D-DB2E600AD4A8}"/>
    </a:ext>
  </a:extLst>
</a:theme>
</file>

<file path=docProps/app.xml><?xml version="1.0" encoding="utf-8"?>
<Properties xmlns="http://schemas.openxmlformats.org/officeDocument/2006/extended-properties" xmlns:vt="http://schemas.openxmlformats.org/officeDocument/2006/docPropsVTypes">
  <TotalTime>0</TotalTime>
  <Words>465</Words>
  <Application>Microsoft Office PowerPoint</Application>
  <PresentationFormat>Panorámica</PresentationFormat>
  <Paragraphs>46</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Bell MT</vt:lpstr>
      <vt:lpstr>Cambria Math</vt:lpstr>
      <vt:lpstr>Century</vt:lpstr>
      <vt:lpstr>Wingdings</vt:lpstr>
      <vt:lpstr>Tema9</vt:lpstr>
      <vt:lpstr>La cadena de Newton</vt:lpstr>
      <vt:lpstr>¡Muy atentos!</vt:lpstr>
      <vt:lpstr>Presentación de PowerPoint</vt:lpstr>
      <vt:lpstr>Problema</vt:lpstr>
      <vt:lpstr>Resolución</vt:lpstr>
      <vt:lpstr>Bibliografía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cadena de Newton</dc:title>
  <dc:creator>pc</dc:creator>
  <cp:lastModifiedBy>pc</cp:lastModifiedBy>
  <cp:revision>1</cp:revision>
  <dcterms:created xsi:type="dcterms:W3CDTF">2017-12-27T16:03:04Z</dcterms:created>
  <dcterms:modified xsi:type="dcterms:W3CDTF">2017-12-27T16:03:14Z</dcterms:modified>
</cp:coreProperties>
</file>