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39"/>
  </p:notesMasterIdLst>
  <p:sldIdLst>
    <p:sldId id="321" r:id="rId2"/>
    <p:sldId id="326" r:id="rId3"/>
    <p:sldId id="327" r:id="rId4"/>
    <p:sldId id="328" r:id="rId5"/>
    <p:sldId id="329" r:id="rId6"/>
    <p:sldId id="330" r:id="rId7"/>
    <p:sldId id="273" r:id="rId8"/>
    <p:sldId id="294" r:id="rId9"/>
    <p:sldId id="295" r:id="rId10"/>
    <p:sldId id="293" r:id="rId11"/>
    <p:sldId id="261" r:id="rId12"/>
    <p:sldId id="296" r:id="rId13"/>
    <p:sldId id="297" r:id="rId14"/>
    <p:sldId id="298" r:id="rId15"/>
    <p:sldId id="299" r:id="rId16"/>
    <p:sldId id="308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12" r:id="rId28"/>
    <p:sldId id="313" r:id="rId29"/>
    <p:sldId id="316" r:id="rId30"/>
    <p:sldId id="317" r:id="rId31"/>
    <p:sldId id="319" r:id="rId32"/>
    <p:sldId id="320" r:id="rId33"/>
    <p:sldId id="331" r:id="rId34"/>
    <p:sldId id="332" r:id="rId35"/>
    <p:sldId id="333" r:id="rId36"/>
    <p:sldId id="335" r:id="rId37"/>
    <p:sldId id="334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44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7591" autoAdjust="0"/>
  </p:normalViewPr>
  <p:slideViewPr>
    <p:cSldViewPr>
      <p:cViewPr varScale="1">
        <p:scale>
          <a:sx n="101" d="100"/>
          <a:sy n="101" d="100"/>
        </p:scale>
        <p:origin x="24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2D220-9AAA-FE42-A3E6-258EF33B1F92}" type="doc">
      <dgm:prSet loTypeId="urn:microsoft.com/office/officeart/2005/8/layout/radial3" loCatId="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B82F5C6-13C9-414D-B45C-E2D54E042079}">
      <dgm:prSet phldrT="[Texto]"/>
      <dgm:spPr/>
      <dgm:t>
        <a:bodyPr/>
        <a:lstStyle/>
        <a:p>
          <a:r>
            <a:rPr lang="es-ES" dirty="0"/>
            <a:t>Cinemática</a:t>
          </a:r>
        </a:p>
        <a:p>
          <a:r>
            <a:rPr lang="es-ES" dirty="0"/>
            <a:t>Dinámica</a:t>
          </a:r>
        </a:p>
      </dgm:t>
    </dgm:pt>
    <dgm:pt modelId="{0882B01F-71F2-2F40-B465-CCA455211FBE}" type="parTrans" cxnId="{2437C925-7CBF-F644-A0AF-A0CFBF94268E}">
      <dgm:prSet/>
      <dgm:spPr/>
      <dgm:t>
        <a:bodyPr/>
        <a:lstStyle/>
        <a:p>
          <a:endParaRPr lang="es-ES"/>
        </a:p>
      </dgm:t>
    </dgm:pt>
    <dgm:pt modelId="{8D00A188-2BE2-1448-876F-8BD15479306F}" type="sibTrans" cxnId="{2437C925-7CBF-F644-A0AF-A0CFBF94268E}">
      <dgm:prSet/>
      <dgm:spPr/>
      <dgm:t>
        <a:bodyPr/>
        <a:lstStyle/>
        <a:p>
          <a:endParaRPr lang="es-ES"/>
        </a:p>
      </dgm:t>
    </dgm:pt>
    <dgm:pt modelId="{52024874-E780-924E-98E8-C183C4E89CB6}">
      <dgm:prSet phldrT="[Texto]"/>
      <dgm:spPr/>
      <dgm:t>
        <a:bodyPr/>
        <a:lstStyle/>
        <a:p>
          <a:r>
            <a:rPr lang="es-ES" dirty="0"/>
            <a:t>Bachillerato</a:t>
          </a:r>
        </a:p>
      </dgm:t>
    </dgm:pt>
    <dgm:pt modelId="{E68080D1-1095-7943-A8E3-014FF96CBC11}" type="parTrans" cxnId="{229A48BE-1B06-B94A-9B55-947F8738C59D}">
      <dgm:prSet/>
      <dgm:spPr/>
      <dgm:t>
        <a:bodyPr/>
        <a:lstStyle/>
        <a:p>
          <a:endParaRPr lang="es-ES"/>
        </a:p>
      </dgm:t>
    </dgm:pt>
    <dgm:pt modelId="{BBD25B2E-E42D-2D41-BD48-EF0AC50B320D}" type="sibTrans" cxnId="{229A48BE-1B06-B94A-9B55-947F8738C59D}">
      <dgm:prSet/>
      <dgm:spPr/>
      <dgm:t>
        <a:bodyPr/>
        <a:lstStyle/>
        <a:p>
          <a:endParaRPr lang="es-ES"/>
        </a:p>
      </dgm:t>
    </dgm:pt>
    <dgm:pt modelId="{55CDAF23-F232-3541-B760-849CA878285A}">
      <dgm:prSet phldrT="[Texto]"/>
      <dgm:spPr/>
      <dgm:t>
        <a:bodyPr/>
        <a:lstStyle/>
        <a:p>
          <a:r>
            <a:rPr lang="es-ES" dirty="0"/>
            <a:t>Física Básica Grados</a:t>
          </a:r>
        </a:p>
      </dgm:t>
    </dgm:pt>
    <dgm:pt modelId="{8E1E0237-36B9-CA4F-9DA6-DBAE8FFE5794}" type="parTrans" cxnId="{0A91096F-BC83-2C42-B3EF-F235F36DD40D}">
      <dgm:prSet/>
      <dgm:spPr/>
      <dgm:t>
        <a:bodyPr/>
        <a:lstStyle/>
        <a:p>
          <a:endParaRPr lang="es-ES"/>
        </a:p>
      </dgm:t>
    </dgm:pt>
    <dgm:pt modelId="{88432E1A-BFB5-7347-9092-897129E90E5B}" type="sibTrans" cxnId="{0A91096F-BC83-2C42-B3EF-F235F36DD40D}">
      <dgm:prSet/>
      <dgm:spPr/>
      <dgm:t>
        <a:bodyPr/>
        <a:lstStyle/>
        <a:p>
          <a:endParaRPr lang="es-ES"/>
        </a:p>
      </dgm:t>
    </dgm:pt>
    <dgm:pt modelId="{D68B578C-FEB0-5B4E-BE16-3717344C847E}">
      <dgm:prSet phldrT="[Texto]"/>
      <dgm:spPr/>
      <dgm:t>
        <a:bodyPr/>
        <a:lstStyle/>
        <a:p>
          <a:r>
            <a:rPr lang="es-ES" dirty="0"/>
            <a:t>Divulgación</a:t>
          </a:r>
        </a:p>
      </dgm:t>
    </dgm:pt>
    <dgm:pt modelId="{0257C194-555B-B54F-8D65-88A1FF1ED5DF}" type="parTrans" cxnId="{6A377930-2F58-8145-BE14-ACE13E87EF8D}">
      <dgm:prSet/>
      <dgm:spPr/>
      <dgm:t>
        <a:bodyPr/>
        <a:lstStyle/>
        <a:p>
          <a:endParaRPr lang="es-ES"/>
        </a:p>
      </dgm:t>
    </dgm:pt>
    <dgm:pt modelId="{0D4829F3-504B-6640-B480-B52384C5B8BD}" type="sibTrans" cxnId="{6A377930-2F58-8145-BE14-ACE13E87EF8D}">
      <dgm:prSet/>
      <dgm:spPr/>
      <dgm:t>
        <a:bodyPr/>
        <a:lstStyle/>
        <a:p>
          <a:endParaRPr lang="es-ES"/>
        </a:p>
      </dgm:t>
    </dgm:pt>
    <dgm:pt modelId="{573B4F54-EECC-D840-83CF-FA7F7CA67FC2}">
      <dgm:prSet phldrT="[Texto]"/>
      <dgm:spPr/>
      <dgm:t>
        <a:bodyPr/>
        <a:lstStyle/>
        <a:p>
          <a:endParaRPr lang="es-ES" dirty="0"/>
        </a:p>
      </dgm:t>
    </dgm:pt>
    <dgm:pt modelId="{8A4CF73D-6920-8647-9E8C-53CAC84D29D7}" type="parTrans" cxnId="{6F40D297-80DC-8249-AD4E-E93C847BC740}">
      <dgm:prSet/>
      <dgm:spPr/>
      <dgm:t>
        <a:bodyPr/>
        <a:lstStyle/>
        <a:p>
          <a:endParaRPr lang="es-ES"/>
        </a:p>
      </dgm:t>
    </dgm:pt>
    <dgm:pt modelId="{FA5582AD-1CAB-6849-B86D-FD76C9101005}" type="sibTrans" cxnId="{6F40D297-80DC-8249-AD4E-E93C847BC740}">
      <dgm:prSet/>
      <dgm:spPr/>
      <dgm:t>
        <a:bodyPr/>
        <a:lstStyle/>
        <a:p>
          <a:endParaRPr lang="es-ES"/>
        </a:p>
      </dgm:t>
    </dgm:pt>
    <dgm:pt modelId="{525DAAB3-9813-BD42-AB11-3A1C72732DFA}" type="pres">
      <dgm:prSet presAssocID="{1AC2D220-9AAA-FE42-A3E6-258EF33B1F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D58094-E9D8-EF44-93A9-D5AB9F1A7007}" type="pres">
      <dgm:prSet presAssocID="{1AC2D220-9AAA-FE42-A3E6-258EF33B1F92}" presName="radial" presStyleCnt="0">
        <dgm:presLayoutVars>
          <dgm:animLvl val="ctr"/>
        </dgm:presLayoutVars>
      </dgm:prSet>
      <dgm:spPr/>
    </dgm:pt>
    <dgm:pt modelId="{7B578143-9632-3D43-8956-2256AB32AF28}" type="pres">
      <dgm:prSet presAssocID="{1B82F5C6-13C9-414D-B45C-E2D54E042079}" presName="centerShape" presStyleLbl="vennNode1" presStyleIdx="0" presStyleCnt="4"/>
      <dgm:spPr/>
      <dgm:t>
        <a:bodyPr/>
        <a:lstStyle/>
        <a:p>
          <a:endParaRPr lang="es-ES"/>
        </a:p>
      </dgm:t>
    </dgm:pt>
    <dgm:pt modelId="{98FC71E5-E74B-F749-A433-0F68E314CAF1}" type="pres">
      <dgm:prSet presAssocID="{52024874-E780-924E-98E8-C183C4E89CB6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11A132-2215-C74C-8294-5FCDE6F927D2}" type="pres">
      <dgm:prSet presAssocID="{55CDAF23-F232-3541-B760-849CA878285A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40D56-12EC-0E4C-AE0B-506CAC8C3F05}" type="pres">
      <dgm:prSet presAssocID="{D68B578C-FEB0-5B4E-BE16-3717344C847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135D9B-23E0-134F-83B3-19EA7C5CD978}" type="presOf" srcId="{1B82F5C6-13C9-414D-B45C-E2D54E042079}" destId="{7B578143-9632-3D43-8956-2256AB32AF28}" srcOrd="0" destOrd="0" presId="urn:microsoft.com/office/officeart/2005/8/layout/radial3"/>
    <dgm:cxn modelId="{6F40D297-80DC-8249-AD4E-E93C847BC740}" srcId="{1AC2D220-9AAA-FE42-A3E6-258EF33B1F92}" destId="{573B4F54-EECC-D840-83CF-FA7F7CA67FC2}" srcOrd="1" destOrd="0" parTransId="{8A4CF73D-6920-8647-9E8C-53CAC84D29D7}" sibTransId="{FA5582AD-1CAB-6849-B86D-FD76C9101005}"/>
    <dgm:cxn modelId="{D04EF0C9-FA7F-DA46-AF94-BB8D72FFD90D}" type="presOf" srcId="{1AC2D220-9AAA-FE42-A3E6-258EF33B1F92}" destId="{525DAAB3-9813-BD42-AB11-3A1C72732DFA}" srcOrd="0" destOrd="0" presId="urn:microsoft.com/office/officeart/2005/8/layout/radial3"/>
    <dgm:cxn modelId="{229A48BE-1B06-B94A-9B55-947F8738C59D}" srcId="{1B82F5C6-13C9-414D-B45C-E2D54E042079}" destId="{52024874-E780-924E-98E8-C183C4E89CB6}" srcOrd="0" destOrd="0" parTransId="{E68080D1-1095-7943-A8E3-014FF96CBC11}" sibTransId="{BBD25B2E-E42D-2D41-BD48-EF0AC50B320D}"/>
    <dgm:cxn modelId="{76AA390C-BC5D-C648-B688-3CFE59915E36}" type="presOf" srcId="{52024874-E780-924E-98E8-C183C4E89CB6}" destId="{98FC71E5-E74B-F749-A433-0F68E314CAF1}" srcOrd="0" destOrd="0" presId="urn:microsoft.com/office/officeart/2005/8/layout/radial3"/>
    <dgm:cxn modelId="{49350445-3AF3-7446-8E00-7DF7ACEA6C5A}" type="presOf" srcId="{D68B578C-FEB0-5B4E-BE16-3717344C847E}" destId="{E2840D56-12EC-0E4C-AE0B-506CAC8C3F05}" srcOrd="0" destOrd="0" presId="urn:microsoft.com/office/officeart/2005/8/layout/radial3"/>
    <dgm:cxn modelId="{0A91096F-BC83-2C42-B3EF-F235F36DD40D}" srcId="{1B82F5C6-13C9-414D-B45C-E2D54E042079}" destId="{55CDAF23-F232-3541-B760-849CA878285A}" srcOrd="1" destOrd="0" parTransId="{8E1E0237-36B9-CA4F-9DA6-DBAE8FFE5794}" sibTransId="{88432E1A-BFB5-7347-9092-897129E90E5B}"/>
    <dgm:cxn modelId="{E1BAABE7-B5E7-BE47-A9A4-48C66CB8D5FA}" type="presOf" srcId="{55CDAF23-F232-3541-B760-849CA878285A}" destId="{2011A132-2215-C74C-8294-5FCDE6F927D2}" srcOrd="0" destOrd="0" presId="urn:microsoft.com/office/officeart/2005/8/layout/radial3"/>
    <dgm:cxn modelId="{6A377930-2F58-8145-BE14-ACE13E87EF8D}" srcId="{1B82F5C6-13C9-414D-B45C-E2D54E042079}" destId="{D68B578C-FEB0-5B4E-BE16-3717344C847E}" srcOrd="2" destOrd="0" parTransId="{0257C194-555B-B54F-8D65-88A1FF1ED5DF}" sibTransId="{0D4829F3-504B-6640-B480-B52384C5B8BD}"/>
    <dgm:cxn modelId="{2437C925-7CBF-F644-A0AF-A0CFBF94268E}" srcId="{1AC2D220-9AAA-FE42-A3E6-258EF33B1F92}" destId="{1B82F5C6-13C9-414D-B45C-E2D54E042079}" srcOrd="0" destOrd="0" parTransId="{0882B01F-71F2-2F40-B465-CCA455211FBE}" sibTransId="{8D00A188-2BE2-1448-876F-8BD15479306F}"/>
    <dgm:cxn modelId="{447CF6FA-CF54-EB4F-AC14-0E86FB58C3B7}" type="presParOf" srcId="{525DAAB3-9813-BD42-AB11-3A1C72732DFA}" destId="{32D58094-E9D8-EF44-93A9-D5AB9F1A7007}" srcOrd="0" destOrd="0" presId="urn:microsoft.com/office/officeart/2005/8/layout/radial3"/>
    <dgm:cxn modelId="{08D004A0-061D-9240-9A40-7834B9E13AC4}" type="presParOf" srcId="{32D58094-E9D8-EF44-93A9-D5AB9F1A7007}" destId="{7B578143-9632-3D43-8956-2256AB32AF28}" srcOrd="0" destOrd="0" presId="urn:microsoft.com/office/officeart/2005/8/layout/radial3"/>
    <dgm:cxn modelId="{2803D47F-12F3-E349-A8D0-FEA710332D33}" type="presParOf" srcId="{32D58094-E9D8-EF44-93A9-D5AB9F1A7007}" destId="{98FC71E5-E74B-F749-A433-0F68E314CAF1}" srcOrd="1" destOrd="0" presId="urn:microsoft.com/office/officeart/2005/8/layout/radial3"/>
    <dgm:cxn modelId="{27458576-3A6D-8D43-A423-669E287514C3}" type="presParOf" srcId="{32D58094-E9D8-EF44-93A9-D5AB9F1A7007}" destId="{2011A132-2215-C74C-8294-5FCDE6F927D2}" srcOrd="2" destOrd="0" presId="urn:microsoft.com/office/officeart/2005/8/layout/radial3"/>
    <dgm:cxn modelId="{A1E3276F-A987-7E4E-B4C3-60FBEBD9E037}" type="presParOf" srcId="{32D58094-E9D8-EF44-93A9-D5AB9F1A7007}" destId="{E2840D56-12EC-0E4C-AE0B-506CAC8C3F0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0597E-E4CC-154B-BA59-4407442A508B}" type="doc">
      <dgm:prSet loTypeId="urn:microsoft.com/office/officeart/2005/8/layout/hierarchy4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EC7AC63-C253-B346-94BD-F08A2DFFF539}">
      <dgm:prSet phldrT="[Texto]"/>
      <dgm:spPr/>
      <dgm:t>
        <a:bodyPr/>
        <a:lstStyle/>
        <a:p>
          <a:r>
            <a:rPr lang="es-ES" dirty="0"/>
            <a:t>La utilización de los </a:t>
          </a:r>
          <a:r>
            <a:rPr lang="es-ES" b="1" dirty="0"/>
            <a:t>sensores</a:t>
          </a:r>
          <a:r>
            <a:rPr lang="es-ES" dirty="0"/>
            <a:t> de los teléfonos móviles en combinación con </a:t>
          </a:r>
          <a:r>
            <a:rPr lang="es-ES" b="1" dirty="0"/>
            <a:t>aplicaciones diseñadas específicamente para la docencia </a:t>
          </a:r>
          <a:r>
            <a:rPr lang="es-ES" dirty="0"/>
            <a:t>permite al profesor disponer a muy bajo coste de un amplio conjunto de  </a:t>
          </a:r>
          <a:r>
            <a:rPr lang="es-ES" b="1" dirty="0"/>
            <a:t>experiencias</a:t>
          </a:r>
          <a:r>
            <a:rPr lang="es-ES" dirty="0"/>
            <a:t> que pueden ser realizadas dentro o fuera del laboratorio</a:t>
          </a:r>
        </a:p>
      </dgm:t>
    </dgm:pt>
    <dgm:pt modelId="{3813940A-7365-DF48-B930-37C50C597A71}" type="parTrans" cxnId="{11D50A0B-2FFE-7848-8C06-ADF0781A4A1F}">
      <dgm:prSet/>
      <dgm:spPr/>
      <dgm:t>
        <a:bodyPr/>
        <a:lstStyle/>
        <a:p>
          <a:endParaRPr lang="es-ES"/>
        </a:p>
      </dgm:t>
    </dgm:pt>
    <dgm:pt modelId="{354DDF33-7B60-0E4F-9DF8-992E13914530}" type="sibTrans" cxnId="{11D50A0B-2FFE-7848-8C06-ADF0781A4A1F}">
      <dgm:prSet/>
      <dgm:spPr/>
      <dgm:t>
        <a:bodyPr/>
        <a:lstStyle/>
        <a:p>
          <a:endParaRPr lang="es-ES"/>
        </a:p>
      </dgm:t>
    </dgm:pt>
    <dgm:pt modelId="{B24D3A06-8688-AF43-A82F-D94740025CD0}">
      <dgm:prSet phldrT="[Texto]"/>
      <dgm:spPr/>
      <dgm:t>
        <a:bodyPr/>
        <a:lstStyle/>
        <a:p>
          <a:r>
            <a:rPr lang="es-ES" dirty="0"/>
            <a:t>Los alumnos trabajan con sus dispositivos móviles, una herramienta que dominan y que les permite </a:t>
          </a:r>
          <a:r>
            <a:rPr lang="es-ES" b="1" dirty="0"/>
            <a:t>conectar la ciencia </a:t>
          </a:r>
          <a:r>
            <a:rPr lang="es-ES" dirty="0"/>
            <a:t>que se aprende en el aula con los fenómenos en su </a:t>
          </a:r>
          <a:r>
            <a:rPr lang="es-ES" b="1" dirty="0"/>
            <a:t>entorno cotidiano</a:t>
          </a:r>
          <a:r>
            <a:rPr lang="es-ES" dirty="0"/>
            <a:t>. </a:t>
          </a:r>
        </a:p>
      </dgm:t>
    </dgm:pt>
    <dgm:pt modelId="{2352D38C-F16B-3D4B-9985-52362F55A9AB}" type="parTrans" cxnId="{463A4D8A-EED2-874E-9619-681A880B60EF}">
      <dgm:prSet/>
      <dgm:spPr/>
      <dgm:t>
        <a:bodyPr/>
        <a:lstStyle/>
        <a:p>
          <a:endParaRPr lang="es-ES"/>
        </a:p>
      </dgm:t>
    </dgm:pt>
    <dgm:pt modelId="{8583C456-EAF3-BF4A-9A01-F64A4C112068}" type="sibTrans" cxnId="{463A4D8A-EED2-874E-9619-681A880B60EF}">
      <dgm:prSet/>
      <dgm:spPr/>
      <dgm:t>
        <a:bodyPr/>
        <a:lstStyle/>
        <a:p>
          <a:endParaRPr lang="es-ES"/>
        </a:p>
      </dgm:t>
    </dgm:pt>
    <dgm:pt modelId="{A7A52F78-DF17-4341-86E2-42E4686AB89F}">
      <dgm:prSet phldrT="[Texto]"/>
      <dgm:spPr/>
      <dgm:t>
        <a:bodyPr/>
        <a:lstStyle/>
        <a:p>
          <a:r>
            <a:rPr lang="es-ES" dirty="0"/>
            <a:t>El uso de </a:t>
          </a:r>
          <a:r>
            <a:rPr lang="es-ES" b="1" dirty="0"/>
            <a:t>Sensor Mobile</a:t>
          </a:r>
          <a:r>
            <a:rPr lang="es-ES" dirty="0"/>
            <a:t>, aplicación desarrollada con fines específicamente docentes, ha resultado intuitiva para los estudiantes y ha proporcionado unas prestaciones muy elevadas. </a:t>
          </a:r>
        </a:p>
      </dgm:t>
    </dgm:pt>
    <dgm:pt modelId="{05417797-CDE1-2F43-B582-9F47BB219D7F}" type="parTrans" cxnId="{C21EFA03-5EE3-304F-900D-C64726605AAF}">
      <dgm:prSet/>
      <dgm:spPr/>
      <dgm:t>
        <a:bodyPr/>
        <a:lstStyle/>
        <a:p>
          <a:endParaRPr lang="es-ES"/>
        </a:p>
      </dgm:t>
    </dgm:pt>
    <dgm:pt modelId="{4BE3D21F-7E89-2046-85C4-F211B418F6FE}" type="sibTrans" cxnId="{C21EFA03-5EE3-304F-900D-C64726605AAF}">
      <dgm:prSet/>
      <dgm:spPr/>
      <dgm:t>
        <a:bodyPr/>
        <a:lstStyle/>
        <a:p>
          <a:endParaRPr lang="es-ES"/>
        </a:p>
      </dgm:t>
    </dgm:pt>
    <dgm:pt modelId="{A3F59856-2AF1-AD4D-9F07-6FB62745D9FC}" type="pres">
      <dgm:prSet presAssocID="{6170597E-E4CC-154B-BA59-4407442A508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8E0920-6747-914C-85DF-F6EFC903D66D}" type="pres">
      <dgm:prSet presAssocID="{3EC7AC63-C253-B346-94BD-F08A2DFFF539}" presName="vertOne" presStyleCnt="0"/>
      <dgm:spPr/>
    </dgm:pt>
    <dgm:pt modelId="{54FF7774-0511-9341-8D42-7349415DAEF6}" type="pres">
      <dgm:prSet presAssocID="{3EC7AC63-C253-B346-94BD-F08A2DFFF539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B581C-9C1F-E24E-9944-D8B2A5730202}" type="pres">
      <dgm:prSet presAssocID="{3EC7AC63-C253-B346-94BD-F08A2DFFF539}" presName="horzOne" presStyleCnt="0"/>
      <dgm:spPr/>
    </dgm:pt>
    <dgm:pt modelId="{1869F9B1-34D2-3342-AA9E-F7FFC5F76174}" type="pres">
      <dgm:prSet presAssocID="{354DDF33-7B60-0E4F-9DF8-992E13914530}" presName="sibSpaceOne" presStyleCnt="0"/>
      <dgm:spPr/>
    </dgm:pt>
    <dgm:pt modelId="{938FF63C-72F3-C045-ACC7-2ACF790B8264}" type="pres">
      <dgm:prSet presAssocID="{B24D3A06-8688-AF43-A82F-D94740025CD0}" presName="vertOne" presStyleCnt="0"/>
      <dgm:spPr/>
    </dgm:pt>
    <dgm:pt modelId="{784A22F5-7153-9744-A4C1-86142BA0AF45}" type="pres">
      <dgm:prSet presAssocID="{B24D3A06-8688-AF43-A82F-D94740025CD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072DF1-52D0-1A42-BA42-BAF3EBDF0B39}" type="pres">
      <dgm:prSet presAssocID="{B24D3A06-8688-AF43-A82F-D94740025CD0}" presName="horzOne" presStyleCnt="0"/>
      <dgm:spPr/>
    </dgm:pt>
    <dgm:pt modelId="{9DFF4FB6-843B-8545-A634-0665F45B287B}" type="pres">
      <dgm:prSet presAssocID="{8583C456-EAF3-BF4A-9A01-F64A4C112068}" presName="sibSpaceOne" presStyleCnt="0"/>
      <dgm:spPr/>
    </dgm:pt>
    <dgm:pt modelId="{F4B652E9-6FF6-1C4D-A8C9-DC7E332D8BEC}" type="pres">
      <dgm:prSet presAssocID="{A7A52F78-DF17-4341-86E2-42E4686AB89F}" presName="vertOne" presStyleCnt="0"/>
      <dgm:spPr/>
    </dgm:pt>
    <dgm:pt modelId="{52C8C08C-3AEB-FD4C-A1A8-C62427DFED32}" type="pres">
      <dgm:prSet presAssocID="{A7A52F78-DF17-4341-86E2-42E4686AB89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61A864-60F9-E044-BC8A-CD7100D68B63}" type="pres">
      <dgm:prSet presAssocID="{A7A52F78-DF17-4341-86E2-42E4686AB89F}" presName="horzOne" presStyleCnt="0"/>
      <dgm:spPr/>
    </dgm:pt>
  </dgm:ptLst>
  <dgm:cxnLst>
    <dgm:cxn modelId="{11D50A0B-2FFE-7848-8C06-ADF0781A4A1F}" srcId="{6170597E-E4CC-154B-BA59-4407442A508B}" destId="{3EC7AC63-C253-B346-94BD-F08A2DFFF539}" srcOrd="0" destOrd="0" parTransId="{3813940A-7365-DF48-B930-37C50C597A71}" sibTransId="{354DDF33-7B60-0E4F-9DF8-992E13914530}"/>
    <dgm:cxn modelId="{A05213D4-DEDD-DC47-9277-2684A96F5AFE}" type="presOf" srcId="{B24D3A06-8688-AF43-A82F-D94740025CD0}" destId="{784A22F5-7153-9744-A4C1-86142BA0AF45}" srcOrd="0" destOrd="0" presId="urn:microsoft.com/office/officeart/2005/8/layout/hierarchy4"/>
    <dgm:cxn modelId="{86CAB27D-2FC7-BF40-87AC-A1C4E183A5D7}" type="presOf" srcId="{A7A52F78-DF17-4341-86E2-42E4686AB89F}" destId="{52C8C08C-3AEB-FD4C-A1A8-C62427DFED32}" srcOrd="0" destOrd="0" presId="urn:microsoft.com/office/officeart/2005/8/layout/hierarchy4"/>
    <dgm:cxn modelId="{BFEA1B7F-9AC8-8B47-8B08-605235E60FC3}" type="presOf" srcId="{6170597E-E4CC-154B-BA59-4407442A508B}" destId="{A3F59856-2AF1-AD4D-9F07-6FB62745D9FC}" srcOrd="0" destOrd="0" presId="urn:microsoft.com/office/officeart/2005/8/layout/hierarchy4"/>
    <dgm:cxn modelId="{C21EFA03-5EE3-304F-900D-C64726605AAF}" srcId="{6170597E-E4CC-154B-BA59-4407442A508B}" destId="{A7A52F78-DF17-4341-86E2-42E4686AB89F}" srcOrd="2" destOrd="0" parTransId="{05417797-CDE1-2F43-B582-9F47BB219D7F}" sibTransId="{4BE3D21F-7E89-2046-85C4-F211B418F6FE}"/>
    <dgm:cxn modelId="{463A4D8A-EED2-874E-9619-681A880B60EF}" srcId="{6170597E-E4CC-154B-BA59-4407442A508B}" destId="{B24D3A06-8688-AF43-A82F-D94740025CD0}" srcOrd="1" destOrd="0" parTransId="{2352D38C-F16B-3D4B-9985-52362F55A9AB}" sibTransId="{8583C456-EAF3-BF4A-9A01-F64A4C112068}"/>
    <dgm:cxn modelId="{7A25C37F-E2AE-5D4D-A586-7FFA34977DD5}" type="presOf" srcId="{3EC7AC63-C253-B346-94BD-F08A2DFFF539}" destId="{54FF7774-0511-9341-8D42-7349415DAEF6}" srcOrd="0" destOrd="0" presId="urn:microsoft.com/office/officeart/2005/8/layout/hierarchy4"/>
    <dgm:cxn modelId="{3BD56C37-456E-CB42-B0EB-A5FB170C2617}" type="presParOf" srcId="{A3F59856-2AF1-AD4D-9F07-6FB62745D9FC}" destId="{4B8E0920-6747-914C-85DF-F6EFC903D66D}" srcOrd="0" destOrd="0" presId="urn:microsoft.com/office/officeart/2005/8/layout/hierarchy4"/>
    <dgm:cxn modelId="{07666AA3-8B40-A549-ACAC-227B7F813566}" type="presParOf" srcId="{4B8E0920-6747-914C-85DF-F6EFC903D66D}" destId="{54FF7774-0511-9341-8D42-7349415DAEF6}" srcOrd="0" destOrd="0" presId="urn:microsoft.com/office/officeart/2005/8/layout/hierarchy4"/>
    <dgm:cxn modelId="{5CD5CB12-07B4-944B-9E98-635D28483055}" type="presParOf" srcId="{4B8E0920-6747-914C-85DF-F6EFC903D66D}" destId="{F35B581C-9C1F-E24E-9944-D8B2A5730202}" srcOrd="1" destOrd="0" presId="urn:microsoft.com/office/officeart/2005/8/layout/hierarchy4"/>
    <dgm:cxn modelId="{09744FD1-FE09-D141-BF46-B2D9C3044B9F}" type="presParOf" srcId="{A3F59856-2AF1-AD4D-9F07-6FB62745D9FC}" destId="{1869F9B1-34D2-3342-AA9E-F7FFC5F76174}" srcOrd="1" destOrd="0" presId="urn:microsoft.com/office/officeart/2005/8/layout/hierarchy4"/>
    <dgm:cxn modelId="{F4660310-89E8-C541-B36D-4C45FF523020}" type="presParOf" srcId="{A3F59856-2AF1-AD4D-9F07-6FB62745D9FC}" destId="{938FF63C-72F3-C045-ACC7-2ACF790B8264}" srcOrd="2" destOrd="0" presId="urn:microsoft.com/office/officeart/2005/8/layout/hierarchy4"/>
    <dgm:cxn modelId="{C64ADC45-4301-0546-A43E-B0B5D4B8F7E1}" type="presParOf" srcId="{938FF63C-72F3-C045-ACC7-2ACF790B8264}" destId="{784A22F5-7153-9744-A4C1-86142BA0AF45}" srcOrd="0" destOrd="0" presId="urn:microsoft.com/office/officeart/2005/8/layout/hierarchy4"/>
    <dgm:cxn modelId="{716F9098-15A9-A94D-BEE1-FCD0483F6784}" type="presParOf" srcId="{938FF63C-72F3-C045-ACC7-2ACF790B8264}" destId="{5B072DF1-52D0-1A42-BA42-BAF3EBDF0B39}" srcOrd="1" destOrd="0" presId="urn:microsoft.com/office/officeart/2005/8/layout/hierarchy4"/>
    <dgm:cxn modelId="{B4657694-90DD-654A-A187-8C97C5EC99B7}" type="presParOf" srcId="{A3F59856-2AF1-AD4D-9F07-6FB62745D9FC}" destId="{9DFF4FB6-843B-8545-A634-0665F45B287B}" srcOrd="3" destOrd="0" presId="urn:microsoft.com/office/officeart/2005/8/layout/hierarchy4"/>
    <dgm:cxn modelId="{5F1B97FF-745C-2D4A-8661-353DB6ED2DE1}" type="presParOf" srcId="{A3F59856-2AF1-AD4D-9F07-6FB62745D9FC}" destId="{F4B652E9-6FF6-1C4D-A8C9-DC7E332D8BEC}" srcOrd="4" destOrd="0" presId="urn:microsoft.com/office/officeart/2005/8/layout/hierarchy4"/>
    <dgm:cxn modelId="{073796C4-A826-AB42-814A-8B3161C92234}" type="presParOf" srcId="{F4B652E9-6FF6-1C4D-A8C9-DC7E332D8BEC}" destId="{52C8C08C-3AEB-FD4C-A1A8-C62427DFED32}" srcOrd="0" destOrd="0" presId="urn:microsoft.com/office/officeart/2005/8/layout/hierarchy4"/>
    <dgm:cxn modelId="{8C9FE711-909D-0148-9914-C118DD720B6F}" type="presParOf" srcId="{F4B652E9-6FF6-1C4D-A8C9-DC7E332D8BEC}" destId="{F561A864-60F9-E044-BC8A-CD7100D68B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0597E-E4CC-154B-BA59-4407442A508B}" type="doc">
      <dgm:prSet loTypeId="urn:microsoft.com/office/officeart/2005/8/layout/hierarchy4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24D3A06-8688-AF43-A82F-D94740025CD0}">
      <dgm:prSet phldrT="[Texto]"/>
      <dgm:spPr/>
      <dgm:t>
        <a:bodyPr/>
        <a:lstStyle/>
        <a:p>
          <a:r>
            <a:rPr lang="es-ES" b="1" dirty="0"/>
            <a:t>Los trabajos realizados por los estudiantes </a:t>
          </a:r>
          <a:r>
            <a:rPr lang="es-ES" dirty="0"/>
            <a:t>han puesto de manifiesto su </a:t>
          </a:r>
          <a:r>
            <a:rPr lang="es-ES" b="1" dirty="0"/>
            <a:t>implicación</a:t>
          </a:r>
          <a:r>
            <a:rPr lang="es-ES" dirty="0"/>
            <a:t> en el estudio de la materia, el incremento del grado de madurez al enfrentarse a la </a:t>
          </a:r>
          <a:r>
            <a:rPr lang="es-ES" b="1" dirty="0"/>
            <a:t>comprensión</a:t>
          </a:r>
          <a:r>
            <a:rPr lang="es-ES" dirty="0"/>
            <a:t> de fenómenos físicos en situaciones no preparadas en un laboratorio, la adquisición de habilidades para el análisis y tratamiento de los datos obtenidos y para la interpretación de los resultados. </a:t>
          </a:r>
        </a:p>
      </dgm:t>
    </dgm:pt>
    <dgm:pt modelId="{2352D38C-F16B-3D4B-9985-52362F55A9AB}" type="parTrans" cxnId="{463A4D8A-EED2-874E-9619-681A880B60EF}">
      <dgm:prSet/>
      <dgm:spPr/>
      <dgm:t>
        <a:bodyPr/>
        <a:lstStyle/>
        <a:p>
          <a:endParaRPr lang="es-ES"/>
        </a:p>
      </dgm:t>
    </dgm:pt>
    <dgm:pt modelId="{8583C456-EAF3-BF4A-9A01-F64A4C112068}" type="sibTrans" cxnId="{463A4D8A-EED2-874E-9619-681A880B60EF}">
      <dgm:prSet/>
      <dgm:spPr/>
      <dgm:t>
        <a:bodyPr/>
        <a:lstStyle/>
        <a:p>
          <a:endParaRPr lang="es-ES"/>
        </a:p>
      </dgm:t>
    </dgm:pt>
    <dgm:pt modelId="{4BE4E2E2-8493-6748-B8C3-4B60C2F64BB9}">
      <dgm:prSet phldrT="[Texto]"/>
      <dgm:spPr/>
      <dgm:t>
        <a:bodyPr/>
        <a:lstStyle/>
        <a:p>
          <a:r>
            <a:rPr lang="es-ES" dirty="0"/>
            <a:t>En definitiva, consideramos que este tipo de experiencias aporta </a:t>
          </a:r>
          <a:r>
            <a:rPr lang="es-ES" b="1" dirty="0"/>
            <a:t>grandes ventajas facilitando el aprendizaje de la física.</a:t>
          </a:r>
          <a:endParaRPr lang="es-ES" dirty="0"/>
        </a:p>
      </dgm:t>
    </dgm:pt>
    <dgm:pt modelId="{9AD7FD01-1226-E84E-B786-DB048F0722DD}" type="parTrans" cxnId="{AA9D18B4-38AF-E34E-B9D9-75B290AF1A43}">
      <dgm:prSet/>
      <dgm:spPr/>
      <dgm:t>
        <a:bodyPr/>
        <a:lstStyle/>
        <a:p>
          <a:endParaRPr lang="es-ES"/>
        </a:p>
      </dgm:t>
    </dgm:pt>
    <dgm:pt modelId="{B9A10EC5-6A82-8045-B19B-2747A343B408}" type="sibTrans" cxnId="{AA9D18B4-38AF-E34E-B9D9-75B290AF1A43}">
      <dgm:prSet/>
      <dgm:spPr/>
      <dgm:t>
        <a:bodyPr/>
        <a:lstStyle/>
        <a:p>
          <a:endParaRPr lang="es-ES"/>
        </a:p>
      </dgm:t>
    </dgm:pt>
    <dgm:pt modelId="{03E887C0-806A-D449-B574-479F3B32D5E2}">
      <dgm:prSet phldrT="[Texto]"/>
      <dgm:spPr/>
      <dgm:t>
        <a:bodyPr/>
        <a:lstStyle/>
        <a:p>
          <a:r>
            <a:rPr lang="es-ES" dirty="0"/>
            <a:t>Con un abanico grande de posibilidades limitadas únicamente por los conocimientos y la imaginación de los usuarios.</a:t>
          </a:r>
        </a:p>
      </dgm:t>
    </dgm:pt>
    <dgm:pt modelId="{81B68DDD-84E7-BA45-99A4-27FC209F5E48}" type="parTrans" cxnId="{AA0D9501-AE93-D94B-AC50-989CCF70D542}">
      <dgm:prSet/>
      <dgm:spPr/>
      <dgm:t>
        <a:bodyPr/>
        <a:lstStyle/>
        <a:p>
          <a:endParaRPr lang="es-ES"/>
        </a:p>
      </dgm:t>
    </dgm:pt>
    <dgm:pt modelId="{8E5E6127-8F69-7D44-8FC9-4EC6A1E99E65}" type="sibTrans" cxnId="{AA0D9501-AE93-D94B-AC50-989CCF70D542}">
      <dgm:prSet/>
      <dgm:spPr/>
      <dgm:t>
        <a:bodyPr/>
        <a:lstStyle/>
        <a:p>
          <a:endParaRPr lang="es-ES"/>
        </a:p>
      </dgm:t>
    </dgm:pt>
    <dgm:pt modelId="{A3F59856-2AF1-AD4D-9F07-6FB62745D9FC}" type="pres">
      <dgm:prSet presAssocID="{6170597E-E4CC-154B-BA59-4407442A508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8FF63C-72F3-C045-ACC7-2ACF790B8264}" type="pres">
      <dgm:prSet presAssocID="{B24D3A06-8688-AF43-A82F-D94740025CD0}" presName="vertOne" presStyleCnt="0"/>
      <dgm:spPr/>
    </dgm:pt>
    <dgm:pt modelId="{784A22F5-7153-9744-A4C1-86142BA0AF45}" type="pres">
      <dgm:prSet presAssocID="{B24D3A06-8688-AF43-A82F-D94740025CD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ABF7D7-AD5E-7240-85F6-3A0454BEACB4}" type="pres">
      <dgm:prSet presAssocID="{B24D3A06-8688-AF43-A82F-D94740025CD0}" presName="parTransOne" presStyleCnt="0"/>
      <dgm:spPr/>
    </dgm:pt>
    <dgm:pt modelId="{5B072DF1-52D0-1A42-BA42-BAF3EBDF0B39}" type="pres">
      <dgm:prSet presAssocID="{B24D3A06-8688-AF43-A82F-D94740025CD0}" presName="horzOne" presStyleCnt="0"/>
      <dgm:spPr/>
    </dgm:pt>
    <dgm:pt modelId="{8EA30543-E69D-EB4E-BDBB-AF287D89B873}" type="pres">
      <dgm:prSet presAssocID="{4BE4E2E2-8493-6748-B8C3-4B60C2F64BB9}" presName="vertTwo" presStyleCnt="0"/>
      <dgm:spPr/>
    </dgm:pt>
    <dgm:pt modelId="{D5899FC8-72E6-FC46-ABB0-992E5896FE8F}" type="pres">
      <dgm:prSet presAssocID="{4BE4E2E2-8493-6748-B8C3-4B60C2F64BB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390BE7-D37C-994F-9A96-9C90237BC24C}" type="pres">
      <dgm:prSet presAssocID="{4BE4E2E2-8493-6748-B8C3-4B60C2F64BB9}" presName="horzTwo" presStyleCnt="0"/>
      <dgm:spPr/>
    </dgm:pt>
    <dgm:pt modelId="{8BFEEB8D-791F-064E-8EF4-795102ABBCDA}" type="pres">
      <dgm:prSet presAssocID="{B9A10EC5-6A82-8045-B19B-2747A343B408}" presName="sibSpaceTwo" presStyleCnt="0"/>
      <dgm:spPr/>
    </dgm:pt>
    <dgm:pt modelId="{7780FDE7-FC44-3A43-A546-431F64BB0E67}" type="pres">
      <dgm:prSet presAssocID="{03E887C0-806A-D449-B574-479F3B32D5E2}" presName="vertTwo" presStyleCnt="0"/>
      <dgm:spPr/>
    </dgm:pt>
    <dgm:pt modelId="{97AD3547-F015-D04F-8066-9BEFE6847650}" type="pres">
      <dgm:prSet presAssocID="{03E887C0-806A-D449-B574-479F3B32D5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B69C99-A226-C047-88CD-9302EC23F3D3}" type="pres">
      <dgm:prSet presAssocID="{03E887C0-806A-D449-B574-479F3B32D5E2}" presName="horzTwo" presStyleCnt="0"/>
      <dgm:spPr/>
    </dgm:pt>
  </dgm:ptLst>
  <dgm:cxnLst>
    <dgm:cxn modelId="{463A4D8A-EED2-874E-9619-681A880B60EF}" srcId="{6170597E-E4CC-154B-BA59-4407442A508B}" destId="{B24D3A06-8688-AF43-A82F-D94740025CD0}" srcOrd="0" destOrd="0" parTransId="{2352D38C-F16B-3D4B-9985-52362F55A9AB}" sibTransId="{8583C456-EAF3-BF4A-9A01-F64A4C112068}"/>
    <dgm:cxn modelId="{AA9D18B4-38AF-E34E-B9D9-75B290AF1A43}" srcId="{B24D3A06-8688-AF43-A82F-D94740025CD0}" destId="{4BE4E2E2-8493-6748-B8C3-4B60C2F64BB9}" srcOrd="0" destOrd="0" parTransId="{9AD7FD01-1226-E84E-B786-DB048F0722DD}" sibTransId="{B9A10EC5-6A82-8045-B19B-2747A343B408}"/>
    <dgm:cxn modelId="{891E6D87-E58E-BB46-A3D5-18E6A8A947BD}" type="presOf" srcId="{B24D3A06-8688-AF43-A82F-D94740025CD0}" destId="{784A22F5-7153-9744-A4C1-86142BA0AF45}" srcOrd="0" destOrd="0" presId="urn:microsoft.com/office/officeart/2005/8/layout/hierarchy4"/>
    <dgm:cxn modelId="{AA0D9501-AE93-D94B-AC50-989CCF70D542}" srcId="{B24D3A06-8688-AF43-A82F-D94740025CD0}" destId="{03E887C0-806A-D449-B574-479F3B32D5E2}" srcOrd="1" destOrd="0" parTransId="{81B68DDD-84E7-BA45-99A4-27FC209F5E48}" sibTransId="{8E5E6127-8F69-7D44-8FC9-4EC6A1E99E65}"/>
    <dgm:cxn modelId="{27F9CE92-C240-AD47-9EC6-F1CF4D47B2FB}" type="presOf" srcId="{03E887C0-806A-D449-B574-479F3B32D5E2}" destId="{97AD3547-F015-D04F-8066-9BEFE6847650}" srcOrd="0" destOrd="0" presId="urn:microsoft.com/office/officeart/2005/8/layout/hierarchy4"/>
    <dgm:cxn modelId="{D0AEA24C-89E2-1040-B53C-E8A7C771ACA5}" type="presOf" srcId="{4BE4E2E2-8493-6748-B8C3-4B60C2F64BB9}" destId="{D5899FC8-72E6-FC46-ABB0-992E5896FE8F}" srcOrd="0" destOrd="0" presId="urn:microsoft.com/office/officeart/2005/8/layout/hierarchy4"/>
    <dgm:cxn modelId="{F90459AD-B389-0043-9201-4F7EE37E671E}" type="presOf" srcId="{6170597E-E4CC-154B-BA59-4407442A508B}" destId="{A3F59856-2AF1-AD4D-9F07-6FB62745D9FC}" srcOrd="0" destOrd="0" presId="urn:microsoft.com/office/officeart/2005/8/layout/hierarchy4"/>
    <dgm:cxn modelId="{CF718122-A59A-0441-9E3D-AD88CB6A4EA1}" type="presParOf" srcId="{A3F59856-2AF1-AD4D-9F07-6FB62745D9FC}" destId="{938FF63C-72F3-C045-ACC7-2ACF790B8264}" srcOrd="0" destOrd="0" presId="urn:microsoft.com/office/officeart/2005/8/layout/hierarchy4"/>
    <dgm:cxn modelId="{446E3B04-3BC4-B545-87A4-EBC44F0131BC}" type="presParOf" srcId="{938FF63C-72F3-C045-ACC7-2ACF790B8264}" destId="{784A22F5-7153-9744-A4C1-86142BA0AF45}" srcOrd="0" destOrd="0" presId="urn:microsoft.com/office/officeart/2005/8/layout/hierarchy4"/>
    <dgm:cxn modelId="{DE3F37AE-2FF4-F74B-AAF8-7AC36B90E824}" type="presParOf" srcId="{938FF63C-72F3-C045-ACC7-2ACF790B8264}" destId="{F7ABF7D7-AD5E-7240-85F6-3A0454BEACB4}" srcOrd="1" destOrd="0" presId="urn:microsoft.com/office/officeart/2005/8/layout/hierarchy4"/>
    <dgm:cxn modelId="{E72E531C-3930-3440-ADF9-70383A6D8AB7}" type="presParOf" srcId="{938FF63C-72F3-C045-ACC7-2ACF790B8264}" destId="{5B072DF1-52D0-1A42-BA42-BAF3EBDF0B39}" srcOrd="2" destOrd="0" presId="urn:microsoft.com/office/officeart/2005/8/layout/hierarchy4"/>
    <dgm:cxn modelId="{33EC6A95-F4D7-9B42-8283-CC89BCE32888}" type="presParOf" srcId="{5B072DF1-52D0-1A42-BA42-BAF3EBDF0B39}" destId="{8EA30543-E69D-EB4E-BDBB-AF287D89B873}" srcOrd="0" destOrd="0" presId="urn:microsoft.com/office/officeart/2005/8/layout/hierarchy4"/>
    <dgm:cxn modelId="{506760BA-F2EF-A242-90BD-1D1A2445CE02}" type="presParOf" srcId="{8EA30543-E69D-EB4E-BDBB-AF287D89B873}" destId="{D5899FC8-72E6-FC46-ABB0-992E5896FE8F}" srcOrd="0" destOrd="0" presId="urn:microsoft.com/office/officeart/2005/8/layout/hierarchy4"/>
    <dgm:cxn modelId="{7C2EEF32-E3D1-EE41-95A3-6F0C7762AFE5}" type="presParOf" srcId="{8EA30543-E69D-EB4E-BDBB-AF287D89B873}" destId="{88390BE7-D37C-994F-9A96-9C90237BC24C}" srcOrd="1" destOrd="0" presId="urn:microsoft.com/office/officeart/2005/8/layout/hierarchy4"/>
    <dgm:cxn modelId="{FC96460B-801E-4645-ACA9-00D69E674EA4}" type="presParOf" srcId="{5B072DF1-52D0-1A42-BA42-BAF3EBDF0B39}" destId="{8BFEEB8D-791F-064E-8EF4-795102ABBCDA}" srcOrd="1" destOrd="0" presId="urn:microsoft.com/office/officeart/2005/8/layout/hierarchy4"/>
    <dgm:cxn modelId="{E17B0734-A5C2-EF4F-868E-5B0643647BEA}" type="presParOf" srcId="{5B072DF1-52D0-1A42-BA42-BAF3EBDF0B39}" destId="{7780FDE7-FC44-3A43-A546-431F64BB0E67}" srcOrd="2" destOrd="0" presId="urn:microsoft.com/office/officeart/2005/8/layout/hierarchy4"/>
    <dgm:cxn modelId="{EE4DAD22-5EB7-544D-A9E0-1598D40CE714}" type="presParOf" srcId="{7780FDE7-FC44-3A43-A546-431F64BB0E67}" destId="{97AD3547-F015-D04F-8066-9BEFE6847650}" srcOrd="0" destOrd="0" presId="urn:microsoft.com/office/officeart/2005/8/layout/hierarchy4"/>
    <dgm:cxn modelId="{35E7CCBF-96D8-5946-9C9D-DE7911DAD0CF}" type="presParOf" srcId="{7780FDE7-FC44-3A43-A546-431F64BB0E67}" destId="{EDB69C99-A226-C047-88CD-9302EC23F3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78143-9632-3D43-8956-2256AB32AF28}">
      <dsp:nvSpPr>
        <dsp:cNvPr id="0" name=""/>
        <dsp:cNvSpPr/>
      </dsp:nvSpPr>
      <dsp:spPr>
        <a:xfrm>
          <a:off x="2820598" y="1315606"/>
          <a:ext cx="2760175" cy="276017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Cinemática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Dinámica</a:t>
          </a:r>
        </a:p>
      </dsp:txBody>
      <dsp:txXfrm>
        <a:off x="3224816" y="1719824"/>
        <a:ext cx="1951739" cy="1951739"/>
      </dsp:txXfrm>
    </dsp:sp>
    <dsp:sp modelId="{98FC71E5-E74B-F749-A433-0F68E314CAF1}">
      <dsp:nvSpPr>
        <dsp:cNvPr id="0" name=""/>
        <dsp:cNvSpPr/>
      </dsp:nvSpPr>
      <dsp:spPr>
        <a:xfrm>
          <a:off x="3510642" y="209898"/>
          <a:ext cx="1380087" cy="1380087"/>
        </a:xfrm>
        <a:prstGeom prst="ellipse">
          <a:avLst/>
        </a:prstGeom>
        <a:solidFill>
          <a:schemeClr val="accent1">
            <a:shade val="80000"/>
            <a:alpha val="50000"/>
            <a:hueOff val="135577"/>
            <a:satOff val="-10960"/>
            <a:lumOff val="110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Bachillerato</a:t>
          </a:r>
        </a:p>
      </dsp:txBody>
      <dsp:txXfrm>
        <a:off x="3712751" y="412007"/>
        <a:ext cx="975869" cy="975869"/>
      </dsp:txXfrm>
    </dsp:sp>
    <dsp:sp modelId="{2011A132-2215-C74C-8294-5FCDE6F927D2}">
      <dsp:nvSpPr>
        <dsp:cNvPr id="0" name=""/>
        <dsp:cNvSpPr/>
      </dsp:nvSpPr>
      <dsp:spPr>
        <a:xfrm>
          <a:off x="5065809" y="2903526"/>
          <a:ext cx="1380087" cy="1380087"/>
        </a:xfrm>
        <a:prstGeom prst="ellipse">
          <a:avLst/>
        </a:prstGeom>
        <a:solidFill>
          <a:schemeClr val="accent1">
            <a:shade val="80000"/>
            <a:alpha val="50000"/>
            <a:hueOff val="271154"/>
            <a:satOff val="-21919"/>
            <a:lumOff val="220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Física Básica Grados</a:t>
          </a:r>
        </a:p>
      </dsp:txBody>
      <dsp:txXfrm>
        <a:off x="5267918" y="3105635"/>
        <a:ext cx="975869" cy="975869"/>
      </dsp:txXfrm>
    </dsp:sp>
    <dsp:sp modelId="{E2840D56-12EC-0E4C-AE0B-506CAC8C3F05}">
      <dsp:nvSpPr>
        <dsp:cNvPr id="0" name=""/>
        <dsp:cNvSpPr/>
      </dsp:nvSpPr>
      <dsp:spPr>
        <a:xfrm>
          <a:off x="1955475" y="2903526"/>
          <a:ext cx="1380087" cy="1380087"/>
        </a:xfrm>
        <a:prstGeom prst="ellipse">
          <a:avLst/>
        </a:prstGeom>
        <a:solidFill>
          <a:schemeClr val="accent1">
            <a:shade val="80000"/>
            <a:alpha val="50000"/>
            <a:hueOff val="406731"/>
            <a:satOff val="-32879"/>
            <a:lumOff val="330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Divulgación</a:t>
          </a:r>
        </a:p>
      </dsp:txBody>
      <dsp:txXfrm>
        <a:off x="2157584" y="3105635"/>
        <a:ext cx="975869" cy="975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F7774-0511-9341-8D42-7349415DAEF6}">
      <dsp:nvSpPr>
        <dsp:cNvPr id="0" name=""/>
        <dsp:cNvSpPr/>
      </dsp:nvSpPr>
      <dsp:spPr>
        <a:xfrm>
          <a:off x="6262" y="0"/>
          <a:ext cx="2532346" cy="4536504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La utilización de los </a:t>
          </a:r>
          <a:r>
            <a:rPr lang="es-ES" sz="1700" b="1" kern="1200" dirty="0"/>
            <a:t>sensores</a:t>
          </a:r>
          <a:r>
            <a:rPr lang="es-ES" sz="1700" kern="1200" dirty="0"/>
            <a:t> de los teléfonos móviles en combinación con </a:t>
          </a:r>
          <a:r>
            <a:rPr lang="es-ES" sz="1700" b="1" kern="1200" dirty="0"/>
            <a:t>aplicaciones diseñadas específicamente para la docencia </a:t>
          </a:r>
          <a:r>
            <a:rPr lang="es-ES" sz="1700" kern="1200" dirty="0"/>
            <a:t>permite al profesor disponer a muy bajo coste de un amplio conjunto de  </a:t>
          </a:r>
          <a:r>
            <a:rPr lang="es-ES" sz="1700" b="1" kern="1200" dirty="0"/>
            <a:t>experiencias</a:t>
          </a:r>
          <a:r>
            <a:rPr lang="es-ES" sz="1700" kern="1200" dirty="0"/>
            <a:t> que pueden ser realizadas dentro o fuera del laboratorio</a:t>
          </a:r>
        </a:p>
      </dsp:txBody>
      <dsp:txXfrm>
        <a:off x="80432" y="74170"/>
        <a:ext cx="2384006" cy="4388164"/>
      </dsp:txXfrm>
    </dsp:sp>
    <dsp:sp modelId="{784A22F5-7153-9744-A4C1-86142BA0AF45}">
      <dsp:nvSpPr>
        <dsp:cNvPr id="0" name=""/>
        <dsp:cNvSpPr/>
      </dsp:nvSpPr>
      <dsp:spPr>
        <a:xfrm>
          <a:off x="2964042" y="0"/>
          <a:ext cx="2532346" cy="4536504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Los alumnos trabajan con sus dispositivos móviles, una herramienta que dominan y que les permite </a:t>
          </a:r>
          <a:r>
            <a:rPr lang="es-ES" sz="1700" b="1" kern="1200" dirty="0"/>
            <a:t>conectar la ciencia </a:t>
          </a:r>
          <a:r>
            <a:rPr lang="es-ES" sz="1700" kern="1200" dirty="0"/>
            <a:t>que se aprende en el aula con los fenómenos en su </a:t>
          </a:r>
          <a:r>
            <a:rPr lang="es-ES" sz="1700" b="1" kern="1200" dirty="0"/>
            <a:t>entorno cotidiano</a:t>
          </a:r>
          <a:r>
            <a:rPr lang="es-ES" sz="1700" kern="1200" dirty="0"/>
            <a:t>. </a:t>
          </a:r>
        </a:p>
      </dsp:txBody>
      <dsp:txXfrm>
        <a:off x="3038212" y="74170"/>
        <a:ext cx="2384006" cy="4388164"/>
      </dsp:txXfrm>
    </dsp:sp>
    <dsp:sp modelId="{52C8C08C-3AEB-FD4C-A1A8-C62427DFED32}">
      <dsp:nvSpPr>
        <dsp:cNvPr id="0" name=""/>
        <dsp:cNvSpPr/>
      </dsp:nvSpPr>
      <dsp:spPr>
        <a:xfrm>
          <a:off x="5921823" y="0"/>
          <a:ext cx="2532346" cy="4536504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El uso de </a:t>
          </a:r>
          <a:r>
            <a:rPr lang="es-ES" sz="1700" b="1" kern="1200" dirty="0"/>
            <a:t>Sensor Mobile</a:t>
          </a:r>
          <a:r>
            <a:rPr lang="es-ES" sz="1700" kern="1200" dirty="0"/>
            <a:t>, aplicación desarrollada con fines específicamente docentes, ha resultado intuitiva para los estudiantes y ha proporcionado unas prestaciones muy elevadas. </a:t>
          </a:r>
        </a:p>
      </dsp:txBody>
      <dsp:txXfrm>
        <a:off x="5995993" y="74170"/>
        <a:ext cx="2384006" cy="4388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A22F5-7153-9744-A4C1-86142BA0AF45}">
      <dsp:nvSpPr>
        <dsp:cNvPr id="0" name=""/>
        <dsp:cNvSpPr/>
      </dsp:nvSpPr>
      <dsp:spPr>
        <a:xfrm>
          <a:off x="3056" y="482"/>
          <a:ext cx="8274806" cy="215749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/>
            <a:t>Los trabajos realizados por los estudiantes </a:t>
          </a:r>
          <a:r>
            <a:rPr lang="es-ES" sz="1900" kern="1200" dirty="0"/>
            <a:t>han puesto de manifiesto su </a:t>
          </a:r>
          <a:r>
            <a:rPr lang="es-ES" sz="1900" b="1" kern="1200" dirty="0"/>
            <a:t>implicación</a:t>
          </a:r>
          <a:r>
            <a:rPr lang="es-ES" sz="1900" kern="1200" dirty="0"/>
            <a:t> en el estudio de la materia, el incremento del grado de madurez al enfrentarse a la </a:t>
          </a:r>
          <a:r>
            <a:rPr lang="es-ES" sz="1900" b="1" kern="1200" dirty="0"/>
            <a:t>comprensión</a:t>
          </a:r>
          <a:r>
            <a:rPr lang="es-ES" sz="1900" kern="1200" dirty="0"/>
            <a:t> de fenómenos físicos en situaciones no preparadas en un laboratorio, la adquisición de habilidades para el análisis y tratamiento de los datos obtenidos y para la interpretación de los resultados. </a:t>
          </a:r>
        </a:p>
      </dsp:txBody>
      <dsp:txXfrm>
        <a:off x="66247" y="63673"/>
        <a:ext cx="8148424" cy="2031115"/>
      </dsp:txXfrm>
    </dsp:sp>
    <dsp:sp modelId="{D5899FC8-72E6-FC46-ABB0-992E5896FE8F}">
      <dsp:nvSpPr>
        <dsp:cNvPr id="0" name=""/>
        <dsp:cNvSpPr/>
      </dsp:nvSpPr>
      <dsp:spPr>
        <a:xfrm>
          <a:off x="3056" y="2378524"/>
          <a:ext cx="3970636" cy="215749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En definitiva, consideramos que este tipo de experiencias aporta </a:t>
          </a:r>
          <a:r>
            <a:rPr lang="es-ES" sz="1900" b="1" kern="1200" dirty="0"/>
            <a:t>grandes ventajas facilitando el aprendizaje de la física.</a:t>
          </a:r>
          <a:endParaRPr lang="es-ES" sz="1900" kern="1200" dirty="0"/>
        </a:p>
      </dsp:txBody>
      <dsp:txXfrm>
        <a:off x="66247" y="2441715"/>
        <a:ext cx="3844254" cy="2031115"/>
      </dsp:txXfrm>
    </dsp:sp>
    <dsp:sp modelId="{97AD3547-F015-D04F-8066-9BEFE6847650}">
      <dsp:nvSpPr>
        <dsp:cNvPr id="0" name=""/>
        <dsp:cNvSpPr/>
      </dsp:nvSpPr>
      <dsp:spPr>
        <a:xfrm>
          <a:off x="4307226" y="2378524"/>
          <a:ext cx="3970636" cy="215749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Con un abanico grande de posibilidades limitadas únicamente por los conocimientos y la imaginación de los usuarios.</a:t>
          </a:r>
        </a:p>
      </dsp:txBody>
      <dsp:txXfrm>
        <a:off x="4370417" y="2441715"/>
        <a:ext cx="3844254" cy="203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1CDE-F514-7244-9F96-EB5DB5066D4A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59486-9D37-BA47-999D-3CEEB259C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24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trabajo es el resultado de</a:t>
            </a:r>
            <a:r>
              <a:rPr lang="es-ES" baseline="0" dirty="0"/>
              <a:t> </a:t>
            </a:r>
            <a:r>
              <a:rPr lang="es-ES" baseline="0" dirty="0" smtClean="0"/>
              <a:t>una colaboración entre  </a:t>
            </a:r>
            <a:r>
              <a:rPr lang="es-ES" baseline="0" dirty="0"/>
              <a:t>profesores de las Universidades de Valladolid y Salamanca.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279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 iniciar la caída el módulo de la aceleración es próximo a 10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inicio de la caída supone un brusco descenso del módulo de la aceleración, que durante un corto tiempo llega a valer prácticamente cero.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extensión total de la cuerda provoca sobre el teléfono una fuerza brusca que incrementa la lectura del acelerómetro a valores de prácticamente 20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volver con alguna oscilación al valor de partida.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44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inicio de la caída supone un brusco descenso del módulo de la aceleración, que durante un corto tiempo llega a valer prácticamente cero.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extensión total de la cuerda provoca sobre el teléfono una fuerza brusca que incrementa la lectura del acelerómetro a valores de prácticamente 20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volver con alguna oscilación al valor de partida.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44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inicio de la caída supone un brusco descenso del módulo de la aceleración, que durante un corto tiempo llega a valer prácticamente cero.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extensión total de la cuerda provoca sobre el teléfono una fuerza brusca que incrementa la lectura del acelerómetro a valores de prácticamente 20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volver con alguna oscilación al valor de partida.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44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inicio de la caída supone un brusco descenso del módulo de la aceleración, que durante un corto tiempo llega a valer prácticamente cero.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extensión total de la cuerda provoca sobre el teléfono una fuerza brusca que incrementa la lectura del acelerómetro a valores de prácticamente 20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volver con alguna oscilación al valor de partida.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442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inicio de la caída supone un brusco descenso del módulo de la aceleración, que durante un corto tiempo llega a valer prácticamente cero.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extensión total de la cuerda provoca sobre el teléfono una fuerza brusca que incrementa la lectura del acelerómetro a valores de prácticamente 20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volver con alguna oscilación al valor de partida.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44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96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05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874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36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Justificar la elección en cuanto que fuerza o aceleración son de los primeros conceptos que se introducen en física, y los problemas que hay con su comprensión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784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27A40C-0E68-2E46-92D0-0B8A31AC39DF}" type="slidenum">
              <a:rPr lang="es-ES"/>
              <a:pPr/>
              <a:t>20</a:t>
            </a:fld>
            <a:endParaRPr lang="es-ES"/>
          </a:p>
        </p:txBody>
      </p:sp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765213" y="-11798300"/>
            <a:ext cx="15733713" cy="11799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s-ES" sz="1200" b="1" dirty="0">
                <a:solidFill>
                  <a:srgbClr val="3B3838"/>
                </a:solidFill>
                <a:latin typeface="Roboto" charset="0"/>
                <a:cs typeface="Roboto" charset="0"/>
              </a:rPr>
              <a:t>Experiencias bachillerato de excelencia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es-ES" sz="1200" b="1" dirty="0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IES Diego de </a:t>
            </a:r>
            <a:r>
              <a:rPr lang="es-ES" sz="1200" b="1" dirty="0" err="1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Praves</a:t>
            </a:r>
            <a:r>
              <a:rPr lang="es-ES" sz="1200" b="1" dirty="0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.</a:t>
            </a:r>
            <a:r>
              <a:rPr lang="es-ES" sz="1200" b="1" baseline="0" dirty="0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 </a:t>
            </a:r>
            <a:r>
              <a:rPr lang="es-ES" sz="1200" b="1" dirty="0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Valladolid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es-ES" sz="1200" kern="1200" dirty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Midiendo la variación de la aceleración durante el funcionamiento de un ascensor se determinan (mediante integración) la velocidad del mismo y el espacio recorrido en cada tiempo. En la figura </a:t>
            </a:r>
            <a:r>
              <a:rPr lang="es-E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se </a:t>
            </a:r>
            <a:r>
              <a:rPr lang="es-ES" sz="1200" kern="1200" dirty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muestran los resultados del trabajo realizado por estudiantes de </a:t>
            </a:r>
            <a:r>
              <a:rPr lang="es-E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bachillerato</a:t>
            </a:r>
            <a:r>
              <a:rPr lang="es-ES" dirty="0" smtClean="0">
                <a:effectLst/>
              </a:rPr>
              <a:t> </a:t>
            </a:r>
            <a:endParaRPr lang="es-ES" sz="1200" b="1" dirty="0">
              <a:solidFill>
                <a:srgbClr val="FF0000"/>
              </a:solidFill>
              <a:latin typeface="Roboto Condensed" charset="0"/>
              <a:cs typeface="Roboto Condensed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endParaRPr lang="es-ES" sz="1200" b="1" dirty="0">
              <a:solidFill>
                <a:srgbClr val="3B3838"/>
              </a:solidFill>
              <a:latin typeface="Roboto" charset="0"/>
              <a:cs typeface="Roboto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es-ES" dirty="0">
              <a:cs typeface="Droid Sans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1EC1EE44-6967-8240-AA9F-2762894050C7}" type="slidenum">
              <a:rPr lang="es-ES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s-ES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19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Combinación de acelerómetro y giróscopo en los saltos acrobáticos sobre cama elástica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este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pone de manifiesto cómo el estudiante puede analizar los aspectos físicos de cualquier situación, incluso de carácter festivo.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Aprovechando su visita a un parque de atracciones con camas elásticas para realizar saltos acrobáticos, el alumno fijó el móvil a su cuerpo y conectó la medida del acelerómetro y del giróscopo en Sensor Mobile mientras realizaba distintos tipos de saltos.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figura de la izquierda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muestra el escenario en que se realizó la experiencia, con el comentario introductorio sobre el propósito de la misma.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figura de la derecha se muestran los resultados obtenidos para aceleración y velocidad angular en sus saltos verticales o volteretas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88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Combinación de acelerómetro y giróscopo en los saltos acrobáticos sobre cama elástica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este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pone de manifiesto cómo el estudiante puede analizar los aspectos físicos de cualquier situación, incluso de carácter festivo.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Aprovechando su visita a un parque de atracciones con camas elásticas para realizar saltos acrobáticos, el alumno fijó el móvil a su cuerpo y conectó la medida del acelerómetro y del giróscopo en Sensor Mobile mientras realizaba distintos tipos de saltos.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figura de la izquierda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muestra el escenario en que se realizó la experiencia, con el comentario introductorio sobre el propósito de la misma.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figura de la derecha se muestran los resultados obtenidos para aceleración y velocidad angular en sus saltos verticales o volteretas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367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Combinación de acelerómetro y giróscopo en los saltos acrobáticos sobre cama elástica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este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pone de manifiesto cómo el estudiante puede analizar los aspectos físicos de cualquier situación, incluso de carácter festivo.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Aprovechando su visita a un parque de atracciones con camas elásticas para realizar saltos acrobáticos, el alumno fijó el móvil a su cuerpo y conectó la medida del acelerómetro y del giróscopo en Sensor Mobile mientras realizaba distintos tipos de saltos.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figura de la izquierda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muestra el escenario en que se realizó la experiencia, con el comentario introductorio sobre el propósito de la misma.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figura de la derecha se muestran los resultados obtenidos para aceleración y velocidad angular en sus saltos verticales o volteretas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716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89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808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40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942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966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46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 dirty="0"/>
              <a:t>Abrir </a:t>
            </a:r>
            <a:r>
              <a:rPr lang="es-ES" dirty="0" err="1"/>
              <a:t>Sesor</a:t>
            </a:r>
            <a:r>
              <a:rPr lang="es-ES" dirty="0"/>
              <a:t> Mobile</a:t>
            </a:r>
            <a:r>
              <a:rPr lang="es-ES" baseline="0" dirty="0"/>
              <a:t> y </a:t>
            </a:r>
            <a:r>
              <a:rPr lang="es-ES" b="1" u="none" baseline="0" dirty="0">
                <a:solidFill>
                  <a:srgbClr val="FF0000"/>
                </a:solidFill>
              </a:rPr>
              <a:t>tocar</a:t>
            </a:r>
            <a:r>
              <a:rPr lang="es-ES" baseline="0" dirty="0">
                <a:solidFill>
                  <a:srgbClr val="FF0000"/>
                </a:solidFill>
              </a:rPr>
              <a:t> </a:t>
            </a:r>
            <a:r>
              <a:rPr lang="es-ES" baseline="0" dirty="0"/>
              <a:t>la pantalla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Medición de datos: Acelerómetro. </a:t>
            </a:r>
            <a:r>
              <a:rPr lang="es-ES" b="1" baseline="0" dirty="0" smtClean="0"/>
              <a:t>Clic</a:t>
            </a:r>
            <a:r>
              <a:rPr lang="es-ES" baseline="0" dirty="0" smtClean="0"/>
              <a:t> </a:t>
            </a:r>
            <a:r>
              <a:rPr lang="es-ES" baseline="0" dirty="0"/>
              <a:t>en guardar datos y tocar la pantalla de la </a:t>
            </a:r>
            <a:r>
              <a:rPr lang="es-ES" b="1" baseline="0" dirty="0"/>
              <a:t>gráfica</a:t>
            </a:r>
            <a:r>
              <a:rPr lang="es-E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s-ES" b="1" baseline="0" dirty="0"/>
              <a:t>Empezar</a:t>
            </a:r>
            <a:r>
              <a:rPr lang="es-ES" baseline="0" dirty="0"/>
              <a:t>. Subir y bajar móvil, por ejemplo. </a:t>
            </a:r>
            <a:r>
              <a:rPr lang="es-ES" b="1" baseline="0" dirty="0"/>
              <a:t>Detener</a:t>
            </a:r>
            <a:r>
              <a:rPr lang="es-ES" baseline="0" dirty="0"/>
              <a:t> o Pausar.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A tiempo real podemos ver como se modifican las componentes de la aceleración y su módulo.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Opciones derecha arriba (cuadrado verticales) Guardar.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Volver a la pantalla de inicio. Cargar Gráficas.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Ficheros en formato </a:t>
            </a:r>
            <a:r>
              <a:rPr lang="es-ES" baseline="0" dirty="0" err="1"/>
              <a:t>csv</a:t>
            </a:r>
            <a:r>
              <a:rPr lang="es-ES" baseline="0" dirty="0"/>
              <a:t>. Se pueden </a:t>
            </a:r>
            <a:r>
              <a:rPr lang="es-ES" b="1" baseline="0" dirty="0"/>
              <a:t>compartir</a:t>
            </a:r>
            <a:r>
              <a:rPr lang="es-ES" baseline="0" dirty="0"/>
              <a:t> y enviar por correo electrónico. Se pueden abrir en </a:t>
            </a:r>
            <a:r>
              <a:rPr lang="es-ES" b="1" baseline="0" dirty="0"/>
              <a:t>Excel</a:t>
            </a:r>
            <a:r>
              <a:rPr lang="es-ES" baseline="0" dirty="0"/>
              <a:t> y guardar como tales. Fichero de </a:t>
            </a:r>
            <a:r>
              <a:rPr lang="es-ES" b="1" baseline="0" dirty="0"/>
              <a:t>datos</a:t>
            </a:r>
            <a:r>
              <a:rPr lang="es-ES" baseline="0" dirty="0"/>
              <a:t> para analizar.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Si se abren desde el teléfono vemos de nuevo las </a:t>
            </a:r>
            <a:r>
              <a:rPr lang="es-ES" b="1" baseline="0" dirty="0"/>
              <a:t>gráficas</a:t>
            </a:r>
            <a:r>
              <a:rPr lang="es-ES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s-ES" baseline="0" dirty="0"/>
          </a:p>
          <a:p>
            <a:pPr marL="228600" indent="-228600">
              <a:buFont typeface="+mj-lt"/>
              <a:buAutoNum type="arabicPeriod"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699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21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15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79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510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974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45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 la pantalla, la línea de color rosa representa el módulo de la aceleración (fuerza) medida en cada instante. Las líneas roja, verde y blanca corresponden, respectivamente, a los valores de aceleración según los ejes X, Y y Z.</a:t>
            </a:r>
          </a:p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88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Para </a:t>
            </a:r>
            <a:r>
              <a:rPr lang="es-ES" baseline="0" dirty="0"/>
              <a:t>ello no tenemos más que, dentro del acelerómetro, mover el móvil izquierda-</a:t>
            </a:r>
            <a:r>
              <a:rPr lang="es-ES" baseline="0" dirty="0" smtClean="0"/>
              <a:t>derecha: cambia la componente </a:t>
            </a:r>
            <a:r>
              <a:rPr lang="es-ES" b="1" baseline="0" dirty="0" smtClean="0">
                <a:solidFill>
                  <a:srgbClr val="FF0000"/>
                </a:solidFill>
              </a:rPr>
              <a:t>X</a:t>
            </a:r>
            <a:r>
              <a:rPr lang="es-ES" baseline="0" dirty="0" smtClean="0"/>
              <a:t> (</a:t>
            </a:r>
            <a:r>
              <a:rPr lang="es-ES" baseline="0" dirty="0" smtClean="0">
                <a:solidFill>
                  <a:srgbClr val="FF0000"/>
                </a:solidFill>
              </a:rPr>
              <a:t>roja</a:t>
            </a:r>
            <a:r>
              <a:rPr lang="es-ES" baseline="0" dirty="0" smtClean="0"/>
              <a:t>).</a:t>
            </a:r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38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7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 iniciar la caída el módulo de la aceleración es próximo a 10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 iniciar la caída el módulo de la aceleración es próximo a 10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7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 iniciar la caída el módulo de la aceleración es próximo a 10 m/s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9486-9D37-BA47-999D-3CEEB259C5A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7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EEFA21-3EBF-4D3E-A6B8-575977509EB6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904092-D65A-41DF-A3A6-122611A7E0D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byRhSIMLhkmYpoS6wsNhXjcwhCoPgcE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saly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715639" cy="15121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705463" cy="2376264"/>
          </a:xfrm>
        </p:spPr>
        <p:txBody>
          <a:bodyPr>
            <a:normAutofit/>
          </a:bodyPr>
          <a:lstStyle/>
          <a:p>
            <a:r>
              <a:rPr lang="es-ES" cap="small" dirty="0"/>
              <a:t>USO DE DISPOSITIVOS MÓVILES PARA EXPERIMENTACIÓN EN FÍSICA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307124"/>
            <a:ext cx="8460432" cy="2290228"/>
          </a:xfrm>
        </p:spPr>
        <p:txBody>
          <a:bodyPr>
            <a:normAutofit fontScale="70000" lnSpcReduction="20000"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M.J. Santos</a:t>
            </a:r>
            <a:r>
              <a:rPr lang="es-ES" sz="2800" b="1" baseline="30000" dirty="0"/>
              <a:t>1</a:t>
            </a:r>
            <a:r>
              <a:rPr lang="es-ES" sz="2800" b="1" dirty="0"/>
              <a:t>,  </a:t>
            </a:r>
            <a:r>
              <a:rPr lang="es-ES" sz="2900" b="1" dirty="0"/>
              <a:t>C. Prieto</a:t>
            </a:r>
            <a:r>
              <a:rPr lang="es-ES" sz="2900" b="1" baseline="30000" dirty="0"/>
              <a:t>2</a:t>
            </a:r>
            <a:r>
              <a:rPr lang="es-ES" sz="2900" b="1" dirty="0"/>
              <a:t>, M.A. González</a:t>
            </a:r>
            <a:r>
              <a:rPr lang="es-ES" sz="2900" b="1" baseline="30000" dirty="0"/>
              <a:t>3</a:t>
            </a:r>
            <a:r>
              <a:rPr lang="es-ES" sz="2900" b="1" dirty="0"/>
              <a:t> , M.A. González</a:t>
            </a:r>
            <a:r>
              <a:rPr lang="es-ES" sz="2900" b="1" baseline="30000" dirty="0"/>
              <a:t>4</a:t>
            </a:r>
            <a:r>
              <a:rPr lang="es-ES" sz="2900" b="1" dirty="0"/>
              <a:t> ,  </a:t>
            </a:r>
            <a:r>
              <a:rPr lang="es-ES" sz="2900" dirty="0"/>
              <a:t/>
            </a:r>
            <a:br>
              <a:rPr lang="es-ES" sz="2900" dirty="0"/>
            </a:br>
            <a:endParaRPr lang="es-ES" sz="2900" dirty="0"/>
          </a:p>
          <a:p>
            <a:r>
              <a:rPr lang="es-ES" sz="2300" baseline="30000" dirty="0"/>
              <a:t>1 </a:t>
            </a:r>
            <a:r>
              <a:rPr lang="es-ES" sz="2300" dirty="0"/>
              <a:t>Departamento de Física Aplicada, Universidad de Salamanca, España.</a:t>
            </a:r>
            <a:br>
              <a:rPr lang="es-ES" sz="2300" dirty="0"/>
            </a:br>
            <a:r>
              <a:rPr lang="es-ES" sz="2300" baseline="30000" dirty="0"/>
              <a:t>2 </a:t>
            </a:r>
            <a:r>
              <a:rPr lang="es-ES" sz="2300" dirty="0"/>
              <a:t>Departamento de Física Fundamental, Universidad de Salamanca, España.</a:t>
            </a:r>
            <a:br>
              <a:rPr lang="es-ES" sz="2300" dirty="0"/>
            </a:br>
            <a:r>
              <a:rPr lang="es-ES" sz="2300" baseline="30000" dirty="0"/>
              <a:t>3 </a:t>
            </a:r>
            <a:r>
              <a:rPr lang="es-ES" sz="2300" dirty="0"/>
              <a:t>Departamento de Física de la Materia Condensada, Universidad de Valladolid, España.</a:t>
            </a:r>
            <a:br>
              <a:rPr lang="es-ES" sz="2300" dirty="0"/>
            </a:br>
            <a:r>
              <a:rPr lang="es-ES" sz="2300" baseline="30000" dirty="0"/>
              <a:t>4</a:t>
            </a:r>
            <a:r>
              <a:rPr lang="es-ES" sz="2300" dirty="0"/>
              <a:t> Departamento de Física Aplicada, Universidad de Valladolid, España.</a:t>
            </a:r>
            <a:br>
              <a:rPr lang="es-ES" sz="2300" dirty="0"/>
            </a:br>
            <a:endParaRPr lang="es-ES" sz="23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353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3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1: </a:t>
            </a:r>
            <a:r>
              <a:rPr lang="es-ES" dirty="0" smtClean="0"/>
              <a:t>!a </a:t>
            </a:r>
            <a:r>
              <a:rPr lang="es-ES" dirty="0"/>
              <a:t>saltar!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1108720"/>
          </a:xfrm>
        </p:spPr>
        <p:txBody>
          <a:bodyPr>
            <a:normAutofit/>
          </a:bodyPr>
          <a:lstStyle/>
          <a:p>
            <a:r>
              <a:rPr lang="es-ES" dirty="0"/>
              <a:t>Se observa cómo cambia la aceleración al dar un salto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1" y="2636912"/>
            <a:ext cx="2281754" cy="4056451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3995936" y="278092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Impulso inicial: “dejar caer el móvil”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Salto hacia arriba: aumenta aceleración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Salto hacia abajo: disminuye aceleración</a:t>
            </a:r>
          </a:p>
        </p:txBody>
      </p:sp>
    </p:spTree>
    <p:extLst>
      <p:ext uri="{BB962C8B-B14F-4D97-AF65-F5344CB8AC3E}">
        <p14:creationId xmlns:p14="http://schemas.microsoft.com/office/powerpoint/2010/main" val="758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2: </a:t>
            </a:r>
            <a:r>
              <a:rPr lang="es-ES" dirty="0" smtClean="0"/>
              <a:t>!móvil </a:t>
            </a:r>
            <a:r>
              <a:rPr lang="es-ES" dirty="0"/>
              <a:t>en caída libre!!!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/>
              <a:t>Se deja caer libremente (…o casi) un móvil metido en una bolsa de plástico.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090831" cy="3717032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539552" y="328498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2267744" y="3789040"/>
            <a:ext cx="4608512" cy="1080120"/>
            <a:chOff x="2267744" y="3789040"/>
            <a:chExt cx="4608512" cy="1080120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2267744" y="3789040"/>
              <a:ext cx="4032448" cy="57606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/>
            <p:cNvSpPr/>
            <p:nvPr/>
          </p:nvSpPr>
          <p:spPr>
            <a:xfrm rot="16200000">
              <a:off x="6192180" y="4185084"/>
              <a:ext cx="864096" cy="504056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2: </a:t>
            </a:r>
            <a:r>
              <a:rPr lang="es-ES" dirty="0" smtClean="0"/>
              <a:t>!móvil </a:t>
            </a:r>
            <a:r>
              <a:rPr lang="es-ES" dirty="0"/>
              <a:t>en caída libre!!!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/>
              <a:t>Se deja caer libremente (…o casi) un móvil metido en una bolsa de plástico.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090831" cy="3717032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539552" y="32849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Brusca caída de la aceleración, hasta que llega a prácticamente cero.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4355976" y="4005064"/>
            <a:ext cx="3096344" cy="864096"/>
            <a:chOff x="4355976" y="4005064"/>
            <a:chExt cx="3096344" cy="864096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4355976" y="4365104"/>
              <a:ext cx="2664296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/>
            <p:cNvSpPr/>
            <p:nvPr/>
          </p:nvSpPr>
          <p:spPr>
            <a:xfrm rot="16200000">
              <a:off x="6840252" y="4257092"/>
              <a:ext cx="864096" cy="360040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850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2: !</a:t>
            </a:r>
            <a:r>
              <a:rPr lang="es-ES" dirty="0" smtClean="0"/>
              <a:t>móvil </a:t>
            </a:r>
            <a:r>
              <a:rPr lang="es-ES" dirty="0"/>
              <a:t>en caída libre!!!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/>
              <a:t>Se deja caer libremente (…o casi) un móvil metido en una bolsa de plástico.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090831" cy="3717032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539552" y="3284984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Brusca caída de la aceleración, hasta que llega a prácticamente cero.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La extensión total de la cuerda provoca sobre el teléfono una fuerza brusca que incrementa la lectura del acelerómetro a valores de prácticamente 20 m/s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5868144" y="3789040"/>
            <a:ext cx="1800200" cy="1512168"/>
            <a:chOff x="5868144" y="3789040"/>
            <a:chExt cx="1800200" cy="1512168"/>
          </a:xfrm>
        </p:grpSpPr>
        <p:cxnSp>
          <p:nvCxnSpPr>
            <p:cNvPr id="6" name="Conector recto de flecha 5"/>
            <p:cNvCxnSpPr/>
            <p:nvPr/>
          </p:nvCxnSpPr>
          <p:spPr>
            <a:xfrm flipV="1">
              <a:off x="5868144" y="4005064"/>
              <a:ext cx="1296144" cy="129614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/>
            <p:cNvSpPr/>
            <p:nvPr/>
          </p:nvSpPr>
          <p:spPr>
            <a:xfrm rot="16200000">
              <a:off x="6948264" y="4077072"/>
              <a:ext cx="1008112" cy="432048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290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2: </a:t>
            </a:r>
            <a:r>
              <a:rPr lang="es-ES" dirty="0" smtClean="0"/>
              <a:t>!móvil </a:t>
            </a:r>
            <a:r>
              <a:rPr lang="es-ES" dirty="0"/>
              <a:t>en caída libre!!!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/>
              <a:t>Se deja caer libremente (…o casi) un móvil metido en una bolsa de plástico.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090831" cy="3717032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539552" y="3284984"/>
            <a:ext cx="561662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Brusca caída de la aceleración, hasta que llega a prácticamente cero.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La extensión total de la cuerda provoca sobre el teléfono una fuerza brusca que incrementa la lectura del acelerómetro a valores de prácticamente 20 m/s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para volver con alguna oscilación al valor de partida.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6228184" y="4077072"/>
            <a:ext cx="2232248" cy="1656184"/>
            <a:chOff x="6228184" y="4077072"/>
            <a:chExt cx="2232248" cy="1656184"/>
          </a:xfrm>
        </p:grpSpPr>
        <p:cxnSp>
          <p:nvCxnSpPr>
            <p:cNvPr id="6" name="Conector recto de flecha 5"/>
            <p:cNvCxnSpPr/>
            <p:nvPr/>
          </p:nvCxnSpPr>
          <p:spPr>
            <a:xfrm flipV="1">
              <a:off x="6228184" y="4365104"/>
              <a:ext cx="1080120" cy="136815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/>
            <p:cNvSpPr/>
            <p:nvPr/>
          </p:nvSpPr>
          <p:spPr>
            <a:xfrm rot="16200000">
              <a:off x="7704348" y="3897052"/>
              <a:ext cx="576064" cy="936104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33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2: </a:t>
            </a:r>
            <a:r>
              <a:rPr lang="es-ES" dirty="0" smtClean="0"/>
              <a:t>!móvil </a:t>
            </a:r>
            <a:r>
              <a:rPr lang="es-ES" dirty="0"/>
              <a:t>en caída libre!!!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/>
              <a:t>Se deja caer libremente (…o casi) un móvil metido en una bolsa de plástico.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090831" cy="3717032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539552" y="3284984"/>
            <a:ext cx="561662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Brusca caída de la aceleración, hasta que llega a prácticamente cero.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La extensión total de la cuerda provoca sobre el teléfono una fuerza brusca que incrementa la lectura del acelerómetro a valores de prácticamente 20 m/s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para volver con alguna oscilación al valor de partida.</a:t>
            </a:r>
          </a:p>
        </p:txBody>
      </p:sp>
    </p:spTree>
    <p:extLst>
      <p:ext uri="{BB962C8B-B14F-4D97-AF65-F5344CB8AC3E}">
        <p14:creationId xmlns:p14="http://schemas.microsoft.com/office/powerpoint/2010/main" val="31398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¿En qué atracciones se puede usar?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3717032"/>
            <a:ext cx="7681292" cy="2549297"/>
          </a:xfrm>
        </p:spPr>
        <p:txBody>
          <a:bodyPr/>
          <a:lstStyle/>
          <a:p>
            <a:r>
              <a:rPr lang="es-ES" dirty="0" smtClean="0"/>
              <a:t>Lanzadera: para medir la aceleración en la caída vertical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2492896"/>
            <a:ext cx="753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Insertar enlace a video de la </a:t>
            </a:r>
            <a:r>
              <a:rPr lang="es-ES" dirty="0" smtClean="0"/>
              <a:t>lanzadera</a:t>
            </a:r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drive.google.com/drive/folders/1byRhSIMLhkmYpoS6wsNhXjcwhCoPgcEP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0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3: subiendo en ascensor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¿Cómo afecta el movimiento del ascensor a la aceleración?</a:t>
            </a:r>
          </a:p>
          <a:p>
            <a:r>
              <a:rPr lang="es-ES" dirty="0"/>
              <a:t>Si cuando el ascensor acelera dejamos caer el móvil ¿qué aceleración experimenta en el momento de soltarlo? </a:t>
            </a:r>
          </a:p>
          <a:p>
            <a:r>
              <a:rPr lang="es-ES" dirty="0"/>
              <a:t>Hay que tomar los </a:t>
            </a:r>
            <a:r>
              <a:rPr lang="es-ES" dirty="0" smtClean="0"/>
              <a:t>datos</a:t>
            </a:r>
          </a:p>
          <a:p>
            <a:r>
              <a:rPr lang="es-ES" dirty="0" smtClean="0"/>
              <a:t>¿Cómo se tratan los datos en Excel?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16216" y="6453336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Rosalía </a:t>
            </a:r>
            <a:r>
              <a:rPr lang="es-ES" sz="1000" dirty="0" err="1" smtClean="0"/>
              <a:t>Boixadera</a:t>
            </a:r>
            <a:r>
              <a:rPr lang="es-ES" sz="1000" dirty="0" smtClean="0"/>
              <a:t>, Sergio M. </a:t>
            </a:r>
            <a:r>
              <a:rPr lang="es-ES" sz="1000" dirty="0" err="1" smtClean="0"/>
              <a:t>Sanjurjo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88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3: subiendo en ascensor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3621"/>
            <a:ext cx="3410629" cy="25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875659"/>
            <a:ext cx="2304256" cy="2796176"/>
          </a:xfrm>
          <a:prstGeom prst="rect">
            <a:avLst/>
          </a:prstGeom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755576" y="2204865"/>
            <a:ext cx="7610476" cy="432048"/>
          </a:xfrm>
        </p:spPr>
        <p:txBody>
          <a:bodyPr/>
          <a:lstStyle/>
          <a:p>
            <a:r>
              <a:rPr lang="es-ES" dirty="0" smtClean="0"/>
              <a:t>Esquema de la experiencia.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8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3: subiendo en ascensor</a:t>
            </a: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877335" cy="273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67544" y="3341793"/>
                <a:ext cx="305522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 smtClean="0"/>
                  <a:t>1- Suavizar los datos con media móvil</a:t>
                </a:r>
                <a:br>
                  <a:rPr lang="es-ES" dirty="0" smtClean="0"/>
                </a:br>
                <a:endParaRPr lang="es-ES" dirty="0" smtClean="0"/>
              </a:p>
              <a:p>
                <a:r>
                  <a:rPr lang="es-ES" dirty="0" smtClean="0"/>
                  <a:t>2-Modificar frecuencias</a:t>
                </a:r>
              </a:p>
              <a:p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>3-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−9,8</m:t>
                    </m:r>
                  </m:oMath>
                </a14:m>
                <a:endParaRPr lang="es-ES" b="0" dirty="0" smtClean="0"/>
              </a:p>
              <a:p>
                <a:endParaRPr lang="es-ES" dirty="0" smtClean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41793"/>
                <a:ext cx="3055221" cy="2308324"/>
              </a:xfrm>
              <a:prstGeom prst="rect">
                <a:avLst/>
              </a:prstGeom>
              <a:blipFill>
                <a:blip r:embed="rId4"/>
                <a:stretch>
                  <a:fillRect l="-1796" t="-131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contenido 2"/>
          <p:cNvSpPr txBox="1">
            <a:spLocks/>
          </p:cNvSpPr>
          <p:nvPr/>
        </p:nvSpPr>
        <p:spPr>
          <a:xfrm>
            <a:off x="625987" y="2204864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Aceleración y tratamiento de datos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9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Para empezar… Acelerómetro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2204864"/>
          <a:ext cx="8401372" cy="449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5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11897" y="1800225"/>
            <a:ext cx="6171396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endParaRPr lang="es-ES" sz="2800" b="1">
              <a:latin typeface="Roboto Condensed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endParaRPr lang="es-ES" sz="2800" b="1">
              <a:latin typeface="Roboto Condensed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6" y="3249065"/>
            <a:ext cx="91904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14" y="5322939"/>
            <a:ext cx="827376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75" y="2754886"/>
            <a:ext cx="287736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69" y="4724451"/>
            <a:ext cx="258332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66" y="4701081"/>
            <a:ext cx="259165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 3: subiendo en ascensor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204864"/>
            <a:ext cx="7610476" cy="3670767"/>
          </a:xfrm>
        </p:spPr>
        <p:txBody>
          <a:bodyPr/>
          <a:lstStyle/>
          <a:p>
            <a:r>
              <a:rPr lang="es-ES" dirty="0"/>
              <a:t>Aceleración, velocidad y espacio recorrido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372200" y="357301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533393" y="4008730"/>
            <a:ext cx="3204" cy="660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3925778" y="5601193"/>
            <a:ext cx="531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5525633" y="5601193"/>
            <a:ext cx="5106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241225" y="2726922"/>
                <a:ext cx="332266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4-Programar (p. ej. </a:t>
                </a:r>
                <a:r>
                  <a:rPr lang="es-ES" dirty="0"/>
                  <a:t>e</a:t>
                </a:r>
                <a:r>
                  <a:rPr lang="es-ES" dirty="0" smtClean="0"/>
                  <a:t>n Excel) el cálculo de la velocidad por diferencias finitas: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E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i="1" dirty="0" smtClean="0"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 smtClean="0"/>
                  <a:t> </a:t>
                </a:r>
              </a:p>
              <a:p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E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5" y="2726922"/>
                <a:ext cx="3322663" cy="1754326"/>
              </a:xfrm>
              <a:prstGeom prst="rect">
                <a:avLst/>
              </a:prstGeom>
              <a:blipFill>
                <a:blip r:embed="rId8"/>
                <a:stretch>
                  <a:fillRect l="-1651" t="-1736" r="-2936" b="-2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3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94" y="18864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Ejemplo </a:t>
            </a:r>
            <a:r>
              <a:rPr lang="es-ES" dirty="0" smtClean="0"/>
              <a:t>4: </a:t>
            </a:r>
            <a:r>
              <a:rPr lang="es-ES" dirty="0"/>
              <a:t>combinación de acelerómetro y giróscopo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7584" y="4344298"/>
            <a:ext cx="4265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acelerómetro y el giróscopo se pueden usar combinados en atracciones como las camas elásticas, donde además de  saltos se pueden hacer giros y también en la tarántula</a:t>
            </a:r>
            <a:r>
              <a:rPr lang="es-ES" dirty="0"/>
              <a:t>.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088"/>
            <a:ext cx="3333750" cy="19050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6" y="1403910"/>
            <a:ext cx="4361290" cy="2349928"/>
          </a:xfrm>
        </p:spPr>
      </p:pic>
      <p:pic>
        <p:nvPicPr>
          <p:cNvPr id="7" name="Picture 2" descr="Resultado de imagen de tarantula  atrac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95" y="1509127"/>
            <a:ext cx="4270689" cy="21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94" y="18864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Ejemplo </a:t>
            </a:r>
            <a:r>
              <a:rPr lang="es-ES" dirty="0" smtClean="0"/>
              <a:t>4: </a:t>
            </a:r>
            <a:r>
              <a:rPr lang="es-ES" dirty="0"/>
              <a:t>combinación de acelerómetro y giróscopo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88" y="2852936"/>
            <a:ext cx="2556284" cy="14607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1"/>
          <a:stretch/>
        </p:blipFill>
        <p:spPr>
          <a:xfrm>
            <a:off x="323528" y="1556792"/>
            <a:ext cx="2808312" cy="46805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/>
          <a:stretch/>
        </p:blipFill>
        <p:spPr>
          <a:xfrm>
            <a:off x="3491880" y="1556792"/>
            <a:ext cx="2727045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94" y="18864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Ejemplo </a:t>
            </a:r>
            <a:r>
              <a:rPr lang="es-ES" dirty="0" smtClean="0"/>
              <a:t>4: </a:t>
            </a:r>
            <a:r>
              <a:rPr lang="es-ES" dirty="0"/>
              <a:t>combinación de acelerómetro y giróscopo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88" y="2852936"/>
            <a:ext cx="2556284" cy="14607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2866579" cy="49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5576" y="4766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Ejemplo 6: detectando radiación invisible</a:t>
            </a:r>
          </a:p>
        </p:txBody>
      </p:sp>
      <p:pic>
        <p:nvPicPr>
          <p:cNvPr id="7" name="Picture 2" descr="http://static.naukas.com/media/2013/11/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55" y="3203207"/>
            <a:ext cx="2016879" cy="1031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12084" y="1539750"/>
            <a:ext cx="5699250" cy="17452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3" charset="2"/>
              <a:buChar char=""/>
              <a:defRPr/>
            </a:pPr>
            <a:r>
              <a:rPr lang="es-ES" sz="1400" dirty="0">
                <a:solidFill>
                  <a:schemeClr val="tx1"/>
                </a:solidFill>
              </a:rPr>
              <a:t>Al pulsar un mando a distancia y mirar directamente hacia él, no se aprecia ninguna luz (el ojo humano desnudo no puede apreciar la luz infrarroja).</a:t>
            </a:r>
          </a:p>
          <a:p>
            <a:pPr algn="just">
              <a:buFont typeface="Wingdings 3" charset="2"/>
              <a:buChar char=""/>
              <a:defRPr/>
            </a:pPr>
            <a:r>
              <a:rPr lang="es-ES" sz="1400" dirty="0">
                <a:solidFill>
                  <a:schemeClr val="tx1"/>
                </a:solidFill>
              </a:rPr>
              <a:t>Se vuelve a hacer lo mismo, pero ahora se mira a través de la cámara del móvil. En este caso se puede “ver” la luz infrarroja que emite el mando a distancia al pulsar el botón.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44" y="1572618"/>
            <a:ext cx="2167753" cy="120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-2412776" y="4683109"/>
            <a:ext cx="11129375" cy="1235101"/>
          </a:xfrm>
          <a:prstGeom prst="rect">
            <a:avLst/>
          </a:prstGeom>
        </p:spPr>
        <p:txBody>
          <a:bodyPr wrap="square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0" lvl="8" indent="0">
              <a:buNone/>
            </a:pPr>
            <a:endParaRPr lang="es-ES" altLang="es-ES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i.ytimg.com/vi/15Sn9cWMRtM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44" y="2957668"/>
            <a:ext cx="2153255" cy="16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2083" y="3359439"/>
            <a:ext cx="3411845" cy="52322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/>
              <a:t>CONCLUSIÓN:</a:t>
            </a:r>
          </a:p>
          <a:p>
            <a:r>
              <a:rPr lang="es-ES" sz="1400" dirty="0"/>
              <a:t>La cámara del móvil detecta la luz IR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629908" y="4925555"/>
            <a:ext cx="4609137" cy="52322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Cuestión:</a:t>
            </a:r>
            <a:endParaRPr lang="es-ES" sz="1400" dirty="0"/>
          </a:p>
          <a:p>
            <a:r>
              <a:rPr lang="es-ES" sz="1400" dirty="0"/>
              <a:t>¿Cómo cambia si la pila del mando está baja</a:t>
            </a:r>
            <a:r>
              <a:rPr lang="es-ES" sz="1400" dirty="0" smtClean="0"/>
              <a:t>?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Ejemplo </a:t>
            </a:r>
            <a:r>
              <a:rPr lang="es-ES" dirty="0" smtClean="0"/>
              <a:t>5: </a:t>
            </a:r>
            <a:r>
              <a:rPr lang="es-ES" dirty="0" smtClean="0"/>
              <a:t>¿detectando </a:t>
            </a:r>
            <a:r>
              <a:rPr lang="es-ES" dirty="0"/>
              <a:t>radiación </a:t>
            </a:r>
            <a:r>
              <a:rPr lang="es-ES" dirty="0" smtClean="0"/>
              <a:t>invisible?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62068" y="591821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Diana Rollón </a:t>
            </a:r>
            <a:r>
              <a:rPr lang="es-ES" dirty="0" err="1" smtClean="0"/>
              <a:t>Bonis</a:t>
            </a:r>
            <a:endParaRPr lang="es-ES" dirty="0" smtClean="0"/>
          </a:p>
          <a:p>
            <a:r>
              <a:rPr lang="es-ES" dirty="0" smtClean="0"/>
              <a:t>Jon Zurutuza García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99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Espectro electromagnético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0" b="61067"/>
          <a:stretch/>
        </p:blipFill>
        <p:spPr>
          <a:xfrm>
            <a:off x="340251" y="2708920"/>
            <a:ext cx="8573562" cy="27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infrarrojo en la vida cotidiana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los mandos a distancia: no interfiere con las ondas de la televisión (entre 10</a:t>
            </a:r>
            <a:r>
              <a:rPr lang="es-ES" baseline="30000" dirty="0" smtClean="0"/>
              <a:t>4</a:t>
            </a:r>
            <a:r>
              <a:rPr lang="es-ES" baseline="30000" dirty="0"/>
              <a:t> </a:t>
            </a:r>
            <a:r>
              <a:rPr lang="es-ES" dirty="0"/>
              <a:t>m y 10</a:t>
            </a:r>
            <a:r>
              <a:rPr lang="es-ES" baseline="30000" dirty="0"/>
              <a:t>-2 </a:t>
            </a:r>
            <a:r>
              <a:rPr lang="es-ES" dirty="0" smtClean="0"/>
              <a:t>m).</a:t>
            </a:r>
          </a:p>
          <a:p>
            <a:r>
              <a:rPr lang="es-ES" dirty="0" smtClean="0"/>
              <a:t>Parrillas de rayos infrarrojos.</a:t>
            </a:r>
          </a:p>
          <a:p>
            <a:r>
              <a:rPr lang="es-ES" dirty="0" smtClean="0"/>
              <a:t>Aparatos militares basadas en la detección del enemigo en la oscuridad (convertidor de imagen).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Los cuerpos calientes emiten radiación IR.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76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13813" cy="914400"/>
          </a:xfrm>
        </p:spPr>
        <p:txBody>
          <a:bodyPr>
            <a:normAutofit/>
          </a:bodyPr>
          <a:lstStyle/>
          <a:p>
            <a:r>
              <a:rPr lang="es-ES" sz="2600" dirty="0" smtClean="0"/>
              <a:t>Medida de distancias y alturas: </a:t>
            </a:r>
            <a:r>
              <a:rPr lang="es-ES" sz="2600" dirty="0" err="1" smtClean="0"/>
              <a:t>smartmeasure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8295" y="1338803"/>
            <a:ext cx="528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¿Qué hace?</a:t>
            </a:r>
          </a:p>
          <a:p>
            <a:r>
              <a:rPr lang="es-ES" dirty="0" smtClean="0"/>
              <a:t>¿Cómo funciona?</a:t>
            </a:r>
          </a:p>
          <a:p>
            <a:r>
              <a:rPr lang="es-ES" dirty="0" smtClean="0"/>
              <a:t>Calibración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-3436" t="-1026" r="3436" b="49460"/>
          <a:stretch/>
        </p:blipFill>
        <p:spPr>
          <a:xfrm>
            <a:off x="6804248" y="3339510"/>
            <a:ext cx="2095500" cy="17632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48" y="2262133"/>
            <a:ext cx="8115300" cy="13144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4269" y="3576583"/>
            <a:ext cx="528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Muy importante: la cámara debe estar siempre a la altura que se le haya configurado, tanto cuando se enfoca arriba, como cuando se enfoca abajo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92147"/>
            <a:ext cx="640871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¿En qué atracciones se puede usar?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24928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cualquier situación, para medir distancias o alturas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93" y="2996952"/>
            <a:ext cx="58388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¿En qué atracciones se puede usar?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 lanzadera: Medir distancias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84984"/>
            <a:ext cx="2995645" cy="22467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87445" y="3669687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estés en el punto de máxima altura, en la espera para la caída, mide la distancia al suelo.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54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11560" y="112474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1º</a:t>
            </a:r>
          </a:p>
        </p:txBody>
      </p:sp>
      <p:sp>
        <p:nvSpPr>
          <p:cNvPr id="4" name="Elipse 3"/>
          <p:cNvSpPr/>
          <p:nvPr/>
        </p:nvSpPr>
        <p:spPr>
          <a:xfrm>
            <a:off x="2987824" y="112474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2º</a:t>
            </a:r>
          </a:p>
        </p:txBody>
      </p:sp>
      <p:sp>
        <p:nvSpPr>
          <p:cNvPr id="5" name="Elipse 4"/>
          <p:cNvSpPr/>
          <p:nvPr/>
        </p:nvSpPr>
        <p:spPr>
          <a:xfrm>
            <a:off x="5148064" y="112474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3º</a:t>
            </a:r>
          </a:p>
        </p:txBody>
      </p:sp>
      <p:sp>
        <p:nvSpPr>
          <p:cNvPr id="6" name="Elipse 5"/>
          <p:cNvSpPr/>
          <p:nvPr/>
        </p:nvSpPr>
        <p:spPr>
          <a:xfrm>
            <a:off x="7236296" y="112474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4º</a:t>
            </a:r>
          </a:p>
        </p:txBody>
      </p:sp>
      <p:sp>
        <p:nvSpPr>
          <p:cNvPr id="7" name="Elipse 6"/>
          <p:cNvSpPr/>
          <p:nvPr/>
        </p:nvSpPr>
        <p:spPr>
          <a:xfrm>
            <a:off x="683568" y="400506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5º</a:t>
            </a:r>
          </a:p>
        </p:txBody>
      </p:sp>
      <p:sp>
        <p:nvSpPr>
          <p:cNvPr id="8" name="Elipse 7"/>
          <p:cNvSpPr/>
          <p:nvPr/>
        </p:nvSpPr>
        <p:spPr>
          <a:xfrm>
            <a:off x="2987824" y="400506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6º</a:t>
            </a:r>
          </a:p>
        </p:txBody>
      </p:sp>
      <p:sp>
        <p:nvSpPr>
          <p:cNvPr id="9" name="Elipse 8"/>
          <p:cNvSpPr/>
          <p:nvPr/>
        </p:nvSpPr>
        <p:spPr>
          <a:xfrm>
            <a:off x="5148064" y="400506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7º</a:t>
            </a:r>
          </a:p>
        </p:txBody>
      </p:sp>
      <p:sp>
        <p:nvSpPr>
          <p:cNvPr id="10" name="Elipse 9"/>
          <p:cNvSpPr/>
          <p:nvPr/>
        </p:nvSpPr>
        <p:spPr>
          <a:xfrm>
            <a:off x="7236296" y="4005064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8º</a:t>
            </a:r>
          </a:p>
        </p:txBody>
      </p:sp>
      <p:pic>
        <p:nvPicPr>
          <p:cNvPr id="12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512168" cy="2688299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2771800" y="332727"/>
            <a:ext cx="1520707" cy="2703479"/>
            <a:chOff x="2771800" y="332727"/>
            <a:chExt cx="1520707" cy="2703479"/>
          </a:xfrm>
        </p:grpSpPr>
        <p:pic>
          <p:nvPicPr>
            <p:cNvPr id="13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32727"/>
              <a:ext cx="1520707" cy="2703479"/>
            </a:xfrm>
            <a:prstGeom prst="rect">
              <a:avLst/>
            </a:prstGeom>
          </p:spPr>
        </p:pic>
        <p:sp>
          <p:nvSpPr>
            <p:cNvPr id="15" name="12 Rectángulo"/>
            <p:cNvSpPr/>
            <p:nvPr/>
          </p:nvSpPr>
          <p:spPr>
            <a:xfrm>
              <a:off x="2832273" y="1009917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12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4788024" y="332656"/>
            <a:ext cx="2376264" cy="2760801"/>
            <a:chOff x="4788024" y="332656"/>
            <a:chExt cx="2376264" cy="2760801"/>
          </a:xfrm>
        </p:grpSpPr>
        <p:pic>
          <p:nvPicPr>
            <p:cNvPr id="17" name="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273" y="332656"/>
              <a:ext cx="1552951" cy="2760801"/>
            </a:xfrm>
            <a:prstGeom prst="rect">
              <a:avLst/>
            </a:prstGeom>
            <a:ln w="41275">
              <a:solidFill>
                <a:srgbClr val="92D050"/>
              </a:solidFill>
            </a:ln>
          </p:spPr>
        </p:pic>
        <p:sp>
          <p:nvSpPr>
            <p:cNvPr id="18" name="13 Rectángulo"/>
            <p:cNvSpPr/>
            <p:nvPr/>
          </p:nvSpPr>
          <p:spPr>
            <a:xfrm>
              <a:off x="4788024" y="803176"/>
              <a:ext cx="1296144" cy="216024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5 Llamada con línea 1"/>
            <p:cNvSpPr/>
            <p:nvPr/>
          </p:nvSpPr>
          <p:spPr>
            <a:xfrm>
              <a:off x="6492110" y="976380"/>
              <a:ext cx="528161" cy="292379"/>
            </a:xfrm>
            <a:prstGeom prst="borderCallout1">
              <a:avLst>
                <a:gd name="adj1" fmla="val 53698"/>
                <a:gd name="adj2" fmla="val -6951"/>
                <a:gd name="adj3" fmla="val 112500"/>
                <a:gd name="adj4" fmla="val -38333"/>
              </a:avLst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440730" y="947192"/>
              <a:ext cx="7235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</a:rPr>
                <a:t>Clic</a:t>
              </a:r>
              <a:endParaRPr lang="es-ES" dirty="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7164288" y="376411"/>
            <a:ext cx="1598561" cy="2713873"/>
            <a:chOff x="7164288" y="376411"/>
            <a:chExt cx="1598561" cy="2713873"/>
          </a:xfrm>
        </p:grpSpPr>
        <p:pic>
          <p:nvPicPr>
            <p:cNvPr id="25" name="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76411"/>
              <a:ext cx="1526553" cy="2713873"/>
            </a:xfrm>
            <a:prstGeom prst="rect">
              <a:avLst/>
            </a:prstGeom>
          </p:spPr>
        </p:pic>
        <p:sp>
          <p:nvSpPr>
            <p:cNvPr id="26" name="13 Rectángulo"/>
            <p:cNvSpPr/>
            <p:nvPr/>
          </p:nvSpPr>
          <p:spPr>
            <a:xfrm>
              <a:off x="7164288" y="692696"/>
              <a:ext cx="788610" cy="216024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10" y="3369240"/>
            <a:ext cx="1834025" cy="3260488"/>
          </a:xfrm>
          <a:prstGeom prst="rect">
            <a:avLst/>
          </a:prstGeom>
        </p:spPr>
      </p:pic>
      <p:pic>
        <p:nvPicPr>
          <p:cNvPr id="3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18" y="3392195"/>
            <a:ext cx="1791908" cy="3185614"/>
          </a:xfrm>
          <a:prstGeom prst="rect">
            <a:avLst/>
          </a:prstGeom>
        </p:spPr>
      </p:pic>
      <p:grpSp>
        <p:nvGrpSpPr>
          <p:cNvPr id="33" name="Agrupar 32"/>
          <p:cNvGrpSpPr/>
          <p:nvPr/>
        </p:nvGrpSpPr>
        <p:grpSpPr>
          <a:xfrm>
            <a:off x="2555776" y="3270502"/>
            <a:ext cx="2000821" cy="3429000"/>
            <a:chOff x="2555776" y="3270502"/>
            <a:chExt cx="2000821" cy="3429000"/>
          </a:xfrm>
        </p:grpSpPr>
        <p:pic>
          <p:nvPicPr>
            <p:cNvPr id="29" name="8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3270502"/>
              <a:ext cx="1928813" cy="3429000"/>
            </a:xfrm>
            <a:prstGeom prst="rect">
              <a:avLst/>
            </a:prstGeom>
          </p:spPr>
        </p:pic>
        <p:sp>
          <p:nvSpPr>
            <p:cNvPr id="32" name="12 Rectángulo"/>
            <p:cNvSpPr/>
            <p:nvPr/>
          </p:nvSpPr>
          <p:spPr>
            <a:xfrm>
              <a:off x="2555776" y="4725144"/>
              <a:ext cx="1512168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12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186375" y="3270502"/>
            <a:ext cx="2660911" cy="3429000"/>
            <a:chOff x="186375" y="3270502"/>
            <a:chExt cx="2660911" cy="3429000"/>
          </a:xfrm>
        </p:grpSpPr>
        <p:pic>
          <p:nvPicPr>
            <p:cNvPr id="28" name="7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75" y="3270502"/>
              <a:ext cx="1928813" cy="3429000"/>
            </a:xfrm>
            <a:prstGeom prst="rect">
              <a:avLst/>
            </a:prstGeom>
          </p:spPr>
        </p:pic>
        <p:sp>
          <p:nvSpPr>
            <p:cNvPr id="34" name="15 Llamada con línea 1"/>
            <p:cNvSpPr/>
            <p:nvPr/>
          </p:nvSpPr>
          <p:spPr>
            <a:xfrm>
              <a:off x="2175108" y="3386180"/>
              <a:ext cx="528161" cy="292379"/>
            </a:xfrm>
            <a:prstGeom prst="borderCallout1">
              <a:avLst>
                <a:gd name="adj1" fmla="val 53698"/>
                <a:gd name="adj2" fmla="val -6951"/>
                <a:gd name="adj3" fmla="val 50093"/>
                <a:gd name="adj4" fmla="val -24513"/>
              </a:avLst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123728" y="3356992"/>
              <a:ext cx="7235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</a:rPr>
                <a:t>Clic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¿En qué atracciones se puede usar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 Lanzadera: Medir alturas.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40968"/>
            <a:ext cx="2376264" cy="27444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56906" y="314096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Desde la base de la Lanzadera medir la altura que hay desde la base hasta el punto máximo de altura.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572000" y="4869160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¡¡Compara que la altura al punto máximo obtenida es igual a la distancia cuando te encuentras en el punto cumbre de la lanzadera!!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3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¿En qué atracciones se puede usar?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564904"/>
            <a:ext cx="7610476" cy="3670767"/>
          </a:xfrm>
        </p:spPr>
        <p:txBody>
          <a:bodyPr/>
          <a:lstStyle/>
          <a:p>
            <a:r>
              <a:rPr lang="es-ES" dirty="0" smtClean="0"/>
              <a:t>En el Star flyer: Determinar el radio de giro.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44" y="3212976"/>
            <a:ext cx="2619768" cy="23206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39952" y="458112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</a:t>
            </a:r>
            <a:r>
              <a:rPr lang="es-ES" dirty="0" smtClean="0"/>
              <a:t>omprobar que el ángulo de giro no depende del peso, ya que si realizáis la medida varios compañeros el radio de giro obtenido es el mismo.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211960" y="321297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estés sobre el columpio en marcha mide la distancia que hay desde tu sitio hasta el centro (radio de giro).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2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¿En qué atracciones se puede usar?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3284984"/>
            <a:ext cx="5246930" cy="28037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1600" y="24208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Utilizando la medida de altura ¿Cuántos metros más mide el punto cumbre de la lanzadera que el de la tarántula?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4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13813" cy="914400"/>
          </a:xfrm>
        </p:spPr>
        <p:txBody>
          <a:bodyPr>
            <a:normAutofit/>
          </a:bodyPr>
          <a:lstStyle/>
          <a:p>
            <a:r>
              <a:rPr lang="es-ES" sz="2600" dirty="0" smtClean="0"/>
              <a:t>Medida de inclinaciones con el acelerómetro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8295" y="1338803"/>
            <a:ext cx="528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Identificar la lectura del acelerómetro con las componentes de la aceleración</a:t>
            </a:r>
          </a:p>
          <a:p>
            <a:r>
              <a:rPr lang="es-ES" dirty="0" smtClean="0"/>
              <a:t>¿Cuál es la relación entre el ángulo y esas componentes?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88295" y="2924944"/>
                <a:ext cx="5283996" cy="61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5" y="2924944"/>
                <a:ext cx="5283996" cy="619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77072"/>
            <a:ext cx="2971800" cy="1790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996952"/>
            <a:ext cx="31337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Medida de inclinaciones con el </a:t>
            </a:r>
            <a:r>
              <a:rPr lang="es-ES" dirty="0" smtClean="0"/>
              <a:t>acelerómetro: las cuerdas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Aplicación en la atracción de las cuerdas.</a:t>
            </a:r>
          </a:p>
          <a:p>
            <a:r>
              <a:rPr lang="es-ES" dirty="0" smtClean="0"/>
              <a:t>Poner el móvil en el bolsillo de forma vertical.</a:t>
            </a:r>
          </a:p>
          <a:p>
            <a:r>
              <a:rPr lang="es-ES" dirty="0" smtClean="0"/>
              <a:t>Guardar datos durante el funcionamiento de la atracción.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366" y="4132729"/>
            <a:ext cx="3181350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581128"/>
            <a:ext cx="3024336" cy="15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Conclusiones: Pros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360040" y="2132856"/>
          <a:ext cx="84604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1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Conclusiones: Pros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2204864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Conclusiones: Contras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0179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600" dirty="0" smtClean="0"/>
              <a:t>Bajo coste: viaje al parque, entrada, que los alumnos dispongan de móvil.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ES" sz="1600" dirty="0" smtClean="0"/>
              <a:t>Puede hacerse en un parque local.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600" dirty="0" smtClean="0"/>
              <a:t>El tratamiento de datos puede ser complejo (explicaciones adicionales).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ES" sz="1600" dirty="0" smtClean="0"/>
              <a:t>Coordinación interdepartamental.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600" dirty="0" smtClean="0"/>
              <a:t>Puede no resultar tan intuitiva a todos los estudiantes.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ES" sz="1600" dirty="0" smtClean="0"/>
              <a:t>Sesiones extraordinarias.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600" dirty="0" smtClean="0"/>
              <a:t>Fallos tecnológicos.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72" y="3212976"/>
            <a:ext cx="484728" cy="479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28" y="4356361"/>
            <a:ext cx="531415" cy="5257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62" y="5805264"/>
            <a:ext cx="556038" cy="5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Identificar ejes coordenadas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72200" y="3068960"/>
            <a:ext cx="2520280" cy="369332"/>
          </a:xfrm>
          <a:prstGeom prst="rect">
            <a:avLst/>
          </a:prstGeom>
          <a:noFill/>
          <a:ln>
            <a:solidFill>
              <a:srgbClr val="9AD44B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Identificar ejes X Y Z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3563888" y="2276872"/>
            <a:ext cx="2592288" cy="1944216"/>
            <a:chOff x="3203848" y="3933056"/>
            <a:chExt cx="2592288" cy="1944216"/>
          </a:xfrm>
        </p:grpSpPr>
        <p:sp>
          <p:nvSpPr>
            <p:cNvPr id="20" name="Rectángulo 19"/>
            <p:cNvSpPr/>
            <p:nvPr/>
          </p:nvSpPr>
          <p:spPr>
            <a:xfrm>
              <a:off x="3203848" y="3933056"/>
              <a:ext cx="2592288" cy="19442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4211960" y="5219908"/>
              <a:ext cx="1368152" cy="92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V="1">
              <a:off x="4139952" y="4221088"/>
              <a:ext cx="0" cy="936104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>
              <a:off x="3563888" y="5229200"/>
              <a:ext cx="504056" cy="50405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5364088" y="521990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211960" y="41490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00FF00"/>
                  </a:solidFill>
                </a:rPr>
                <a:t>Y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79912" y="54452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374154" y="2132856"/>
            <a:ext cx="2592288" cy="2664296"/>
            <a:chOff x="251520" y="3284984"/>
            <a:chExt cx="2952328" cy="2952328"/>
          </a:xfrm>
        </p:grpSpPr>
        <p:pic>
          <p:nvPicPr>
            <p:cNvPr id="9" name="Imagen 8" descr="Mano_mov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284984"/>
              <a:ext cx="2952328" cy="2952328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1187624" y="3789040"/>
              <a:ext cx="1296144" cy="1872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3 Marcador de contenid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645024"/>
              <a:ext cx="1246638" cy="2216246"/>
            </a:xfrm>
            <a:prstGeom prst="rect">
              <a:avLst/>
            </a:prstGeom>
          </p:spPr>
        </p:pic>
      </p:grpSp>
      <p:pic>
        <p:nvPicPr>
          <p:cNvPr id="13" name="Imagen 12" descr="Screenshot_2016-09-02-13-00-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53744"/>
            <a:ext cx="4096455" cy="230425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4283968" y="4869160"/>
            <a:ext cx="2016224" cy="504056"/>
          </a:xfrm>
          <a:prstGeom prst="ellipse">
            <a:avLst/>
          </a:prstGeom>
          <a:noFill/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084168" y="3573016"/>
            <a:ext cx="1368152" cy="1224136"/>
          </a:xfrm>
          <a:prstGeom prst="straightConnector1">
            <a:avLst/>
          </a:prstGeom>
          <a:ln>
            <a:solidFill>
              <a:srgbClr val="A2C81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4" y="4819744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Identificar ejes coordenadas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72200" y="3068960"/>
            <a:ext cx="2520280" cy="369332"/>
          </a:xfrm>
          <a:prstGeom prst="rect">
            <a:avLst/>
          </a:prstGeom>
          <a:noFill/>
          <a:ln>
            <a:solidFill>
              <a:srgbClr val="9AD44B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Identificar ejes X Y Z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3563888" y="2276872"/>
            <a:ext cx="2592288" cy="1944216"/>
            <a:chOff x="3203848" y="3933056"/>
            <a:chExt cx="2592288" cy="1944216"/>
          </a:xfrm>
        </p:grpSpPr>
        <p:sp>
          <p:nvSpPr>
            <p:cNvPr id="20" name="Rectángulo 19"/>
            <p:cNvSpPr/>
            <p:nvPr/>
          </p:nvSpPr>
          <p:spPr>
            <a:xfrm>
              <a:off x="3203848" y="3933056"/>
              <a:ext cx="2592288" cy="19442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4211960" y="5219908"/>
              <a:ext cx="1368152" cy="92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V="1">
              <a:off x="4139952" y="4221088"/>
              <a:ext cx="0" cy="936104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>
              <a:off x="3563888" y="5229200"/>
              <a:ext cx="504056" cy="50405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5364088" y="521990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211960" y="41490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00FF00"/>
                  </a:solidFill>
                </a:rPr>
                <a:t>Y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79912" y="54452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179512" y="1988840"/>
            <a:ext cx="2952328" cy="2952328"/>
            <a:chOff x="251520" y="3284984"/>
            <a:chExt cx="2952328" cy="2952328"/>
          </a:xfrm>
        </p:grpSpPr>
        <p:pic>
          <p:nvPicPr>
            <p:cNvPr id="9" name="Imagen 8" descr="Mano_mov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284984"/>
              <a:ext cx="2952328" cy="2952328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1187624" y="3789040"/>
              <a:ext cx="1296144" cy="1872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3 Marcador de contenid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645024"/>
              <a:ext cx="1246638" cy="2216246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1718000" y="544262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 una superficie plana y coloca el móvil.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68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parque de atracciones de mad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200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1: </a:t>
            </a:r>
            <a:r>
              <a:rPr lang="es-ES" dirty="0" smtClean="0"/>
              <a:t>!a </a:t>
            </a:r>
            <a:r>
              <a:rPr lang="es-ES" dirty="0"/>
              <a:t>saltar!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1108720"/>
          </a:xfrm>
        </p:spPr>
        <p:txBody>
          <a:bodyPr>
            <a:normAutofit/>
          </a:bodyPr>
          <a:lstStyle/>
          <a:p>
            <a:r>
              <a:rPr lang="es-ES" dirty="0"/>
              <a:t>Se observa cómo cambia la aceleración al dar un salto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1" y="2636912"/>
            <a:ext cx="2281754" cy="4056451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3995936" y="278092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611560" y="3573016"/>
            <a:ext cx="3312368" cy="1296144"/>
            <a:chOff x="611560" y="3573016"/>
            <a:chExt cx="3312368" cy="1296144"/>
          </a:xfrm>
        </p:grpSpPr>
        <p:cxnSp>
          <p:nvCxnSpPr>
            <p:cNvPr id="6" name="Conector recto de flecha 5"/>
            <p:cNvCxnSpPr/>
            <p:nvPr/>
          </p:nvCxnSpPr>
          <p:spPr>
            <a:xfrm flipH="1">
              <a:off x="1475656" y="3573016"/>
              <a:ext cx="2448272" cy="86409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 rot="16200000">
              <a:off x="755576" y="4149080"/>
              <a:ext cx="576064" cy="864096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927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1: </a:t>
            </a:r>
            <a:r>
              <a:rPr lang="es-ES" dirty="0" smtClean="0"/>
              <a:t>!a </a:t>
            </a:r>
            <a:r>
              <a:rPr lang="es-ES" dirty="0"/>
              <a:t>saltar!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1108720"/>
          </a:xfrm>
        </p:spPr>
        <p:txBody>
          <a:bodyPr>
            <a:normAutofit/>
          </a:bodyPr>
          <a:lstStyle/>
          <a:p>
            <a:r>
              <a:rPr lang="es-ES" dirty="0"/>
              <a:t>Se observa cómo cambia la aceleración al dar un salto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1" y="2636912"/>
            <a:ext cx="2281754" cy="4056451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3995936" y="278092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Impulso inicial: “dejar caer el móvil”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1331640" y="3789040"/>
            <a:ext cx="2664296" cy="1368152"/>
            <a:chOff x="1331640" y="3789040"/>
            <a:chExt cx="2664296" cy="1368152"/>
          </a:xfrm>
        </p:grpSpPr>
        <p:cxnSp>
          <p:nvCxnSpPr>
            <p:cNvPr id="6" name="Conector recto de flecha 5"/>
            <p:cNvCxnSpPr/>
            <p:nvPr/>
          </p:nvCxnSpPr>
          <p:spPr>
            <a:xfrm flipH="1">
              <a:off x="2339752" y="3789040"/>
              <a:ext cx="1656184" cy="64807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 rot="16200000">
              <a:off x="1115616" y="4581128"/>
              <a:ext cx="720080" cy="288032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/>
            <p:cNvSpPr/>
            <p:nvPr/>
          </p:nvSpPr>
          <p:spPr>
            <a:xfrm rot="16200000">
              <a:off x="1763688" y="4653136"/>
              <a:ext cx="720080" cy="288032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896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1: </a:t>
            </a:r>
            <a:r>
              <a:rPr lang="es-ES" dirty="0" smtClean="0"/>
              <a:t>!a </a:t>
            </a:r>
            <a:r>
              <a:rPr lang="es-ES" dirty="0"/>
              <a:t>saltar!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1108720"/>
          </a:xfrm>
        </p:spPr>
        <p:txBody>
          <a:bodyPr>
            <a:normAutofit/>
          </a:bodyPr>
          <a:lstStyle/>
          <a:p>
            <a:r>
              <a:rPr lang="es-ES" dirty="0"/>
              <a:t>Se observa cómo cambia la aceleración al dar un salto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1" y="2636912"/>
            <a:ext cx="2281754" cy="4056451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3995936" y="278092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Interpretación de los puntos significativos: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g inicial 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Impulso inicial: “dejar caer el móvil”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Salto hacia arriba: aumenta aceleración</a:t>
            </a:r>
          </a:p>
          <a:p>
            <a:pPr marL="342900" indent="-342900">
              <a:buFont typeface="+mj-ea"/>
              <a:buAutoNum type="circleNumDbPlain"/>
            </a:pPr>
            <a:r>
              <a:rPr lang="es-ES" dirty="0"/>
              <a:t>Salto hacia abajo: disminuye aceleración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2123728" y="3429000"/>
            <a:ext cx="1872208" cy="1656184"/>
            <a:chOff x="2123728" y="3429000"/>
            <a:chExt cx="1872208" cy="1656184"/>
          </a:xfrm>
        </p:grpSpPr>
        <p:cxnSp>
          <p:nvCxnSpPr>
            <p:cNvPr id="6" name="Conector recto de flecha 5"/>
            <p:cNvCxnSpPr/>
            <p:nvPr/>
          </p:nvCxnSpPr>
          <p:spPr>
            <a:xfrm flipH="1" flipV="1">
              <a:off x="2627784" y="4149080"/>
              <a:ext cx="1368152" cy="14401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 rot="16200000">
              <a:off x="1439652" y="4113076"/>
              <a:ext cx="1656184" cy="288032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632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Percepción.thmx</Template>
  <TotalTime>1944</TotalTime>
  <Words>2554</Words>
  <Application>Microsoft Office PowerPoint</Application>
  <PresentationFormat>Presentación en pantalla (4:3)</PresentationFormat>
  <Paragraphs>252</Paragraphs>
  <Slides>37</Slides>
  <Notes>35</Notes>
  <HiddenSlides>1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ＭＳ Ｐゴシック</vt:lpstr>
      <vt:lpstr>Calibri</vt:lpstr>
      <vt:lpstr>Cambria Math</vt:lpstr>
      <vt:lpstr>Century Gothic</vt:lpstr>
      <vt:lpstr>Droid Sans</vt:lpstr>
      <vt:lpstr>Roboto</vt:lpstr>
      <vt:lpstr>Roboto Condensed</vt:lpstr>
      <vt:lpstr>Times New Roman</vt:lpstr>
      <vt:lpstr>Wingdings</vt:lpstr>
      <vt:lpstr>Wingdings 2</vt:lpstr>
      <vt:lpstr>Wingdings 3</vt:lpstr>
      <vt:lpstr>Perception</vt:lpstr>
      <vt:lpstr>USO DE DISPOSITIVOS MÓVILES PARA EXPERIMENTACIÓN EN FÍSICA</vt:lpstr>
      <vt:lpstr>Para empezar… Acelerómetro</vt:lpstr>
      <vt:lpstr>Presentación de PowerPoint</vt:lpstr>
      <vt:lpstr>Identificar ejes coordenadas</vt:lpstr>
      <vt:lpstr>Identificar ejes coordenadas</vt:lpstr>
      <vt:lpstr>Presentación de PowerPoint</vt:lpstr>
      <vt:lpstr>Ejemplo 1: !a saltar!</vt:lpstr>
      <vt:lpstr>Ejemplo 1: !a saltar!</vt:lpstr>
      <vt:lpstr>Ejemplo 1: !a saltar!</vt:lpstr>
      <vt:lpstr>Ejemplo 1: !a saltar!</vt:lpstr>
      <vt:lpstr>Ejemplo 2: !móvil en caída libre!!!</vt:lpstr>
      <vt:lpstr>Ejemplo 2: !móvil en caída libre!!!</vt:lpstr>
      <vt:lpstr>Ejemplo 2: !móvil en caída libre!!!</vt:lpstr>
      <vt:lpstr>Ejemplo 2: !móvil en caída libre!!!</vt:lpstr>
      <vt:lpstr>Ejemplo 2: !móvil en caída libre!!!</vt:lpstr>
      <vt:lpstr>¿En qué atracciones se puede usar?</vt:lpstr>
      <vt:lpstr>Ejemplo 3: subiendo en ascensor</vt:lpstr>
      <vt:lpstr>Ejemplo 3: subiendo en ascensor</vt:lpstr>
      <vt:lpstr>Ejemplo 3: subiendo en ascensor</vt:lpstr>
      <vt:lpstr>Ejemplo 3: subiendo en ascensor</vt:lpstr>
      <vt:lpstr>Ejemplo 4: combinación de acelerómetro y giróscopo</vt:lpstr>
      <vt:lpstr>Ejemplo 4: combinación de acelerómetro y giróscopo</vt:lpstr>
      <vt:lpstr>Ejemplo 4: combinación de acelerómetro y giróscopo</vt:lpstr>
      <vt:lpstr>Ejemplo 5: ¿detectando radiación invisible?</vt:lpstr>
      <vt:lpstr>Espectro electromagnético</vt:lpstr>
      <vt:lpstr>El infrarrojo en la vida cotidiana</vt:lpstr>
      <vt:lpstr>Medida de distancias y alturas: smartmeasure</vt:lpstr>
      <vt:lpstr>¿En qué atracciones se puede usar?</vt:lpstr>
      <vt:lpstr>¿En qué atracciones se puede usar?</vt:lpstr>
      <vt:lpstr>¿En qué atracciones se puede usar?</vt:lpstr>
      <vt:lpstr>¿En qué atracciones se puede usar?</vt:lpstr>
      <vt:lpstr>¿En qué atracciones se puede usar?</vt:lpstr>
      <vt:lpstr>Medida de inclinaciones con el acelerómetro</vt:lpstr>
      <vt:lpstr>Medida de inclinaciones con el acelerómetro: las cuerdas</vt:lpstr>
      <vt:lpstr>Conclusiones: Pros</vt:lpstr>
      <vt:lpstr>Conclusiones: Pros</vt:lpstr>
      <vt:lpstr>Conclusiones: Contras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pgina17</cp:lastModifiedBy>
  <cp:revision>203</cp:revision>
  <cp:lastPrinted>2017-12-18T10:37:18Z</cp:lastPrinted>
  <dcterms:created xsi:type="dcterms:W3CDTF">2016-08-29T09:32:21Z</dcterms:created>
  <dcterms:modified xsi:type="dcterms:W3CDTF">2019-03-06T17:07:37Z</dcterms:modified>
</cp:coreProperties>
</file>