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F150D65-C64D-44FB-9152-4CC2DE0C9198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48070-6A81-47D0-9810-1540B9FEFF61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48070-6A81-47D0-9810-1540B9FEFF61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51E52B4A-BA08-4841-AB08-A0D822ABC34D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48070-6A81-47D0-9810-1540B9FEFF61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48070-6A81-47D0-9810-1540B9FEFF61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0FFE64A4-35FB-42B6-9183-2C0CE0E36649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, objetos e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75D48070-6A81-47D0-9810-1540B9FEFF61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2A2683B9-6ECA-47FA-93CF-B124A0FAC208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ción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48070-6A81-47D0-9810-1540B9FEFF61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770" y="4208929"/>
            <a:ext cx="5945103" cy="1048684"/>
          </a:xfrm>
        </p:spPr>
        <p:txBody>
          <a:bodyPr>
            <a:normAutofit fontScale="90000"/>
          </a:bodyPr>
          <a:lstStyle/>
          <a:p>
            <a:r>
              <a:rPr lang="es-ES" dirty="0"/>
              <a:t>Experimentos de Física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1143000"/>
          </a:xfrm>
        </p:spPr>
        <p:txBody>
          <a:bodyPr>
            <a:normAutofit/>
          </a:bodyPr>
          <a:lstStyle/>
          <a:p>
            <a:r>
              <a:rPr lang="es-ES" dirty="0"/>
              <a:t>Lucía Esperanza </a:t>
            </a:r>
            <a:r>
              <a:rPr lang="es-ES" dirty="0" err="1"/>
              <a:t>Tardáguila</a:t>
            </a:r>
            <a:r>
              <a:rPr lang="es-ES" dirty="0"/>
              <a:t> Calvo</a:t>
            </a:r>
          </a:p>
          <a:p>
            <a:r>
              <a:rPr lang="es-ES" dirty="0"/>
              <a:t>Eduardo </a:t>
            </a:r>
            <a:r>
              <a:rPr lang="es-ES" dirty="0" err="1"/>
              <a:t>Pedraz</a:t>
            </a:r>
            <a:r>
              <a:rPr lang="es-ES" dirty="0"/>
              <a:t> Prieto </a:t>
            </a:r>
          </a:p>
          <a:p>
            <a:r>
              <a:rPr lang="es-ES" dirty="0"/>
              <a:t>Cecilia García Bueno</a:t>
            </a:r>
          </a:p>
          <a:p>
            <a:pPr algn="r"/>
            <a:r>
              <a:rPr lang="es-ES" dirty="0"/>
              <a:t>Didáctica en Física y Química</a:t>
            </a:r>
          </a:p>
        </p:txBody>
      </p:sp>
      <p:pic>
        <p:nvPicPr>
          <p:cNvPr id="4" name="Imagen 3" descr="Usaly800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30" y="5257800"/>
            <a:ext cx="2522913" cy="140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79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title"/>
          </p:nvPr>
        </p:nvSpPr>
        <p:spPr>
          <a:xfrm>
            <a:off x="457200" y="351115"/>
            <a:ext cx="7391401" cy="662799"/>
          </a:xfrm>
        </p:spPr>
        <p:txBody>
          <a:bodyPr/>
          <a:lstStyle/>
          <a:p>
            <a:r>
              <a:rPr lang="es-ES" dirty="0"/>
              <a:t>Vela sedienta</a:t>
            </a:r>
          </a:p>
        </p:txBody>
      </p:sp>
      <p:sp>
        <p:nvSpPr>
          <p:cNvPr id="15" name="Marcador de contenido 14"/>
          <p:cNvSpPr>
            <a:spLocks noGrp="1"/>
          </p:cNvSpPr>
          <p:nvPr>
            <p:ph sz="half" idx="1"/>
          </p:nvPr>
        </p:nvSpPr>
        <p:spPr>
          <a:xfrm>
            <a:off x="264984" y="3978297"/>
            <a:ext cx="4126660" cy="3047885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800000"/>
                </a:solidFill>
              </a:rPr>
              <a:t>MÉTODO EXPERIMENTAL</a:t>
            </a:r>
            <a:endParaRPr lang="es-ES" sz="1400" dirty="0"/>
          </a:p>
          <a:p>
            <a:pPr marL="571500" lvl="1" indent="-342900" algn="just">
              <a:spcBef>
                <a:spcPts val="1200"/>
              </a:spcBef>
              <a:buFont typeface="+mj-lt"/>
              <a:buAutoNum type="arabicPeriod"/>
            </a:pPr>
            <a:r>
              <a:rPr lang="es-ES" sz="1400" dirty="0"/>
              <a:t>Se añade colorante a un vaso de agua para darle color.</a:t>
            </a:r>
          </a:p>
          <a:p>
            <a:pPr marL="571500" lvl="1" indent="-342900" algn="just">
              <a:spcBef>
                <a:spcPts val="1200"/>
              </a:spcBef>
              <a:buFont typeface="+mj-lt"/>
              <a:buAutoNum type="arabicPeriod"/>
            </a:pPr>
            <a:r>
              <a:rPr lang="es-ES" sz="1400" dirty="0"/>
              <a:t>Se vierte el agua coloreada en un plato llano hasta cubrir toda la superficie.</a:t>
            </a:r>
          </a:p>
          <a:p>
            <a:pPr marL="571500" lvl="1" indent="-342900" algn="just">
              <a:spcBef>
                <a:spcPts val="1200"/>
              </a:spcBef>
              <a:buFont typeface="+mj-lt"/>
              <a:buAutoNum type="arabicPeriod"/>
            </a:pPr>
            <a:r>
              <a:rPr lang="es-ES" sz="1400" dirty="0"/>
              <a:t>Se coloca la vela en el plato, se enciende, y se tapa con el vaso.</a:t>
            </a:r>
          </a:p>
          <a:p>
            <a:pPr marL="571500" lvl="1" indent="-342900" algn="just">
              <a:spcBef>
                <a:spcPts val="1200"/>
              </a:spcBef>
              <a:buFont typeface="+mj-lt"/>
              <a:buAutoNum type="arabicPeriod"/>
            </a:pPr>
            <a:endParaRPr lang="es-ES" sz="1400" dirty="0"/>
          </a:p>
          <a:p>
            <a:pPr marL="228600" lvl="1" indent="0" algn="just">
              <a:spcBef>
                <a:spcPts val="1200"/>
              </a:spcBef>
              <a:buNone/>
            </a:pPr>
            <a:endParaRPr lang="es-ES" sz="1400" dirty="0"/>
          </a:p>
        </p:txBody>
      </p:sp>
      <p:sp>
        <p:nvSpPr>
          <p:cNvPr id="16" name="Marcador de contenido 15"/>
          <p:cNvSpPr>
            <a:spLocks noGrp="1"/>
          </p:cNvSpPr>
          <p:nvPr>
            <p:ph sz="half" idx="13"/>
          </p:nvPr>
        </p:nvSpPr>
        <p:spPr>
          <a:xfrm>
            <a:off x="4511711" y="1134807"/>
            <a:ext cx="3656743" cy="1677592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800000"/>
                </a:solidFill>
              </a:rPr>
              <a:t>RESULTADOS</a:t>
            </a:r>
          </a:p>
          <a:p>
            <a:pPr marL="230400" lvl="2" indent="0" algn="just">
              <a:spcBef>
                <a:spcPts val="1200"/>
              </a:spcBef>
              <a:buNone/>
            </a:pPr>
            <a:r>
              <a:rPr lang="es-ES" sz="1400" dirty="0"/>
              <a:t>Al cabo de unos segundos la vela se apaga y el agua asciende por el vaso unos centímetros.</a:t>
            </a:r>
          </a:p>
          <a:p>
            <a:endParaRPr lang="es-ES" dirty="0">
              <a:solidFill>
                <a:srgbClr val="800000"/>
              </a:solidFill>
            </a:endParaRPr>
          </a:p>
        </p:txBody>
      </p:sp>
      <p:sp>
        <p:nvSpPr>
          <p:cNvPr id="17" name="Marcador de contenido 16"/>
          <p:cNvSpPr>
            <a:spLocks noGrp="1"/>
          </p:cNvSpPr>
          <p:nvPr>
            <p:ph sz="half" idx="14"/>
          </p:nvPr>
        </p:nvSpPr>
        <p:spPr>
          <a:xfrm>
            <a:off x="4511711" y="2697214"/>
            <a:ext cx="4120289" cy="3673812"/>
          </a:xfrm>
        </p:spPr>
        <p:txBody>
          <a:bodyPr>
            <a:normAutofit fontScale="47500" lnSpcReduction="20000"/>
          </a:bodyPr>
          <a:lstStyle/>
          <a:p>
            <a:r>
              <a:rPr lang="es-ES" sz="3800" dirty="0">
                <a:solidFill>
                  <a:srgbClr val="800000"/>
                </a:solidFill>
              </a:rPr>
              <a:t>FUNDAMENTO CIENTÍFICO</a:t>
            </a:r>
          </a:p>
          <a:p>
            <a:pPr marL="228600" lvl="2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" sz="2900" dirty="0"/>
              <a:t>Al encender la vela se produce una reacción de combustión, la cera de la vela reacciona con el oxígeno del aire produciendo CO</a:t>
            </a:r>
            <a:r>
              <a:rPr lang="es-ES" sz="2900" baseline="-25000" dirty="0"/>
              <a:t>2</a:t>
            </a:r>
            <a:r>
              <a:rPr lang="es-ES" sz="2900" dirty="0"/>
              <a:t> y H</a:t>
            </a:r>
            <a:r>
              <a:rPr lang="es-ES" sz="2900" baseline="-25000" dirty="0"/>
              <a:t>2</a:t>
            </a:r>
            <a:r>
              <a:rPr lang="es-ES" sz="2900" dirty="0"/>
              <a:t>O.</a:t>
            </a:r>
          </a:p>
          <a:p>
            <a:pPr marL="228600" lvl="2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" sz="2900" dirty="0"/>
              <a:t>Parafina + O</a:t>
            </a:r>
            <a:r>
              <a:rPr lang="es-ES" sz="2900" baseline="-25000" dirty="0"/>
              <a:t>2</a:t>
            </a:r>
            <a:r>
              <a:rPr lang="es-ES" sz="2900" dirty="0"/>
              <a:t> -------------</a:t>
            </a:r>
            <a:r>
              <a:rPr lang="es-ES" sz="2900" dirty="0">
                <a:sym typeface="Wingdings" panose="05000000000000000000" pitchFamily="2" charset="2"/>
              </a:rPr>
              <a:t> CO</a:t>
            </a:r>
            <a:r>
              <a:rPr lang="es-ES" sz="2900" baseline="-25000" dirty="0">
                <a:sym typeface="Wingdings" panose="05000000000000000000" pitchFamily="2" charset="2"/>
              </a:rPr>
              <a:t>2</a:t>
            </a:r>
            <a:r>
              <a:rPr lang="es-ES" sz="2900" dirty="0">
                <a:sym typeface="Wingdings" panose="05000000000000000000" pitchFamily="2" charset="2"/>
              </a:rPr>
              <a:t> + H</a:t>
            </a:r>
            <a:r>
              <a:rPr lang="es-ES" sz="2900" baseline="-25000" dirty="0">
                <a:sym typeface="Wingdings" panose="05000000000000000000" pitchFamily="2" charset="2"/>
              </a:rPr>
              <a:t>2</a:t>
            </a:r>
            <a:r>
              <a:rPr lang="es-ES" sz="2900" dirty="0">
                <a:sym typeface="Wingdings" panose="05000000000000000000" pitchFamily="2" charset="2"/>
              </a:rPr>
              <a:t>O</a:t>
            </a:r>
            <a:endParaRPr lang="es-ES" sz="2900" dirty="0"/>
          </a:p>
          <a:p>
            <a:pPr marL="228600" lvl="2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" sz="2900" dirty="0"/>
              <a:t>El volumen del gas producido es más pequeño que el volumen del consumido, el resultado es que en el interior del vaso disminuye la presión y por ello sube el agua hasta que la presión interior  y la exterior (atmosférica) se igualan.</a:t>
            </a:r>
          </a:p>
          <a:p>
            <a:pPr marL="0" indent="0">
              <a:buNone/>
            </a:pPr>
            <a:endParaRPr lang="es-ES" sz="2600" dirty="0"/>
          </a:p>
        </p:txBody>
      </p:sp>
      <p:sp>
        <p:nvSpPr>
          <p:cNvPr id="18" name="Marcador de contenido 14"/>
          <p:cNvSpPr txBox="1">
            <a:spLocks/>
          </p:cNvSpPr>
          <p:nvPr/>
        </p:nvSpPr>
        <p:spPr>
          <a:xfrm>
            <a:off x="457200" y="1131538"/>
            <a:ext cx="3742228" cy="969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solidFill>
                  <a:srgbClr val="800000"/>
                </a:solidFill>
              </a:rPr>
              <a:t>OBJETIVO</a:t>
            </a:r>
            <a:endParaRPr lang="es-ES" sz="2300" dirty="0">
              <a:solidFill>
                <a:srgbClr val="800000"/>
              </a:solidFill>
            </a:endParaRPr>
          </a:p>
          <a:p>
            <a:pPr marL="230400" indent="0" algn="just">
              <a:spcBef>
                <a:spcPts val="1200"/>
              </a:spcBef>
              <a:buNone/>
            </a:pPr>
            <a:r>
              <a:rPr lang="es-ES" sz="1400" dirty="0"/>
              <a:t>Conocer la reacción de combustión y el concepto de presión.</a:t>
            </a:r>
          </a:p>
        </p:txBody>
      </p:sp>
      <p:sp>
        <p:nvSpPr>
          <p:cNvPr id="19" name="Marcador de contenido 14"/>
          <p:cNvSpPr txBox="1">
            <a:spLocks/>
          </p:cNvSpPr>
          <p:nvPr/>
        </p:nvSpPr>
        <p:spPr>
          <a:xfrm>
            <a:off x="542685" y="2100688"/>
            <a:ext cx="3656743" cy="1920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solidFill>
                  <a:srgbClr val="800000"/>
                </a:solidFill>
              </a:rPr>
              <a:t>MATERIAL</a:t>
            </a:r>
          </a:p>
          <a:p>
            <a:pPr lvl="1">
              <a:spcBef>
                <a:spcPts val="0"/>
              </a:spcBef>
            </a:pPr>
            <a:r>
              <a:rPr lang="es-ES" sz="1400" dirty="0"/>
              <a:t>Vela </a:t>
            </a:r>
          </a:p>
          <a:p>
            <a:pPr lvl="1">
              <a:spcBef>
                <a:spcPts val="0"/>
              </a:spcBef>
            </a:pPr>
            <a:r>
              <a:rPr lang="es-ES" sz="1400" dirty="0"/>
              <a:t>Vaso</a:t>
            </a:r>
          </a:p>
          <a:p>
            <a:pPr lvl="1">
              <a:spcBef>
                <a:spcPts val="0"/>
              </a:spcBef>
            </a:pPr>
            <a:r>
              <a:rPr lang="es-ES" sz="1400" dirty="0"/>
              <a:t>Agua </a:t>
            </a:r>
          </a:p>
          <a:p>
            <a:pPr lvl="1">
              <a:spcBef>
                <a:spcPts val="0"/>
              </a:spcBef>
            </a:pPr>
            <a:r>
              <a:rPr lang="es-ES" sz="1400" dirty="0"/>
              <a:t>Colorante</a:t>
            </a:r>
          </a:p>
          <a:p>
            <a:pPr lvl="1">
              <a:spcBef>
                <a:spcPts val="0"/>
              </a:spcBef>
            </a:pPr>
            <a:r>
              <a:rPr lang="es-ES" sz="1400" dirty="0"/>
              <a:t>Plato</a:t>
            </a:r>
          </a:p>
          <a:p>
            <a:pPr lvl="1">
              <a:spcBef>
                <a:spcPts val="0"/>
              </a:spcBef>
            </a:pPr>
            <a:r>
              <a:rPr lang="es-ES" sz="1400" dirty="0"/>
              <a:t>Mechero</a:t>
            </a:r>
          </a:p>
          <a:p>
            <a:pPr lvl="1">
              <a:spcBef>
                <a:spcPts val="0"/>
              </a:spcBef>
            </a:pPr>
            <a:endParaRPr lang="es-ES" sz="1400" dirty="0"/>
          </a:p>
          <a:p>
            <a:pPr lvl="1">
              <a:spcBef>
                <a:spcPts val="0"/>
              </a:spcBef>
            </a:pPr>
            <a:endParaRPr lang="es-ES" sz="1400" dirty="0"/>
          </a:p>
          <a:p>
            <a:pPr lvl="1">
              <a:spcBef>
                <a:spcPts val="0"/>
              </a:spcBef>
            </a:pPr>
            <a:endParaRPr lang="es-ES" sz="1400" dirty="0"/>
          </a:p>
        </p:txBody>
      </p:sp>
      <p:sp>
        <p:nvSpPr>
          <p:cNvPr id="7" name="CuadroTexto 6"/>
          <p:cNvSpPr txBox="1"/>
          <p:nvPr/>
        </p:nvSpPr>
        <p:spPr>
          <a:xfrm>
            <a:off x="6834120" y="6371026"/>
            <a:ext cx="2044856" cy="261610"/>
          </a:xfrm>
          <a:prstGeom prst="rect">
            <a:avLst/>
          </a:prstGeom>
          <a:noFill/>
          <a:ln>
            <a:solidFill>
              <a:srgbClr val="99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s-ES" sz="1100" b="1" dirty="0">
                <a:solidFill>
                  <a:schemeClr val="accent1"/>
                </a:solidFill>
              </a:rPr>
              <a:t>DURACIÓN</a:t>
            </a:r>
            <a:r>
              <a:rPr lang="es-ES" sz="1100" dirty="0">
                <a:solidFill>
                  <a:srgbClr val="FFFFFF"/>
                </a:solidFill>
              </a:rPr>
              <a:t> </a:t>
            </a:r>
            <a:r>
              <a:rPr lang="es-ES" sz="1000" dirty="0"/>
              <a:t>cinco minutos</a:t>
            </a:r>
          </a:p>
        </p:txBody>
      </p:sp>
    </p:spTree>
    <p:extLst>
      <p:ext uri="{BB962C8B-B14F-4D97-AF65-F5344CB8AC3E}">
        <p14:creationId xmlns:p14="http://schemas.microsoft.com/office/powerpoint/2010/main" val="3127566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title"/>
          </p:nvPr>
        </p:nvSpPr>
        <p:spPr>
          <a:xfrm>
            <a:off x="457200" y="351115"/>
            <a:ext cx="7391401" cy="662799"/>
          </a:xfrm>
        </p:spPr>
        <p:txBody>
          <a:bodyPr/>
          <a:lstStyle/>
          <a:p>
            <a:r>
              <a:rPr lang="es-ES" dirty="0" err="1"/>
              <a:t>Multipompas</a:t>
            </a:r>
            <a:endParaRPr lang="es-ES" dirty="0"/>
          </a:p>
        </p:txBody>
      </p:sp>
      <p:sp>
        <p:nvSpPr>
          <p:cNvPr id="15" name="Marcador de contenido 14"/>
          <p:cNvSpPr>
            <a:spLocks noGrp="1"/>
          </p:cNvSpPr>
          <p:nvPr>
            <p:ph sz="half" idx="1"/>
          </p:nvPr>
        </p:nvSpPr>
        <p:spPr>
          <a:xfrm>
            <a:off x="457200" y="3466135"/>
            <a:ext cx="4126660" cy="3047885"/>
          </a:xfrm>
        </p:spPr>
        <p:txBody>
          <a:bodyPr>
            <a:normAutofit fontScale="85000" lnSpcReduction="10000"/>
          </a:bodyPr>
          <a:lstStyle/>
          <a:p>
            <a:r>
              <a:rPr lang="es-ES" sz="2100" dirty="0">
                <a:solidFill>
                  <a:srgbClr val="800000"/>
                </a:solidFill>
              </a:rPr>
              <a:t>MÉTODO EXPERIMENTAL</a:t>
            </a:r>
          </a:p>
          <a:p>
            <a:pPr marL="571500" lvl="1" indent="-342900" algn="just">
              <a:spcBef>
                <a:spcPts val="1200"/>
              </a:spcBef>
              <a:buFont typeface="+mj-lt"/>
              <a:buAutoNum type="arabicPeriod"/>
            </a:pPr>
            <a:r>
              <a:rPr lang="es-ES" sz="1400" dirty="0"/>
              <a:t>En un recipiente se añaden unos 300 </a:t>
            </a:r>
            <a:r>
              <a:rPr lang="es-ES" sz="1400" dirty="0" err="1"/>
              <a:t>mL</a:t>
            </a:r>
            <a:r>
              <a:rPr lang="es-ES" sz="1400" dirty="0"/>
              <a:t> de agua tibia, una cucharada grande de azúcar </a:t>
            </a:r>
            <a:r>
              <a:rPr lang="es-ES" sz="1400" dirty="0" err="1"/>
              <a:t>glass</a:t>
            </a:r>
            <a:r>
              <a:rPr lang="es-ES" sz="1400" dirty="0"/>
              <a:t> y dos de jabón líquido. </a:t>
            </a:r>
          </a:p>
          <a:p>
            <a:pPr marL="571500" lvl="1" indent="-342900" algn="just">
              <a:spcBef>
                <a:spcPts val="1200"/>
              </a:spcBef>
              <a:buFont typeface="+mj-lt"/>
              <a:buAutoNum type="arabicPeriod"/>
            </a:pPr>
            <a:r>
              <a:rPr lang="es-ES" sz="1400" dirty="0"/>
              <a:t>Se agita hasta homogeneizar lo máximo posible. </a:t>
            </a:r>
          </a:p>
          <a:p>
            <a:pPr marL="571500" lvl="1" indent="-342900" algn="just">
              <a:spcBef>
                <a:spcPts val="1200"/>
              </a:spcBef>
              <a:buFont typeface="+mj-lt"/>
              <a:buAutoNum type="arabicPeriod"/>
            </a:pPr>
            <a:r>
              <a:rPr lang="es-ES" sz="1400" dirty="0"/>
              <a:t>Sobre una superficie lisa, se reparte un poco de la disolución previamente preparada. </a:t>
            </a:r>
          </a:p>
          <a:p>
            <a:pPr marL="571500" lvl="1" indent="-342900" algn="just">
              <a:spcBef>
                <a:spcPts val="1200"/>
              </a:spcBef>
              <a:buFont typeface="+mj-lt"/>
              <a:buAutoNum type="arabicPeriod"/>
            </a:pPr>
            <a:r>
              <a:rPr lang="es-ES" sz="1400" dirty="0"/>
              <a:t>Por último, se coge la pajita absorbiendo una cantidad de la disolución formada y se sopla sobre la superficie formando una pompa. Atravesamos la pompa con la pajita realizando más pompas en su interior.</a:t>
            </a:r>
          </a:p>
          <a:p>
            <a:pPr marL="571500" lvl="1" indent="-342900" algn="just">
              <a:spcBef>
                <a:spcPts val="1200"/>
              </a:spcBef>
              <a:buFont typeface="+mj-lt"/>
              <a:buAutoNum type="arabicPeriod"/>
            </a:pPr>
            <a:endParaRPr lang="es-ES" sz="1400" dirty="0"/>
          </a:p>
          <a:p>
            <a:pPr marL="228600" lvl="1" indent="0" algn="just">
              <a:spcBef>
                <a:spcPts val="1200"/>
              </a:spcBef>
              <a:buNone/>
            </a:pPr>
            <a:endParaRPr lang="es-ES" sz="1400" dirty="0"/>
          </a:p>
        </p:txBody>
      </p:sp>
      <p:sp>
        <p:nvSpPr>
          <p:cNvPr id="16" name="Marcador de contenido 15"/>
          <p:cNvSpPr>
            <a:spLocks noGrp="1"/>
          </p:cNvSpPr>
          <p:nvPr>
            <p:ph sz="half" idx="13"/>
          </p:nvPr>
        </p:nvSpPr>
        <p:spPr>
          <a:xfrm>
            <a:off x="4505341" y="1134807"/>
            <a:ext cx="3656743" cy="1677592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800000"/>
                </a:solidFill>
              </a:rPr>
              <a:t>RESULTADOS</a:t>
            </a:r>
          </a:p>
          <a:p>
            <a:pPr marL="230400" lvl="2" indent="0" algn="just">
              <a:spcBef>
                <a:spcPts val="1200"/>
              </a:spcBef>
              <a:buNone/>
            </a:pPr>
            <a:r>
              <a:rPr lang="es-ES" sz="1400" dirty="0"/>
              <a:t>Se observa que las pompas atravesadas por la pajita no se rompen, incluso podemos mover la pajita por el interior de la pompa sin que esta se rompa.</a:t>
            </a:r>
          </a:p>
          <a:p>
            <a:endParaRPr lang="es-ES" dirty="0">
              <a:solidFill>
                <a:srgbClr val="800000"/>
              </a:solidFill>
            </a:endParaRPr>
          </a:p>
        </p:txBody>
      </p:sp>
      <p:sp>
        <p:nvSpPr>
          <p:cNvPr id="17" name="Marcador de contenido 16"/>
          <p:cNvSpPr>
            <a:spLocks noGrp="1"/>
          </p:cNvSpPr>
          <p:nvPr>
            <p:ph sz="half" idx="14"/>
          </p:nvPr>
        </p:nvSpPr>
        <p:spPr>
          <a:xfrm>
            <a:off x="4614649" y="3147646"/>
            <a:ext cx="4017351" cy="3223380"/>
          </a:xfrm>
        </p:spPr>
        <p:txBody>
          <a:bodyPr>
            <a:normAutofit fontScale="92500" lnSpcReduction="20000"/>
          </a:bodyPr>
          <a:lstStyle/>
          <a:p>
            <a:r>
              <a:rPr lang="es-ES" sz="1900" dirty="0">
                <a:solidFill>
                  <a:srgbClr val="800000"/>
                </a:solidFill>
              </a:rPr>
              <a:t>FUNDAMENTO CIENTÍFICO</a:t>
            </a:r>
          </a:p>
          <a:p>
            <a:pPr marL="228600" lvl="2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" sz="1500" dirty="0"/>
              <a:t>La tensión superficial  es una propiedad que tienen los líquidos y que consiste en que la capa externa del </a:t>
            </a:r>
            <a:r>
              <a:rPr lang="es-ES" sz="1500" dirty="0" err="1"/>
              <a:t>fluído</a:t>
            </a:r>
            <a:r>
              <a:rPr lang="es-ES" sz="1500" dirty="0"/>
              <a:t> se comporta como una superficie elástica que intenta impedir que entre dentro cualquier objeto externo, como si fuera un globo.</a:t>
            </a:r>
          </a:p>
          <a:p>
            <a:pPr marL="228600" lvl="2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" sz="1500" dirty="0"/>
              <a:t>El jabón disminuye la tensión superficial de las moléculas de agua, permitiendo que la pajita pueda atravesar la superficie de la pompa.</a:t>
            </a:r>
          </a:p>
          <a:p>
            <a:pPr marL="228600" lvl="2" indent="0" algn="just">
              <a:lnSpc>
                <a:spcPct val="120000"/>
              </a:lnSpc>
              <a:spcBef>
                <a:spcPts val="1200"/>
              </a:spcBef>
              <a:buNone/>
            </a:pPr>
            <a:endParaRPr lang="es-ES" sz="2900" dirty="0"/>
          </a:p>
          <a:p>
            <a:pPr marL="228600" lvl="2" indent="0" algn="just">
              <a:lnSpc>
                <a:spcPct val="120000"/>
              </a:lnSpc>
              <a:spcBef>
                <a:spcPts val="1200"/>
              </a:spcBef>
              <a:buNone/>
            </a:pPr>
            <a:endParaRPr lang="es-ES" sz="2900" dirty="0"/>
          </a:p>
          <a:p>
            <a:pPr marL="0" indent="0">
              <a:buNone/>
            </a:pPr>
            <a:endParaRPr lang="es-ES" sz="2600" dirty="0"/>
          </a:p>
        </p:txBody>
      </p:sp>
      <p:sp>
        <p:nvSpPr>
          <p:cNvPr id="18" name="Marcador de contenido 14"/>
          <p:cNvSpPr txBox="1">
            <a:spLocks/>
          </p:cNvSpPr>
          <p:nvPr/>
        </p:nvSpPr>
        <p:spPr>
          <a:xfrm>
            <a:off x="457200" y="1131538"/>
            <a:ext cx="3742228" cy="969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solidFill>
                  <a:srgbClr val="800000"/>
                </a:solidFill>
              </a:rPr>
              <a:t>OBJETIVO</a:t>
            </a:r>
            <a:endParaRPr lang="es-ES" sz="2300" dirty="0">
              <a:solidFill>
                <a:srgbClr val="800000"/>
              </a:solidFill>
            </a:endParaRPr>
          </a:p>
          <a:p>
            <a:pPr marL="230400" indent="0" algn="just">
              <a:spcBef>
                <a:spcPts val="1200"/>
              </a:spcBef>
              <a:buNone/>
            </a:pPr>
            <a:r>
              <a:rPr lang="es-ES" sz="1400" dirty="0"/>
              <a:t>Conocer el concepto de tensión superficial.</a:t>
            </a:r>
          </a:p>
        </p:txBody>
      </p:sp>
      <p:sp>
        <p:nvSpPr>
          <p:cNvPr id="19" name="Marcador de contenido 14"/>
          <p:cNvSpPr txBox="1">
            <a:spLocks/>
          </p:cNvSpPr>
          <p:nvPr/>
        </p:nvSpPr>
        <p:spPr>
          <a:xfrm>
            <a:off x="542685" y="2100688"/>
            <a:ext cx="3656743" cy="1920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solidFill>
                  <a:srgbClr val="800000"/>
                </a:solidFill>
              </a:rPr>
              <a:t>MATERIAL</a:t>
            </a:r>
          </a:p>
          <a:p>
            <a:pPr lvl="1">
              <a:spcBef>
                <a:spcPts val="0"/>
              </a:spcBef>
            </a:pPr>
            <a:r>
              <a:rPr lang="es-ES" sz="1400" dirty="0"/>
              <a:t>Agua</a:t>
            </a:r>
          </a:p>
          <a:p>
            <a:pPr lvl="1">
              <a:spcBef>
                <a:spcPts val="0"/>
              </a:spcBef>
            </a:pPr>
            <a:r>
              <a:rPr lang="es-ES" sz="1400" dirty="0"/>
              <a:t>Azúcar </a:t>
            </a:r>
            <a:r>
              <a:rPr lang="es-ES" sz="1400" dirty="0" err="1"/>
              <a:t>glass</a:t>
            </a:r>
            <a:endParaRPr lang="es-ES" sz="1400" dirty="0"/>
          </a:p>
          <a:p>
            <a:pPr lvl="1">
              <a:spcBef>
                <a:spcPts val="0"/>
              </a:spcBef>
            </a:pPr>
            <a:r>
              <a:rPr lang="es-ES" sz="1400" dirty="0"/>
              <a:t>Jabón líquido para platos</a:t>
            </a:r>
          </a:p>
          <a:p>
            <a:pPr lvl="1">
              <a:spcBef>
                <a:spcPts val="0"/>
              </a:spcBef>
            </a:pPr>
            <a:r>
              <a:rPr lang="es-ES" sz="1400" dirty="0"/>
              <a:t>Pajita</a:t>
            </a:r>
          </a:p>
          <a:p>
            <a:pPr lvl="1">
              <a:spcBef>
                <a:spcPts val="0"/>
              </a:spcBef>
            </a:pPr>
            <a:endParaRPr lang="es-ES" sz="1400" dirty="0"/>
          </a:p>
          <a:p>
            <a:pPr lvl="1">
              <a:spcBef>
                <a:spcPts val="0"/>
              </a:spcBef>
            </a:pPr>
            <a:endParaRPr lang="es-ES" sz="1400" dirty="0"/>
          </a:p>
        </p:txBody>
      </p:sp>
      <p:sp>
        <p:nvSpPr>
          <p:cNvPr id="7" name="CuadroTexto 6"/>
          <p:cNvSpPr txBox="1"/>
          <p:nvPr/>
        </p:nvSpPr>
        <p:spPr>
          <a:xfrm>
            <a:off x="6834120" y="6371026"/>
            <a:ext cx="2044856" cy="261610"/>
          </a:xfrm>
          <a:prstGeom prst="rect">
            <a:avLst/>
          </a:prstGeom>
          <a:noFill/>
          <a:ln>
            <a:solidFill>
              <a:srgbClr val="99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s-ES" sz="1100" b="1" dirty="0">
                <a:solidFill>
                  <a:schemeClr val="accent1"/>
                </a:solidFill>
              </a:rPr>
              <a:t>DURACIÓN</a:t>
            </a:r>
            <a:r>
              <a:rPr lang="es-ES" sz="1100" dirty="0">
                <a:solidFill>
                  <a:srgbClr val="FFFFFF"/>
                </a:solidFill>
              </a:rPr>
              <a:t> </a:t>
            </a:r>
            <a:r>
              <a:rPr lang="es-ES" sz="1000" dirty="0"/>
              <a:t>cinco minutos</a:t>
            </a:r>
          </a:p>
        </p:txBody>
      </p:sp>
    </p:spTree>
    <p:extLst>
      <p:ext uri="{BB962C8B-B14F-4D97-AF65-F5344CB8AC3E}">
        <p14:creationId xmlns:p14="http://schemas.microsoft.com/office/powerpoint/2010/main" val="1122636689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201</TotalTime>
  <Words>398</Words>
  <Application>Microsoft Office PowerPoint</Application>
  <PresentationFormat>Presentación en pantalla (4:3)</PresentationFormat>
  <Paragraphs>47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Century Gothic</vt:lpstr>
      <vt:lpstr>Wingdings 2</vt:lpstr>
      <vt:lpstr>Plaza</vt:lpstr>
      <vt:lpstr>Experimentos de Física</vt:lpstr>
      <vt:lpstr>Vela sedienta</vt:lpstr>
      <vt:lpstr>Multipompas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Experimentos de Física</dc:title>
  <dc:creator>MJS</dc:creator>
  <cp:lastModifiedBy>Eduardo Pedraz Prieto</cp:lastModifiedBy>
  <cp:revision>23</cp:revision>
  <dcterms:created xsi:type="dcterms:W3CDTF">2016-07-26T10:27:06Z</dcterms:created>
  <dcterms:modified xsi:type="dcterms:W3CDTF">2018-12-19T18:45:49Z</dcterms:modified>
</cp:coreProperties>
</file>