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1" r:id="rId3"/>
    <p:sldId id="266" r:id="rId4"/>
    <p:sldId id="265" r:id="rId5"/>
    <p:sldId id="269" r:id="rId6"/>
    <p:sldId id="268" r:id="rId7"/>
  </p:sldIdLst>
  <p:sldSz cx="12192000" cy="6858000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616"/>
    <a:srgbClr val="545454"/>
    <a:srgbClr val="FEDF05"/>
    <a:srgbClr val="5EA9DD"/>
    <a:srgbClr val="3B5998"/>
    <a:srgbClr val="46A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41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60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83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8551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0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0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24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29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1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0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34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95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F1A8-9008-45F0-B9FB-260C74D70701}" type="datetimeFigureOut">
              <a:rPr lang="es-ES" smtClean="0"/>
              <a:t>06/03/2020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F5D0F-64CE-4671-BEF4-DED0EC2B0A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2" y="914400"/>
            <a:ext cx="10762216" cy="4881093"/>
          </a:xfrm>
          <a:prstGeom prst="rect">
            <a:avLst/>
          </a:prstGeom>
        </p:spPr>
      </p:pic>
      <p:sp>
        <p:nvSpPr>
          <p:cNvPr id="2" name="Título 13"/>
          <p:cNvSpPr txBox="1">
            <a:spLocks/>
          </p:cNvSpPr>
          <p:nvPr/>
        </p:nvSpPr>
        <p:spPr>
          <a:xfrm>
            <a:off x="203254" y="0"/>
            <a:ext cx="7086190" cy="1284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Century Gothic" panose="020B0502020202020204" pitchFamily="34" charset="0"/>
              </a:rPr>
              <a:t>Actividad: Mapas de ruido. Sonidos y ruidos ambientales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66526" y="5842337"/>
            <a:ext cx="4095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Judit García Ferrero</a:t>
            </a:r>
          </a:p>
          <a:p>
            <a:r>
              <a:rPr lang="es-ES" sz="2000" b="1" dirty="0" smtClean="0"/>
              <a:t>M. Mercedes </a:t>
            </a:r>
            <a:r>
              <a:rPr lang="es-ES" sz="2000" b="1" dirty="0" smtClean="0"/>
              <a:t>Iglesias Aparicio</a:t>
            </a:r>
            <a:endParaRPr lang="es-ES" sz="2000" b="1" dirty="0" smtClean="0"/>
          </a:p>
          <a:p>
            <a:r>
              <a:rPr lang="es-ES" sz="2000" b="1" dirty="0" smtClean="0"/>
              <a:t>Laura Tomé Alonso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1688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contenido 14"/>
          <p:cNvSpPr>
            <a:spLocks noGrp="1"/>
          </p:cNvSpPr>
          <p:nvPr>
            <p:ph sz="half" idx="1"/>
          </p:nvPr>
        </p:nvSpPr>
        <p:spPr>
          <a:xfrm>
            <a:off x="1712891" y="4056844"/>
            <a:ext cx="4224270" cy="2691686"/>
          </a:xfrm>
          <a:ln w="15875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s-E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MÉTODO EXPERIMENTAL</a:t>
            </a:r>
          </a:p>
          <a:p>
            <a:pPr marL="228600" lvl="1" indent="0" algn="just">
              <a:spcBef>
                <a:spcPts val="1200"/>
              </a:spcBef>
              <a:buNone/>
            </a:pPr>
            <a:r>
              <a:rPr lang="es-ES" dirty="0">
                <a:latin typeface="Century Gothic" panose="020B0502020202020204" pitchFamily="34" charset="0"/>
              </a:rPr>
              <a:t>-</a:t>
            </a:r>
            <a:r>
              <a:rPr lang="es-ES" dirty="0" smtClean="0">
                <a:latin typeface="Century Gothic" panose="020B0502020202020204" pitchFamily="34" charset="0"/>
              </a:rPr>
              <a:t>En primer </a:t>
            </a:r>
            <a:r>
              <a:rPr lang="es-ES" dirty="0">
                <a:latin typeface="Century Gothic" panose="020B0502020202020204" pitchFamily="34" charset="0"/>
              </a:rPr>
              <a:t>lugar calibramos el móvil con el sonómetro.</a:t>
            </a:r>
          </a:p>
          <a:p>
            <a:pPr marL="228600" lvl="1" indent="0" algn="just">
              <a:spcBef>
                <a:spcPts val="1200"/>
              </a:spcBef>
              <a:buNone/>
            </a:pPr>
            <a:r>
              <a:rPr lang="es-ES" dirty="0">
                <a:latin typeface="Century Gothic" panose="020B0502020202020204" pitchFamily="34" charset="0"/>
              </a:rPr>
              <a:t>-A continuación, vemos como varía la potencia con la distancia utilizando el </a:t>
            </a:r>
            <a:r>
              <a:rPr lang="es-ES" dirty="0" err="1">
                <a:latin typeface="Century Gothic" panose="020B0502020202020204" pitchFamily="34" charset="0"/>
              </a:rPr>
              <a:t>tone</a:t>
            </a:r>
            <a:r>
              <a:rPr lang="es-ES" dirty="0">
                <a:latin typeface="Century Gothic" panose="020B0502020202020204" pitchFamily="34" charset="0"/>
              </a:rPr>
              <a:t> </a:t>
            </a:r>
            <a:r>
              <a:rPr lang="es-ES" dirty="0" err="1">
                <a:latin typeface="Century Gothic" panose="020B0502020202020204" pitchFamily="34" charset="0"/>
              </a:rPr>
              <a:t>generator</a:t>
            </a:r>
            <a:r>
              <a:rPr lang="es-ES" dirty="0">
                <a:latin typeface="Century Gothic" panose="020B0502020202020204" pitchFamily="34" charset="0"/>
              </a:rPr>
              <a:t> y el audio </a:t>
            </a:r>
            <a:r>
              <a:rPr lang="es-ES" dirty="0" err="1">
                <a:latin typeface="Century Gothic" panose="020B0502020202020204" pitchFamily="34" charset="0"/>
              </a:rPr>
              <a:t>amplitude</a:t>
            </a:r>
            <a:r>
              <a:rPr lang="es-ES" dirty="0">
                <a:latin typeface="Century Gothic" panose="020B0502020202020204" pitchFamily="34" charset="0"/>
              </a:rPr>
              <a:t>, tomando como referencias de distancias</a:t>
            </a:r>
            <a:r>
              <a:rPr lang="es-ES" dirty="0" smtClean="0">
                <a:latin typeface="Century Gothic" panose="020B0502020202020204" pitchFamily="34" charset="0"/>
              </a:rPr>
              <a:t>. </a:t>
            </a:r>
            <a:endParaRPr lang="es-ES" dirty="0">
              <a:latin typeface="Century Gothic" panose="020B0502020202020204" pitchFamily="34" charset="0"/>
            </a:endParaRPr>
          </a:p>
          <a:p>
            <a:pPr marL="228600" lvl="1" indent="0" algn="just">
              <a:spcBef>
                <a:spcPts val="1200"/>
              </a:spcBef>
              <a:buNone/>
            </a:pPr>
            <a:r>
              <a:rPr lang="es-ES" dirty="0" smtClean="0">
                <a:latin typeface="Century Gothic" panose="020B0502020202020204" pitchFamily="34" charset="0"/>
              </a:rPr>
              <a:t>-</a:t>
            </a:r>
            <a:r>
              <a:rPr lang="es-ES" dirty="0">
                <a:latin typeface="Century Gothic" panose="020B0502020202020204" pitchFamily="34" charset="0"/>
              </a:rPr>
              <a:t>Medimos en diferentes ambientes (biblioteca, aula llena de gente, coches, calle</a:t>
            </a:r>
            <a:r>
              <a:rPr lang="es-ES" dirty="0" smtClean="0">
                <a:latin typeface="Century Gothic" panose="020B0502020202020204" pitchFamily="34" charset="0"/>
              </a:rPr>
              <a:t>…) </a:t>
            </a:r>
            <a:endParaRPr lang="es-ES" dirty="0">
              <a:latin typeface="Century Gothic" panose="020B0502020202020204" pitchFamily="34" charset="0"/>
            </a:endParaRPr>
          </a:p>
          <a:p>
            <a:pPr marL="228600" lvl="1" indent="0" algn="just">
              <a:spcBef>
                <a:spcPts val="1200"/>
              </a:spcBef>
              <a:buNone/>
            </a:pPr>
            <a:r>
              <a:rPr lang="es-ES" dirty="0">
                <a:latin typeface="Century Gothic" panose="020B0502020202020204" pitchFamily="34" charset="0"/>
              </a:rPr>
              <a:t>-Análisis de </a:t>
            </a:r>
            <a:r>
              <a:rPr lang="es-ES" dirty="0" smtClean="0">
                <a:latin typeface="Century Gothic" panose="020B0502020202020204" pitchFamily="34" charset="0"/>
              </a:rPr>
              <a:t>datos, comparación con los niveles máximos recomendados por la OMS</a:t>
            </a:r>
            <a:endParaRPr lang="es-ES" dirty="0">
              <a:latin typeface="Century Gothic" panose="020B0502020202020204" pitchFamily="34" charset="0"/>
            </a:endParaRPr>
          </a:p>
          <a:p>
            <a:pPr marL="228600" lvl="1" indent="0" algn="just">
              <a:spcBef>
                <a:spcPts val="1200"/>
              </a:spcBef>
              <a:buNone/>
            </a:pPr>
            <a:r>
              <a:rPr lang="es-ES" dirty="0">
                <a:latin typeface="Century Gothic" panose="020B0502020202020204" pitchFamily="34" charset="0"/>
              </a:rPr>
              <a:t>-Conclusiones</a:t>
            </a:r>
          </a:p>
        </p:txBody>
      </p:sp>
      <p:sp>
        <p:nvSpPr>
          <p:cNvPr id="18" name="Marcador de contenido 14"/>
          <p:cNvSpPr txBox="1">
            <a:spLocks/>
          </p:cNvSpPr>
          <p:nvPr/>
        </p:nvSpPr>
        <p:spPr>
          <a:xfrm>
            <a:off x="1712890" y="850007"/>
            <a:ext cx="8765100" cy="825161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5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OBJETIVO</a:t>
            </a:r>
          </a:p>
          <a:p>
            <a:pPr marL="0" indent="0" algn="just">
              <a:buNone/>
            </a:pPr>
            <a:r>
              <a:rPr lang="es-ES" sz="31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Medir la potencia del sonido en distintos ambientes para ver a qué ruido nos estamos exponiendo diariamente y pensar en medidas a emplear para poder reducirlo.   </a:t>
            </a:r>
          </a:p>
          <a:p>
            <a:pPr marL="0" indent="0" algn="just">
              <a:buNone/>
            </a:pPr>
            <a:endParaRPr lang="es-ES" sz="31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es-ES" sz="3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30400" indent="0" algn="just">
              <a:spcBef>
                <a:spcPts val="1200"/>
              </a:spcBef>
              <a:buNone/>
            </a:pPr>
            <a:endParaRPr lang="es-ES" sz="1400" dirty="0"/>
          </a:p>
        </p:txBody>
      </p:sp>
      <p:sp>
        <p:nvSpPr>
          <p:cNvPr id="19" name="Marcador de contenido 14"/>
          <p:cNvSpPr txBox="1">
            <a:spLocks/>
          </p:cNvSpPr>
          <p:nvPr/>
        </p:nvSpPr>
        <p:spPr>
          <a:xfrm>
            <a:off x="1712890" y="2810193"/>
            <a:ext cx="4224270" cy="1246652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MATERIAL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-Móvil con el programa </a:t>
            </a:r>
            <a:r>
              <a:rPr lang="es-E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phyphox</a:t>
            </a: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instalado (</a:t>
            </a:r>
            <a:r>
              <a:rPr lang="es-E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tone</a:t>
            </a: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generator</a:t>
            </a: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y audio </a:t>
            </a:r>
            <a:r>
              <a:rPr lang="es-ES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amplitude</a:t>
            </a: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-Sonómetro para calibrar el móvil</a:t>
            </a:r>
            <a:endParaRPr lang="es-E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433135" y="6486920"/>
            <a:ext cx="2044856" cy="26161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solidFill>
                  <a:schemeClr val="accent1"/>
                </a:solidFill>
              </a:rPr>
              <a:t>DURACIÓN: 50 minutos</a:t>
            </a:r>
            <a:endParaRPr lang="es-ES" sz="1000" dirty="0"/>
          </a:p>
        </p:txBody>
      </p:sp>
      <p:sp>
        <p:nvSpPr>
          <p:cNvPr id="10" name="Marcador de contenido 14"/>
          <p:cNvSpPr txBox="1">
            <a:spLocks/>
          </p:cNvSpPr>
          <p:nvPr/>
        </p:nvSpPr>
        <p:spPr>
          <a:xfrm>
            <a:off x="1712890" y="1675169"/>
            <a:ext cx="8765100" cy="1135023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NIVEL</a:t>
            </a:r>
            <a:r>
              <a:rPr lang="es-ES" dirty="0">
                <a:solidFill>
                  <a:srgbClr val="800000"/>
                </a:solidFill>
              </a:rPr>
              <a:t> </a:t>
            </a:r>
            <a:r>
              <a:rPr lang="es-E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</a:t>
            </a:r>
            <a:r>
              <a:rPr lang="es-ES" dirty="0">
                <a:solidFill>
                  <a:srgbClr val="800000"/>
                </a:solidFill>
              </a:rPr>
              <a:t> </a:t>
            </a:r>
            <a:r>
              <a:rPr lang="es-E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</a:t>
            </a:r>
            <a:r>
              <a:rPr lang="es-ES" dirty="0">
                <a:solidFill>
                  <a:srgbClr val="800000"/>
                </a:solidFill>
              </a:rPr>
              <a:t> </a:t>
            </a:r>
            <a:r>
              <a:rPr lang="es-E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</a:t>
            </a:r>
            <a:r>
              <a:rPr lang="es-ES" dirty="0">
                <a:solidFill>
                  <a:srgbClr val="800000"/>
                </a:solidFill>
              </a:rPr>
              <a:t> </a:t>
            </a:r>
            <a:r>
              <a:rPr lang="es-ES" sz="1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APLICA</a:t>
            </a:r>
          </a:p>
          <a:p>
            <a:pPr marL="230400" indent="0" algn="just">
              <a:spcBef>
                <a:spcPts val="1200"/>
              </a:spcBef>
              <a:buNone/>
            </a:pPr>
            <a:r>
              <a:rPr lang="es-ES" sz="1400" dirty="0" smtClean="0">
                <a:latin typeface="Century Gothic" panose="020B0502020202020204" pitchFamily="34" charset="0"/>
              </a:rPr>
              <a:t>2º Bachillerato: de acuerdo con la Orden EDU-363_2015 que regula el </a:t>
            </a:r>
            <a:r>
              <a:rPr lang="es-ES" sz="1400" dirty="0" err="1" smtClean="0">
                <a:latin typeface="Century Gothic" panose="020B0502020202020204" pitchFamily="34" charset="0"/>
              </a:rPr>
              <a:t>curriculo</a:t>
            </a:r>
            <a:r>
              <a:rPr lang="es-ES" sz="1400" dirty="0" smtClean="0">
                <a:latin typeface="Century Gothic" panose="020B0502020202020204" pitchFamily="34" charset="0"/>
              </a:rPr>
              <a:t> de bachillerato en </a:t>
            </a:r>
            <a:r>
              <a:rPr lang="es-ES" sz="1400" dirty="0" err="1" smtClean="0">
                <a:latin typeface="Century Gothic" panose="020B0502020202020204" pitchFamily="34" charset="0"/>
              </a:rPr>
              <a:t>CyL</a:t>
            </a:r>
            <a:r>
              <a:rPr lang="es-ES" sz="1400" dirty="0" smtClean="0">
                <a:latin typeface="Century Gothic" panose="020B0502020202020204" pitchFamily="34" charset="0"/>
              </a:rPr>
              <a:t> el bloque 4 recoge los contenidos de :</a:t>
            </a:r>
          </a:p>
          <a:p>
            <a:pPr marL="230400" indent="0" algn="just">
              <a:spcBef>
                <a:spcPts val="1200"/>
              </a:spcBef>
              <a:buNone/>
            </a:pPr>
            <a:r>
              <a:rPr lang="es-ES" sz="1500" dirty="0" smtClean="0"/>
              <a:t>Ondas </a:t>
            </a:r>
            <a:r>
              <a:rPr lang="es-ES" sz="1500" dirty="0"/>
              <a:t>longitudinales. El sonido. Cualidades del sonido. Energía e intensidad de las ondas sonoras. Percepción sonora. Nivel de intensidad sonora y sonoridad. Contaminación acústica. </a:t>
            </a:r>
          </a:p>
          <a:p>
            <a:pPr marL="230400" indent="0" algn="just">
              <a:spcBef>
                <a:spcPts val="1200"/>
              </a:spcBef>
              <a:buNone/>
            </a:pP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2" name="Marcador de contenido 16"/>
          <p:cNvSpPr txBox="1">
            <a:spLocks/>
          </p:cNvSpPr>
          <p:nvPr/>
        </p:nvSpPr>
        <p:spPr>
          <a:xfrm>
            <a:off x="5937160" y="2810196"/>
            <a:ext cx="4540830" cy="3938334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s-ES" sz="11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FUNDAMENTO CIENTÍFICO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Century Gothic" panose="020B0502020202020204" pitchFamily="34" charset="0"/>
              </a:rPr>
              <a:t>Ondas sonoras (definición)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Century Gothic" panose="020B0502020202020204" pitchFamily="34" charset="0"/>
              </a:rPr>
              <a:t>Sonómetro (que es )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Century Gothic" panose="020B0502020202020204" pitchFamily="34" charset="0"/>
              </a:rPr>
              <a:t>Unidades de medida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Century Gothic" panose="020B0502020202020204" pitchFamily="34" charset="0"/>
              </a:rPr>
              <a:t>Características del sonido: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1400" dirty="0" smtClean="0">
                <a:latin typeface="Century Gothic" panose="020B0502020202020204" pitchFamily="34" charset="0"/>
              </a:rPr>
              <a:t>Intensidad sonora o volumen: sonoridad y curvas de sonido en función de la frecuencia.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1400" dirty="0" smtClean="0">
                <a:latin typeface="Century Gothic" panose="020B0502020202020204" pitchFamily="34" charset="0"/>
              </a:rPr>
              <a:t>Tono: Ultrasonidos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es-ES" sz="1400" dirty="0" smtClean="0">
                <a:latin typeface="Century Gothic" panose="020B0502020202020204" pitchFamily="34" charset="0"/>
              </a:rPr>
              <a:t>Timbre</a:t>
            </a:r>
          </a:p>
          <a:p>
            <a:pPr>
              <a:buFontTx/>
              <a:buChar char="-"/>
            </a:pPr>
            <a:r>
              <a:rPr lang="es-ES" sz="1400" dirty="0" smtClean="0">
                <a:latin typeface="Century Gothic" panose="020B0502020202020204" pitchFamily="34" charset="0"/>
              </a:rPr>
              <a:t>Percepción del sonido: el ruido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sz="1400" dirty="0" smtClean="0">
                <a:latin typeface="Century Gothic" panose="020B0502020202020204" pitchFamily="34" charset="0"/>
              </a:rPr>
              <a:t>Definición ruido y contaminación acústica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sz="1400" dirty="0" smtClean="0">
                <a:latin typeface="Century Gothic" panose="020B0502020202020204" pitchFamily="34" charset="0"/>
              </a:rPr>
              <a:t>Fuentes de contaminación acústica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sz="1400" dirty="0" smtClean="0">
                <a:latin typeface="Century Gothic" panose="020B0502020202020204" pitchFamily="34" charset="0"/>
              </a:rPr>
              <a:t>Niveles máximos de intensidad sonora recomendados por la OMS.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s-ES" sz="1400" dirty="0" smtClean="0">
                <a:latin typeface="Century Gothic" panose="020B0502020202020204" pitchFamily="34" charset="0"/>
              </a:rPr>
              <a:t>Medidas de protección contra el ruido</a:t>
            </a:r>
          </a:p>
          <a:p>
            <a:pPr marL="457200" lvl="1" indent="0">
              <a:buNone/>
            </a:pP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6"/>
              <p:cNvSpPr txBox="1">
                <a:spLocks/>
              </p:cNvSpPr>
              <p:nvPr/>
            </p:nvSpPr>
            <p:spPr>
              <a:xfrm>
                <a:off x="695460" y="785612"/>
                <a:ext cx="11101589" cy="5241701"/>
              </a:xfrm>
              <a:prstGeom prst="rect">
                <a:avLst/>
              </a:prstGeom>
              <a:ln w="15875"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80000"/>
                  </a:lnSpc>
                  <a:spcBef>
                    <a:spcPts val="1800"/>
                  </a:spcBef>
                  <a:buClr>
                    <a:schemeClr val="accent1"/>
                  </a:buClr>
                  <a:buSzPct val="100000"/>
                  <a:buFont typeface="Wingdings 2" pitchFamily="18" charset="2"/>
                  <a:buChar char="¡"/>
                </a:pPr>
                <a:r>
                  <a:rPr lang="es-ES" sz="11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anose="020B0502020202020204" pitchFamily="34" charset="0"/>
                  </a:rPr>
                  <a:t>FUNDAMENTO CIENTÍFICO (DETALLADO)</a:t>
                </a:r>
              </a:p>
              <a:p>
                <a:pPr>
                  <a:buFontTx/>
                  <a:buChar char="-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Ondas sonoras: ondas mecánicas longitudinales producidas por un cuerpo que vibra y que se propaga en las tres dimensiones del espacio haciendo oscilar las partículas del medio material por el que se trasmiten.</a:t>
                </a:r>
              </a:p>
              <a:p>
                <a:pPr>
                  <a:buFontTx/>
                  <a:buChar char="-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Sonómetro: aparato que mide los niveles de intensidad sonora y da los resultados en dB</a:t>
                </a:r>
              </a:p>
              <a:p>
                <a:pPr>
                  <a:buFontTx/>
                  <a:buChar char="-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Características del sonido:</a:t>
                </a:r>
              </a:p>
              <a:p>
                <a:pPr marL="800100" lvl="1" indent="-342900" algn="just">
                  <a:buFont typeface="+mj-lt"/>
                  <a:buAutoNum type="alphaLcPeriod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Intensidad sonora o volumen: se mide en 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s-ES" sz="1400" dirty="0" smtClean="0">
                    <a:latin typeface="Century Gothic" panose="020B0502020202020204" pitchFamily="34" charset="0"/>
                  </a:rPr>
                  <a:t>, el oído humano puede percibir sonidos a partir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ES" sz="1400" dirty="0">
                    <a:latin typeface="Century Gothic" panose="020B0502020202020204" pitchFamily="34" charset="0"/>
                  </a:rPr>
                  <a:t>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s-ES" sz="1400" dirty="0" smtClean="0">
                    <a:latin typeface="Century Gothic" panose="020B0502020202020204" pitchFamily="34" charset="0"/>
                  </a:rPr>
                  <a:t> estando el umbral del dolor en 1W/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s-ES" sz="14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s-ES" sz="1400" dirty="0" smtClean="0">
                  <a:latin typeface="Century Gothic" panose="020B0502020202020204" pitchFamily="34" charset="0"/>
                </a:endParaRPr>
              </a:p>
              <a:p>
                <a:pPr lvl="2" algn="just">
                  <a:buFont typeface="+mj-lt"/>
                  <a:buAutoNum type="arabicPeriod"/>
                </a:pPr>
                <a:r>
                  <a:rPr lang="es-ES" sz="1000" dirty="0" smtClean="0">
                    <a:latin typeface="Century Gothic" panose="020B0502020202020204" pitchFamily="34" charset="0"/>
                  </a:rPr>
                  <a:t>sonoridad : la sensibilidad de nuestro oído a la intensidad sonora no es lineal, viene dada por </a:t>
                </a:r>
                <a14:m>
                  <m:oMath xmlns:m="http://schemas.openxmlformats.org/officeDocument/2006/math">
                    <m:r>
                      <a:rPr lang="es-ES" sz="1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s-ES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>
                      <a:rPr lang="es-ES" sz="1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f>
                      <m:fPr>
                        <m:ctrlPr>
                          <a:rPr lang="es-E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sSub>
                          <m:sSubPr>
                            <m:ctrlPr>
                              <a:rPr lang="es-E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s-ES" sz="1000" dirty="0" smtClean="0">
                  <a:latin typeface="Century Gothic" panose="020B0502020202020204" pitchFamily="34" charset="0"/>
                </a:endParaRPr>
              </a:p>
              <a:p>
                <a:pPr lvl="2" algn="just">
                  <a:buFont typeface="+mj-lt"/>
                  <a:buAutoNum type="arabicPeriod"/>
                </a:pPr>
                <a:r>
                  <a:rPr lang="es-ES" sz="1000" dirty="0" smtClean="0">
                    <a:latin typeface="Century Gothic" panose="020B0502020202020204" pitchFamily="34" charset="0"/>
                  </a:rPr>
                  <a:t> curvas de sonido en función de la frecuencia:</a:t>
                </a:r>
              </a:p>
              <a:p>
                <a:pPr lvl="2" algn="just">
                  <a:buFont typeface="+mj-lt"/>
                  <a:buAutoNum type="arabicPeriod"/>
                </a:pPr>
                <a:r>
                  <a:rPr lang="es-ES" sz="1000" dirty="0">
                    <a:latin typeface="Century Gothic" panose="020B0502020202020204" pitchFamily="34" charset="0"/>
                  </a:rPr>
                  <a:t>Unidades de </a:t>
                </a:r>
                <a:r>
                  <a:rPr lang="es-ES" sz="1000" dirty="0" smtClean="0">
                    <a:latin typeface="Century Gothic" panose="020B0502020202020204" pitchFamily="34" charset="0"/>
                  </a:rPr>
                  <a:t>medida</a:t>
                </a:r>
              </a:p>
              <a:p>
                <a:pPr marL="800100" lvl="1" indent="-342900" algn="just">
                  <a:buFont typeface="+mj-lt"/>
                  <a:buAutoNum type="alphaLcPeriod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Timbre: Permite distinguir dos sonidos diferentes con la misma intensidad y el mismo tono</a:t>
                </a:r>
              </a:p>
              <a:p>
                <a:pPr marL="800100" lvl="1" indent="-342900" algn="just">
                  <a:buFont typeface="+mj-lt"/>
                  <a:buAutoNum type="alphaLcPeriod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Tono: Como es de agudo o grave el sonido en función de la frecuencia de la onda. El oído humano percibe sonidos entre 20Hz y 20000Hz. Los ultrasonidos son los sonidos de frecuencia superior a 20000Hz hay animales como los murciélagos capaces de emitirlos y percibirlos.</a:t>
                </a:r>
              </a:p>
              <a:p>
                <a:pPr>
                  <a:buFontTx/>
                  <a:buChar char="-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Percepción del sonido: el ruido</a:t>
                </a:r>
              </a:p>
              <a:p>
                <a:pPr marL="800100" lvl="1" indent="-342900">
                  <a:buFont typeface="+mj-lt"/>
                  <a:buAutoNum type="alphaLcPeriod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Ruido: sonido desagradable, normalmente intenso que resulta molesto y perjudicial para la salud</a:t>
                </a:r>
              </a:p>
              <a:p>
                <a:pPr marL="800100" lvl="1" indent="-342900">
                  <a:buFont typeface="+mj-lt"/>
                  <a:buAutoNum type="alphaLcPeriod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 </a:t>
                </a:r>
                <a:r>
                  <a:rPr lang="es-ES" sz="1400" dirty="0">
                    <a:latin typeface="Century Gothic" panose="020B0502020202020204" pitchFamily="34" charset="0"/>
                  </a:rPr>
                  <a:t>C</a:t>
                </a:r>
                <a:r>
                  <a:rPr lang="es-ES" sz="1400" dirty="0" smtClean="0">
                    <a:latin typeface="Century Gothic" panose="020B0502020202020204" pitchFamily="34" charset="0"/>
                  </a:rPr>
                  <a:t>ontaminación acústica: acumulación de ruidos a la que está sometida gran cantidad de personas</a:t>
                </a:r>
              </a:p>
              <a:p>
                <a:pPr marL="800100" lvl="1" indent="-342900">
                  <a:buFont typeface="+mj-lt"/>
                  <a:buAutoNum type="alphaLcPeriod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Fuentes de contaminación acústica: el tráfico, las obras, las industrias, los lugares públicos de ocio </a:t>
                </a:r>
                <a:r>
                  <a:rPr lang="es-ES" sz="1400" dirty="0" err="1" smtClean="0">
                    <a:latin typeface="Century Gothic" panose="020B0502020202020204" pitchFamily="34" charset="0"/>
                  </a:rPr>
                  <a:t>etc</a:t>
                </a:r>
                <a:endParaRPr lang="es-ES" sz="1400" dirty="0" smtClean="0">
                  <a:latin typeface="Century Gothic" panose="020B0502020202020204" pitchFamily="34" charset="0"/>
                </a:endParaRPr>
              </a:p>
              <a:p>
                <a:pPr marL="800100" lvl="1" indent="-342900">
                  <a:buFont typeface="+mj-lt"/>
                  <a:buAutoNum type="alphaLcPeriod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Niveles máximos de intensidad sonora recomendados por la OMS (Foto próxima diapositiva)</a:t>
                </a:r>
              </a:p>
              <a:p>
                <a:pPr marL="800100" lvl="1" indent="-342900">
                  <a:buFont typeface="+mj-lt"/>
                  <a:buAutoNum type="alphaLcPeriod"/>
                </a:pPr>
                <a:r>
                  <a:rPr lang="es-ES" sz="1400" dirty="0" smtClean="0">
                    <a:latin typeface="Century Gothic" panose="020B0502020202020204" pitchFamily="34" charset="0"/>
                  </a:rPr>
                  <a:t>Medidas de protección contra el ruido</a:t>
                </a:r>
              </a:p>
            </p:txBody>
          </p:sp>
        </mc:Choice>
        <mc:Fallback xmlns="">
          <p:sp>
            <p:nvSpPr>
              <p:cNvPr id="2" name="Marcador de contenid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60" y="785612"/>
                <a:ext cx="11101589" cy="5241701"/>
              </a:xfrm>
              <a:prstGeom prst="rect">
                <a:avLst/>
              </a:prstGeom>
              <a:blipFill rotWithShape="0">
                <a:blip r:embed="rId2"/>
                <a:stretch>
                  <a:fillRect l="-55" t="-695" r="-55"/>
                </a:stretch>
              </a:blipFill>
              <a:ln w="158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55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5"/>
          <p:cNvSpPr txBox="1">
            <a:spLocks/>
          </p:cNvSpPr>
          <p:nvPr/>
        </p:nvSpPr>
        <p:spPr>
          <a:xfrm>
            <a:off x="609600" y="540913"/>
            <a:ext cx="11213206" cy="5585250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</a:pPr>
            <a:r>
              <a:rPr lang="es-ES" sz="11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VÍDEOS/FOTOS DE LA EXPERIENCIA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>
              <a:solidFill>
                <a:srgbClr val="8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33" y="921599"/>
            <a:ext cx="2811362" cy="19713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29" y="808941"/>
            <a:ext cx="2003604" cy="229791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81791" y="1590130"/>
            <a:ext cx="256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CALIBRAMOS NUESTROS MÓVILES</a:t>
            </a:r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 rot="10800000">
            <a:off x="5491564" y="1794605"/>
            <a:ext cx="490227" cy="2253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6541" y="638390"/>
            <a:ext cx="2738236" cy="256009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595613" y="4269403"/>
            <a:ext cx="3344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MEDIMOS LA POTENCIA SONORA Y SU VARIACIÓN CON LA DISTANCIA (retrocediendo baldosa a baldosa)</a:t>
            </a:r>
            <a:endParaRPr lang="es-ES" dirty="0"/>
          </a:p>
        </p:txBody>
      </p:sp>
      <p:sp>
        <p:nvSpPr>
          <p:cNvPr id="10" name="Flecha derecha 9"/>
          <p:cNvSpPr/>
          <p:nvPr/>
        </p:nvSpPr>
        <p:spPr>
          <a:xfrm rot="16200000">
            <a:off x="9854565" y="3564632"/>
            <a:ext cx="826869" cy="3646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6330" y="3744303"/>
            <a:ext cx="2204076" cy="165305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69" y="3421749"/>
            <a:ext cx="3189668" cy="229816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09600" y="4223236"/>
            <a:ext cx="191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COMPARACIONES TEÓRICAS</a:t>
            </a:r>
            <a:endParaRPr lang="es-ES" dirty="0"/>
          </a:p>
        </p:txBody>
      </p:sp>
      <p:sp>
        <p:nvSpPr>
          <p:cNvPr id="14" name="Flecha derecha 13"/>
          <p:cNvSpPr/>
          <p:nvPr/>
        </p:nvSpPr>
        <p:spPr>
          <a:xfrm>
            <a:off x="2402747" y="4433742"/>
            <a:ext cx="490227" cy="2253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885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2º Resultados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9365" y="5414635"/>
            <a:ext cx="9687083" cy="1121651"/>
          </a:xfrm>
          <a:ln w="158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800000"/>
                </a:solidFill>
              </a:rPr>
              <a:t>COMENTARIOS SOBRE LOS </a:t>
            </a:r>
            <a:r>
              <a:rPr lang="es-ES" sz="2400" dirty="0" smtClean="0">
                <a:solidFill>
                  <a:srgbClr val="800000"/>
                </a:solidFill>
              </a:rPr>
              <a:t>RESULTADOS</a:t>
            </a:r>
            <a:endParaRPr lang="es-ES" sz="2400" dirty="0">
              <a:solidFill>
                <a:srgbClr val="800000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62609" y="1690688"/>
            <a:ext cx="7438202" cy="3525255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800000"/>
                </a:solidFill>
              </a:rPr>
              <a:t>Tablas/ Gráficas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contenido 2"/>
              <p:cNvSpPr txBox="1">
                <a:spLocks/>
              </p:cNvSpPr>
              <p:nvPr/>
            </p:nvSpPr>
            <p:spPr>
              <a:xfrm>
                <a:off x="8448541" y="991673"/>
                <a:ext cx="3080850" cy="3845369"/>
              </a:xfrm>
              <a:prstGeom prst="rect">
                <a:avLst/>
              </a:prstGeom>
              <a:ln w="15875">
                <a:solidFill>
                  <a:schemeClr val="accent1"/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defPPr>
                  <a:defRPr lang="es-ES"/>
                </a:defPPr>
                <a:lvl1pPr marL="22860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rgbClr val="800000"/>
                    </a:solidFill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230400" lvl="2" indent="0" algn="just">
                  <a:lnSpc>
                    <a:spcPct val="9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4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s-ES" dirty="0" smtClean="0"/>
                  <a:t>Análisis de los resultados</a:t>
                </a:r>
              </a:p>
              <a:p>
                <a:pPr lvl="2"/>
                <a:r>
                  <a:rPr lang="es-ES" dirty="0" smtClean="0">
                    <a:latin typeface="Century Gothic" panose="020B0502020202020204" pitchFamily="34" charset="0"/>
                  </a:rPr>
                  <a:t>La potencia se reduce 6 dB al incrementar la distancia el doble </a:t>
                </a:r>
                <a:r>
                  <a:rPr lang="es-ES" i="1" dirty="0" smtClean="0">
                    <a:latin typeface="Century Gothic" panose="020B0502020202020204" pitchFamily="34" charset="0"/>
                  </a:rPr>
                  <a:t>d</a:t>
                </a:r>
                <a:r>
                  <a:rPr lang="es-ES" dirty="0" smtClean="0">
                    <a:latin typeface="Century Gothic" panose="020B0502020202020204" pitchFamily="34" charset="0"/>
                  </a:rPr>
                  <a:t>=2·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s-ES" dirty="0" smtClean="0">
                    <a:latin typeface="Century Gothic" panose="020B0502020202020204" pitchFamily="34" charset="0"/>
                  </a:rPr>
                  <a:t>.</a:t>
                </a:r>
              </a:p>
              <a:p>
                <a:pPr lvl="2"/>
                <a:endParaRPr lang="es-ES" dirty="0" smtClean="0">
                  <a:latin typeface="Century Gothic" panose="020B0502020202020204" pitchFamily="34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=−20·</m:t>
                      </m:r>
                      <m:func>
                        <m:func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fName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≈−6 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𝑑𝐵</m:t>
                      </m:r>
                    </m:oMath>
                  </m:oMathPara>
                </a14:m>
                <a:endParaRPr lang="es-ES" dirty="0"/>
              </a:p>
              <a:p>
                <a:pPr lvl="2"/>
                <a:r>
                  <a:rPr lang="es-ES" dirty="0" smtClean="0">
                    <a:latin typeface="Century Gothic" panose="020B0502020202020204" pitchFamily="34" charset="0"/>
                  </a:rPr>
                  <a:t>El camión pequeño de la basura, es el más ruidoso que hemos registrado (a distancia de 0,5 m). El “Coche 2” ha sido el más silencioso, aún pasando a 1,5 m de distancia.</a:t>
                </a:r>
              </a:p>
              <a:p>
                <a:pPr lvl="2"/>
                <a:endParaRPr lang="es-ES" dirty="0"/>
              </a:p>
              <a:p>
                <a:pPr marL="0" indent="0">
                  <a:buNone/>
                </a:pPr>
                <a:endParaRPr lang="es-ES" dirty="0"/>
              </a:p>
            </p:txBody>
          </p:sp>
        </mc:Choice>
        <mc:Fallback xmlns="">
          <p:sp>
            <p:nvSpPr>
              <p:cNvPr id="8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541" y="991673"/>
                <a:ext cx="3080850" cy="3845369"/>
              </a:xfrm>
              <a:prstGeom prst="rect">
                <a:avLst/>
              </a:prstGeom>
              <a:blipFill rotWithShape="0">
                <a:blip r:embed="rId2"/>
                <a:stretch>
                  <a:fillRect l="-3346" t="-3476" r="-197"/>
                </a:stretch>
              </a:blipFill>
              <a:ln w="158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96" y="2240292"/>
            <a:ext cx="2314898" cy="137179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28465" y="5797622"/>
            <a:ext cx="9557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La medición de la potencia en función de la distancia, concuerda con la teoría. La potencia disminuye con la distancia, como cabía esperar.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atin typeface="Century Gothic" panose="020B0502020202020204" pitchFamily="34" charset="0"/>
              </a:rPr>
              <a:t>Se han eliminado dos puntos (azul claro) en la recta de regresión, los consideramos medidas no válidas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03" y="2064832"/>
            <a:ext cx="4569408" cy="28070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1" y="3707549"/>
            <a:ext cx="2680408" cy="14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-52775"/>
            <a:ext cx="10515600" cy="888796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C00000"/>
                </a:solidFill>
                <a:latin typeface="Century Gothic" panose="020B0502020202020204" pitchFamily="34" charset="0"/>
              </a:rPr>
              <a:t>3º </a:t>
            </a:r>
            <a:r>
              <a:rPr lang="es-ES" sz="4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actividades/descubrimiento</a:t>
            </a:r>
            <a:endParaRPr lang="es-ES" sz="4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843" y="3247612"/>
            <a:ext cx="10526066" cy="932502"/>
          </a:xfr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4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EVALUACIÓN</a:t>
            </a:r>
          </a:p>
          <a:p>
            <a:pPr marL="0" indent="0">
              <a:buNone/>
            </a:pPr>
            <a:r>
              <a:rPr lang="es-ES" sz="2000" dirty="0" smtClean="0">
                <a:latin typeface="Century Gothic" panose="020B0502020202020204" pitchFamily="34" charset="0"/>
              </a:rPr>
              <a:t>Las tres actividades contarán por igual (un 33%) en la calificación final </a:t>
            </a:r>
            <a:endParaRPr lang="es-ES" sz="2000" dirty="0">
              <a:latin typeface="Century Gothic" panose="020B050202020202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51358" y="979714"/>
            <a:ext cx="3220277" cy="212420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Actividad </a:t>
            </a:r>
            <a:r>
              <a:rPr lang="es-ES" sz="24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1</a:t>
            </a:r>
          </a:p>
          <a:p>
            <a:pPr marL="0" indent="0">
              <a:buNone/>
            </a:pPr>
            <a:r>
              <a:rPr lang="es-ES" sz="2100" dirty="0" smtClean="0">
                <a:latin typeface="Century Gothic" panose="020B0502020202020204" pitchFamily="34" charset="0"/>
              </a:rPr>
              <a:t>Representación </a:t>
            </a:r>
            <a:r>
              <a:rPr lang="es-ES" sz="2100" dirty="0">
                <a:latin typeface="Century Gothic" panose="020B0502020202020204" pitchFamily="34" charset="0"/>
              </a:rPr>
              <a:t>gráfica de la relación potencia-distancia</a:t>
            </a:r>
          </a:p>
          <a:p>
            <a:pPr marL="0" indent="0">
              <a:buNone/>
            </a:pPr>
            <a:endParaRPr lang="es-ES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894118" y="979714"/>
            <a:ext cx="3183305" cy="212420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74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Actividad 3</a:t>
            </a:r>
          </a:p>
          <a:p>
            <a:pPr marL="0" indent="0">
              <a:buNone/>
            </a:pPr>
            <a:r>
              <a:rPr lang="es-ES" sz="6400" dirty="0" smtClean="0">
                <a:latin typeface="Century Gothic" panose="020B0502020202020204" pitchFamily="34" charset="0"/>
              </a:rPr>
              <a:t>Efectos </a:t>
            </a:r>
            <a:r>
              <a:rPr lang="es-ES" sz="6400" dirty="0">
                <a:latin typeface="Century Gothic" panose="020B0502020202020204" pitchFamily="34" charset="0"/>
              </a:rPr>
              <a:t>del sonido en los humanos y formas de </a:t>
            </a:r>
            <a:r>
              <a:rPr lang="es-ES" sz="6400" dirty="0" smtClean="0">
                <a:latin typeface="Century Gothic" panose="020B0502020202020204" pitchFamily="34" charset="0"/>
              </a:rPr>
              <a:t>reducirlo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https</a:t>
            </a:r>
            <a:r>
              <a:rPr lang="es-E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://</a:t>
            </a:r>
            <a:r>
              <a:rPr lang="es-ES" sz="2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www.lavanguardia.com/natural/20200305/473972927037/ruido-tambien-mata-estudio-contaminacion-acustica-agencia-europea-medio-ambiente.html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-http://www.lineaverdeceutatrace.com/lv/consejos-ambientales/contaminacion-acustica/como-colaborar-para-disminuir-la-contaminacion-acustica.asp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241224" y="979714"/>
            <a:ext cx="3183305" cy="2124205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6000" b="1" dirty="0">
                <a:solidFill>
                  <a:srgbClr val="800000"/>
                </a:solidFill>
                <a:latin typeface="Century Gothic" panose="020B0502020202020204" pitchFamily="34" charset="0"/>
              </a:rPr>
              <a:t>Actividad </a:t>
            </a:r>
            <a:r>
              <a:rPr lang="es-ES" sz="6000" b="1" dirty="0" smtClean="0">
                <a:solidFill>
                  <a:srgbClr val="800000"/>
                </a:solidFill>
                <a:latin typeface="Century Gothic" panose="020B0502020202020204" pitchFamily="34" charset="0"/>
              </a:rPr>
              <a:t>2</a:t>
            </a:r>
          </a:p>
          <a:p>
            <a:pPr marL="0" indent="0">
              <a:buNone/>
            </a:pPr>
            <a:r>
              <a:rPr lang="es-ES" sz="5300" dirty="0" smtClean="0">
                <a:latin typeface="Century Gothic" panose="020B0502020202020204" pitchFamily="34" charset="0"/>
              </a:rPr>
              <a:t>Realización de un mapa de ruido y comparación con los datos de las páginas oficiales</a:t>
            </a:r>
          </a:p>
          <a:p>
            <a:pPr marL="0" indent="0">
              <a:buNone/>
            </a:pPr>
            <a:r>
              <a:rPr lang="es-ES" sz="2100" dirty="0">
                <a:solidFill>
                  <a:schemeClr val="accent1"/>
                </a:solidFill>
                <a:latin typeface="Century Gothic" panose="020B0502020202020204" pitchFamily="34" charset="0"/>
              </a:rPr>
              <a:t>http://www.allpe.com/acustica/ingenieria-acustica/mediciones-acusticas/a-que-equivalen-los-diferentes-niveles-de-decibelios/</a:t>
            </a:r>
            <a:endParaRPr lang="es-ES" sz="21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ES" dirty="0">
              <a:solidFill>
                <a:srgbClr val="8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551358" y="4323807"/>
            <a:ext cx="10526066" cy="245005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8000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230400" lvl="2" indent="0" algn="just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s-ES" b="1" dirty="0">
                <a:latin typeface="Century Gothic" panose="020B0502020202020204" pitchFamily="34" charset="0"/>
              </a:rPr>
              <a:t>COMENTARIO </a:t>
            </a:r>
            <a:r>
              <a:rPr lang="es-ES" b="1" dirty="0" smtClean="0">
                <a:latin typeface="Century Gothic" panose="020B0502020202020204" pitchFamily="34" charset="0"/>
              </a:rPr>
              <a:t>FINAL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Este tipo de actividades, que se salen de la rutina tradicional, despiertan el interés y aumentan la motivación en el alumnado, que pasa a ser un sujeto activo, participativo en la sesión. Además, mediante su realización, llevan a cabo un aprendizaje mucho más significativo que si únicamente les explicamos las características del sonido en el aula. 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En nuestra opinión, es fundamental que los alumnos hagan y no sólo se limiten a ver y escuchar, ya que asimilarán y comprenderán de una manera mucho más eficiente los conceptos previamente explicados en el aula.</a:t>
            </a:r>
          </a:p>
        </p:txBody>
      </p:sp>
    </p:spTree>
    <p:extLst>
      <p:ext uri="{BB962C8B-B14F-4D97-AF65-F5344CB8AC3E}">
        <p14:creationId xmlns:p14="http://schemas.microsoft.com/office/powerpoint/2010/main" val="6302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621</Words>
  <Application>Microsoft Office PowerPoint</Application>
  <PresentationFormat>Panorámica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Century Gothic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2º Resultados</vt:lpstr>
      <vt:lpstr>3º actividades/descubrimiento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75</cp:revision>
  <cp:lastPrinted>2018-02-27T13:38:04Z</cp:lastPrinted>
  <dcterms:created xsi:type="dcterms:W3CDTF">2015-02-25T20:12:52Z</dcterms:created>
  <dcterms:modified xsi:type="dcterms:W3CDTF">2020-03-06T20:53:15Z</dcterms:modified>
</cp:coreProperties>
</file>