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1" r:id="rId6"/>
    <p:sldId id="262" r:id="rId7"/>
    <p:sldId id="263" r:id="rId8"/>
    <p:sldId id="269"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1" autoAdjust="0"/>
    <p:restoredTop sz="94660"/>
  </p:normalViewPr>
  <p:slideViewPr>
    <p:cSldViewPr snapToGrid="0">
      <p:cViewPr varScale="1">
        <p:scale>
          <a:sx n="46" d="100"/>
          <a:sy n="46" d="100"/>
        </p:scale>
        <p:origin x="78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12/15/2019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12/15/2019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12/15/2019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12/15/2019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12/15/2019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12/15/2019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12/15/2019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12/15/2019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12/15/2019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12/15/2019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12/15/2019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12/15/2019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hyperlink" Target="https://www.youtube.com/watch?v=Pl_4P4JSr8g"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589213" y="1579419"/>
            <a:ext cx="8915399" cy="1849582"/>
          </a:xfrm>
        </p:spPr>
        <p:txBody>
          <a:bodyPr>
            <a:normAutofit/>
          </a:bodyPr>
          <a:lstStyle/>
          <a:p>
            <a:r>
              <a:rPr lang="es-ES" sz="6000" b="1" dirty="0" smtClean="0"/>
              <a:t>Visualizando la óptica</a:t>
            </a:r>
            <a:endParaRPr lang="es-ES" sz="6000" b="1" dirty="0"/>
          </a:p>
        </p:txBody>
      </p:sp>
      <p:sp>
        <p:nvSpPr>
          <p:cNvPr id="3" name="Subtítulo 2"/>
          <p:cNvSpPr>
            <a:spLocks noGrp="1"/>
          </p:cNvSpPr>
          <p:nvPr>
            <p:ph type="subTitle" idx="1"/>
          </p:nvPr>
        </p:nvSpPr>
        <p:spPr/>
        <p:txBody>
          <a:bodyPr>
            <a:normAutofit/>
          </a:bodyPr>
          <a:lstStyle/>
          <a:p>
            <a:r>
              <a:rPr lang="es-ES" sz="2800" dirty="0" smtClean="0"/>
              <a:t>Pablo Hernández Nevado</a:t>
            </a:r>
          </a:p>
          <a:p>
            <a:r>
              <a:rPr lang="es-ES" sz="2800" dirty="0" smtClean="0"/>
              <a:t>Laura Tomé Alonso</a:t>
            </a:r>
            <a:endParaRPr lang="es-ES" sz="2800" dirty="0"/>
          </a:p>
        </p:txBody>
      </p:sp>
    </p:spTree>
    <p:extLst>
      <p:ext uri="{BB962C8B-B14F-4D97-AF65-F5344CB8AC3E}">
        <p14:creationId xmlns:p14="http://schemas.microsoft.com/office/powerpoint/2010/main" val="14444260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pPr algn="just"/>
            <a:r>
              <a:rPr lang="es-ES" dirty="0"/>
              <a:t>L</a:t>
            </a:r>
            <a:r>
              <a:rPr lang="es-ES" dirty="0" smtClean="0"/>
              <a:t>a </a:t>
            </a:r>
            <a:r>
              <a:rPr lang="es-ES" dirty="0"/>
              <a:t>difracción ocurre cuando las ondas pasan a través de pequeñas aberturas, alrededor de obstáculos o por bordes afilados</a:t>
            </a:r>
            <a:r>
              <a:rPr lang="es-ES" dirty="0" smtClean="0"/>
              <a:t>. Esto hace que la onda se desvíe.</a:t>
            </a:r>
          </a:p>
          <a:p>
            <a:endParaRPr lang="es-ES" dirty="0"/>
          </a:p>
        </p:txBody>
      </p:sp>
      <p:sp>
        <p:nvSpPr>
          <p:cNvPr id="4" name="Título 1"/>
          <p:cNvSpPr>
            <a:spLocks noGrp="1"/>
          </p:cNvSpPr>
          <p:nvPr>
            <p:ph type="title"/>
          </p:nvPr>
        </p:nvSpPr>
        <p:spPr/>
        <p:txBody>
          <a:bodyPr>
            <a:normAutofit/>
          </a:bodyPr>
          <a:lstStyle/>
          <a:p>
            <a:pPr algn="ctr"/>
            <a:r>
              <a:rPr lang="es-ES" sz="5400" b="1" dirty="0" smtClean="0"/>
              <a:t>La difracción</a:t>
            </a:r>
            <a:endParaRPr lang="es-ES" sz="5400" b="1" dirty="0"/>
          </a:p>
        </p:txBody>
      </p:sp>
      <p:pic>
        <p:nvPicPr>
          <p:cNvPr id="5" name="Imagen 4"/>
          <p:cNvPicPr>
            <a:picLocks noChangeAspect="1"/>
          </p:cNvPicPr>
          <p:nvPr/>
        </p:nvPicPr>
        <p:blipFill>
          <a:blip r:embed="rId2"/>
          <a:stretch>
            <a:fillRect/>
          </a:stretch>
        </p:blipFill>
        <p:spPr>
          <a:xfrm>
            <a:off x="4530436" y="3225078"/>
            <a:ext cx="3636819" cy="2365231"/>
          </a:xfrm>
          <a:prstGeom prst="rect">
            <a:avLst/>
          </a:prstGeom>
        </p:spPr>
      </p:pic>
    </p:spTree>
    <p:extLst>
      <p:ext uri="{BB962C8B-B14F-4D97-AF65-F5344CB8AC3E}">
        <p14:creationId xmlns:p14="http://schemas.microsoft.com/office/powerpoint/2010/main" val="10823552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Difracción producida por un </a:t>
            </a:r>
            <a:r>
              <a:rPr lang="es-ES" b="1" dirty="0" smtClean="0"/>
              <a:t>pelo</a:t>
            </a:r>
            <a:endParaRPr lang="es-ES" dirty="0"/>
          </a:p>
        </p:txBody>
      </p:sp>
      <p:sp>
        <p:nvSpPr>
          <p:cNvPr id="3" name="Marcador de contenido 2"/>
          <p:cNvSpPr>
            <a:spLocks noGrp="1"/>
          </p:cNvSpPr>
          <p:nvPr>
            <p:ph idx="1"/>
          </p:nvPr>
        </p:nvSpPr>
        <p:spPr/>
        <p:txBody>
          <a:bodyPr/>
          <a:lstStyle/>
          <a:p>
            <a:pPr algn="just"/>
            <a:r>
              <a:rPr lang="es-ES" dirty="0"/>
              <a:t>Cuando la luz láser  se hace incidir sobre un cabello humano, la imagen de difracción que se obtiene es similar  a la que produce una doble </a:t>
            </a:r>
            <a:r>
              <a:rPr lang="es-ES" dirty="0" smtClean="0"/>
              <a:t>rendija.</a:t>
            </a:r>
            <a:r>
              <a:rPr lang="es-ES" dirty="0"/>
              <a:t> Existe una máximo principal de difracción fuertemente iluminado y a sus lados, separados por zonas oscuras, aparecen otros máximos, llamados secundarios. Los máximos secundarios son mucho menos intensos que el </a:t>
            </a:r>
            <a:r>
              <a:rPr lang="es-ES" dirty="0" smtClean="0"/>
              <a:t>principal.</a:t>
            </a:r>
          </a:p>
          <a:p>
            <a:pPr algn="just"/>
            <a:endParaRPr lang="es-ES" dirty="0"/>
          </a:p>
        </p:txBody>
      </p:sp>
      <p:sp>
        <p:nvSpPr>
          <p:cNvPr id="7" name="Rectángulo 6"/>
          <p:cNvSpPr/>
          <p:nvPr/>
        </p:nvSpPr>
        <p:spPr>
          <a:xfrm>
            <a:off x="2808287" y="3845310"/>
            <a:ext cx="8477250" cy="646331"/>
          </a:xfrm>
          <a:prstGeom prst="rect">
            <a:avLst/>
          </a:prstGeom>
        </p:spPr>
        <p:txBody>
          <a:bodyPr wrap="square">
            <a:spAutoFit/>
          </a:bodyPr>
          <a:lstStyle/>
          <a:p>
            <a:pPr algn="just"/>
            <a:r>
              <a:rPr lang="es-ES" dirty="0"/>
              <a:t>Usaremos, de </a:t>
            </a:r>
            <a:r>
              <a:rPr lang="es-ES" dirty="0" err="1" smtClean="0"/>
              <a:t>unevo</a:t>
            </a:r>
            <a:r>
              <a:rPr lang="es-ES" dirty="0"/>
              <a:t>, la expresión de Young para una interferencia constructiva. La variable a sería el grosor del cabello: </a:t>
            </a:r>
          </a:p>
        </p:txBody>
      </p:sp>
      <p:pic>
        <p:nvPicPr>
          <p:cNvPr id="8" name="Imagen 7"/>
          <p:cNvPicPr>
            <a:picLocks noChangeAspect="1"/>
          </p:cNvPicPr>
          <p:nvPr/>
        </p:nvPicPr>
        <p:blipFill>
          <a:blip r:embed="rId2"/>
          <a:stretch>
            <a:fillRect/>
          </a:stretch>
        </p:blipFill>
        <p:spPr>
          <a:xfrm>
            <a:off x="3408217" y="4491641"/>
            <a:ext cx="6172200" cy="1027137"/>
          </a:xfrm>
          <a:prstGeom prst="rect">
            <a:avLst/>
          </a:prstGeom>
        </p:spPr>
      </p:pic>
    </p:spTree>
    <p:extLst>
      <p:ext uri="{BB962C8B-B14F-4D97-AF65-F5344CB8AC3E}">
        <p14:creationId xmlns:p14="http://schemas.microsoft.com/office/powerpoint/2010/main" val="28331500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stretch>
            <a:fillRect/>
          </a:stretch>
        </p:blipFill>
        <p:spPr>
          <a:xfrm>
            <a:off x="2369126" y="2133600"/>
            <a:ext cx="9135485" cy="4516582"/>
          </a:xfrm>
          <a:prstGeom prst="rect">
            <a:avLst/>
          </a:prstGeom>
        </p:spPr>
      </p:pic>
      <p:sp>
        <p:nvSpPr>
          <p:cNvPr id="5" name="Título 1"/>
          <p:cNvSpPr>
            <a:spLocks noGrp="1"/>
          </p:cNvSpPr>
          <p:nvPr>
            <p:ph type="title"/>
          </p:nvPr>
        </p:nvSpPr>
        <p:spPr/>
        <p:txBody>
          <a:bodyPr/>
          <a:lstStyle/>
          <a:p>
            <a:r>
              <a:rPr lang="es-ES" b="1" dirty="0"/>
              <a:t>Difracción producida por un </a:t>
            </a:r>
            <a:r>
              <a:rPr lang="es-ES" b="1" dirty="0" smtClean="0"/>
              <a:t>pelo</a:t>
            </a:r>
            <a:endParaRPr lang="es-ES" dirty="0"/>
          </a:p>
        </p:txBody>
      </p:sp>
      <p:pic>
        <p:nvPicPr>
          <p:cNvPr id="6" name="Imagen 5"/>
          <p:cNvPicPr>
            <a:picLocks noChangeAspect="1"/>
          </p:cNvPicPr>
          <p:nvPr/>
        </p:nvPicPr>
        <p:blipFill>
          <a:blip r:embed="rId3"/>
          <a:stretch>
            <a:fillRect/>
          </a:stretch>
        </p:blipFill>
        <p:spPr>
          <a:xfrm>
            <a:off x="5965318" y="1552575"/>
            <a:ext cx="1943100" cy="704850"/>
          </a:xfrm>
          <a:prstGeom prst="rect">
            <a:avLst/>
          </a:prstGeom>
        </p:spPr>
      </p:pic>
    </p:spTree>
    <p:extLst>
      <p:ext uri="{BB962C8B-B14F-4D97-AF65-F5344CB8AC3E}">
        <p14:creationId xmlns:p14="http://schemas.microsoft.com/office/powerpoint/2010/main" val="26347739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pPr algn="just"/>
            <a:r>
              <a:rPr lang="es-ES" dirty="0"/>
              <a:t>Varios estudiantes quieren determinar, mediante difracción, el grosor de un </a:t>
            </a:r>
            <a:r>
              <a:rPr lang="es-ES" dirty="0" smtClean="0"/>
              <a:t>pelo, </a:t>
            </a:r>
            <a:r>
              <a:rPr lang="es-ES" dirty="0"/>
              <a:t>usando un láser de 6,60·10-7m. Miden la distancia del </a:t>
            </a:r>
            <a:r>
              <a:rPr lang="es-ES" dirty="0" smtClean="0"/>
              <a:t>pelo </a:t>
            </a:r>
            <a:r>
              <a:rPr lang="es-ES" dirty="0"/>
              <a:t>a la pantalla y la distancia desde el máximo central al de primer orden. Los resultados a los que llegan son los que siguen</a:t>
            </a:r>
            <a:r>
              <a:rPr lang="es-ES" dirty="0" smtClean="0"/>
              <a:t>:</a:t>
            </a:r>
          </a:p>
        </p:txBody>
      </p:sp>
      <p:sp>
        <p:nvSpPr>
          <p:cNvPr id="4" name="Título 1"/>
          <p:cNvSpPr>
            <a:spLocks noGrp="1"/>
          </p:cNvSpPr>
          <p:nvPr>
            <p:ph type="title"/>
          </p:nvPr>
        </p:nvSpPr>
        <p:spPr/>
        <p:txBody>
          <a:bodyPr/>
          <a:lstStyle/>
          <a:p>
            <a:pPr algn="ctr"/>
            <a:r>
              <a:rPr lang="es-ES" b="1" dirty="0" smtClean="0"/>
              <a:t>Problema</a:t>
            </a:r>
            <a:endParaRPr lang="es-ES" dirty="0"/>
          </a:p>
        </p:txBody>
      </p:sp>
      <p:graphicFrame>
        <p:nvGraphicFramePr>
          <p:cNvPr id="5" name="Tabla 4"/>
          <p:cNvGraphicFramePr>
            <a:graphicFrameLocks noGrp="1"/>
          </p:cNvGraphicFramePr>
          <p:nvPr>
            <p:extLst>
              <p:ext uri="{D42A27DB-BD31-4B8C-83A1-F6EECF244321}">
                <p14:modId xmlns:p14="http://schemas.microsoft.com/office/powerpoint/2010/main" val="3910402467"/>
              </p:ext>
            </p:extLst>
          </p:nvPr>
        </p:nvGraphicFramePr>
        <p:xfrm>
          <a:off x="2981757" y="3491344"/>
          <a:ext cx="8130310" cy="1084812"/>
        </p:xfrm>
        <a:graphic>
          <a:graphicData uri="http://schemas.openxmlformats.org/drawingml/2006/table">
            <a:tbl>
              <a:tblPr firstRow="1" bandRow="1">
                <a:tableStyleId>{5C22544A-7EE6-4342-B048-85BDC9FD1C3A}</a:tableStyleId>
              </a:tblPr>
              <a:tblGrid>
                <a:gridCol w="1626062"/>
                <a:gridCol w="1626062"/>
                <a:gridCol w="1626062"/>
                <a:gridCol w="1626062"/>
                <a:gridCol w="1626062"/>
              </a:tblGrid>
              <a:tr h="542406">
                <a:tc>
                  <a:txBody>
                    <a:bodyPr/>
                    <a:lstStyle/>
                    <a:p>
                      <a:r>
                        <a:rPr lang="es-ES" dirty="0" smtClean="0"/>
                        <a:t>d (m) =</a:t>
                      </a:r>
                      <a:endParaRPr lang="es-ES" dirty="0"/>
                    </a:p>
                  </a:txBody>
                  <a:tcPr/>
                </a:tc>
                <a:tc>
                  <a:txBody>
                    <a:bodyPr/>
                    <a:lstStyle/>
                    <a:p>
                      <a:r>
                        <a:rPr lang="es-ES" dirty="0" smtClean="0"/>
                        <a:t>2,121</a:t>
                      </a:r>
                      <a:endParaRPr lang="es-ES" dirty="0"/>
                    </a:p>
                  </a:txBody>
                  <a:tcPr/>
                </a:tc>
                <a:tc>
                  <a:txBody>
                    <a:bodyPr/>
                    <a:lstStyle/>
                    <a:p>
                      <a:r>
                        <a:rPr lang="es-ES" dirty="0" smtClean="0"/>
                        <a:t>3,020</a:t>
                      </a:r>
                      <a:endParaRPr lang="es-ES" dirty="0"/>
                    </a:p>
                  </a:txBody>
                  <a:tcPr/>
                </a:tc>
                <a:tc>
                  <a:txBody>
                    <a:bodyPr/>
                    <a:lstStyle/>
                    <a:p>
                      <a:r>
                        <a:rPr lang="es-ES" dirty="0" smtClean="0"/>
                        <a:t>4,102</a:t>
                      </a:r>
                      <a:endParaRPr lang="es-ES" dirty="0"/>
                    </a:p>
                  </a:txBody>
                  <a:tcPr/>
                </a:tc>
                <a:tc>
                  <a:txBody>
                    <a:bodyPr/>
                    <a:lstStyle/>
                    <a:p>
                      <a:r>
                        <a:rPr lang="es-ES" dirty="0" smtClean="0"/>
                        <a:t>4,891</a:t>
                      </a:r>
                      <a:endParaRPr lang="es-ES" dirty="0"/>
                    </a:p>
                  </a:txBody>
                  <a:tcPr/>
                </a:tc>
              </a:tr>
              <a:tr h="542406">
                <a:tc>
                  <a:txBody>
                    <a:bodyPr/>
                    <a:lstStyle/>
                    <a:p>
                      <a:r>
                        <a:rPr lang="es-ES" dirty="0" smtClean="0"/>
                        <a:t>Y =L/2 (mm)</a:t>
                      </a:r>
                      <a:endParaRPr lang="es-ES" dirty="0"/>
                    </a:p>
                  </a:txBody>
                  <a:tcPr/>
                </a:tc>
                <a:tc>
                  <a:txBody>
                    <a:bodyPr/>
                    <a:lstStyle/>
                    <a:p>
                      <a:r>
                        <a:rPr lang="es-ES" dirty="0" smtClean="0"/>
                        <a:t>15</a:t>
                      </a:r>
                      <a:endParaRPr lang="es-ES" dirty="0"/>
                    </a:p>
                  </a:txBody>
                  <a:tcPr/>
                </a:tc>
                <a:tc>
                  <a:txBody>
                    <a:bodyPr/>
                    <a:lstStyle/>
                    <a:p>
                      <a:r>
                        <a:rPr lang="es-ES" dirty="0" smtClean="0"/>
                        <a:t>23</a:t>
                      </a:r>
                      <a:endParaRPr lang="es-ES" dirty="0"/>
                    </a:p>
                  </a:txBody>
                  <a:tcPr/>
                </a:tc>
                <a:tc>
                  <a:txBody>
                    <a:bodyPr/>
                    <a:lstStyle/>
                    <a:p>
                      <a:r>
                        <a:rPr lang="es-ES" dirty="0" smtClean="0"/>
                        <a:t>32</a:t>
                      </a:r>
                      <a:endParaRPr lang="es-ES" dirty="0"/>
                    </a:p>
                  </a:txBody>
                  <a:tcPr/>
                </a:tc>
                <a:tc>
                  <a:txBody>
                    <a:bodyPr/>
                    <a:lstStyle/>
                    <a:p>
                      <a:r>
                        <a:rPr lang="es-ES" dirty="0" smtClean="0"/>
                        <a:t>36</a:t>
                      </a:r>
                      <a:endParaRPr lang="es-ES" dirty="0"/>
                    </a:p>
                  </a:txBody>
                  <a:tcPr/>
                </a:tc>
              </a:tr>
            </a:tbl>
          </a:graphicData>
        </a:graphic>
      </p:graphicFrame>
    </p:spTree>
    <p:extLst>
      <p:ext uri="{BB962C8B-B14F-4D97-AF65-F5344CB8AC3E}">
        <p14:creationId xmlns:p14="http://schemas.microsoft.com/office/powerpoint/2010/main" val="2555905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a:bodyPr>
          <a:lstStyle/>
          <a:p>
            <a:pPr marL="0" indent="0">
              <a:buNone/>
            </a:pPr>
            <a:r>
              <a:rPr lang="es-ES" sz="3200" dirty="0" smtClean="0"/>
              <a:t>¿Nos engañan nuestros ojos?</a:t>
            </a:r>
            <a:endParaRPr lang="es-ES" sz="3200" dirty="0"/>
          </a:p>
        </p:txBody>
      </p:sp>
      <p:pic>
        <p:nvPicPr>
          <p:cNvPr id="6" name="Imagen 5"/>
          <p:cNvPicPr>
            <a:picLocks noChangeAspect="1"/>
          </p:cNvPicPr>
          <p:nvPr/>
        </p:nvPicPr>
        <p:blipFill>
          <a:blip r:embed="rId2"/>
          <a:stretch>
            <a:fillRect/>
          </a:stretch>
        </p:blipFill>
        <p:spPr>
          <a:xfrm>
            <a:off x="2589212" y="3086101"/>
            <a:ext cx="6778336" cy="2971800"/>
          </a:xfrm>
          <a:prstGeom prst="rect">
            <a:avLst/>
          </a:prstGeom>
        </p:spPr>
      </p:pic>
    </p:spTree>
    <p:extLst>
      <p:ext uri="{BB962C8B-B14F-4D97-AF65-F5344CB8AC3E}">
        <p14:creationId xmlns:p14="http://schemas.microsoft.com/office/powerpoint/2010/main" val="20146075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42869971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5" y="624110"/>
            <a:ext cx="8911687" cy="768272"/>
          </a:xfrm>
        </p:spPr>
        <p:txBody>
          <a:bodyPr>
            <a:normAutofit fontScale="90000"/>
          </a:bodyPr>
          <a:lstStyle/>
          <a:p>
            <a:pPr algn="ctr"/>
            <a:r>
              <a:rPr lang="es-ES" sz="5400" b="1" dirty="0" smtClean="0"/>
              <a:t>La reflexión</a:t>
            </a:r>
            <a:endParaRPr lang="es-ES" sz="5400" b="1" dirty="0"/>
          </a:p>
        </p:txBody>
      </p:sp>
      <p:sp>
        <p:nvSpPr>
          <p:cNvPr id="3" name="Marcador de contenido 2"/>
          <p:cNvSpPr>
            <a:spLocks noGrp="1"/>
          </p:cNvSpPr>
          <p:nvPr>
            <p:ph idx="1"/>
          </p:nvPr>
        </p:nvSpPr>
        <p:spPr>
          <a:xfrm>
            <a:off x="1828800" y="1392382"/>
            <a:ext cx="9675812" cy="4518840"/>
          </a:xfrm>
        </p:spPr>
        <p:txBody>
          <a:bodyPr/>
          <a:lstStyle/>
          <a:p>
            <a:pPr algn="just"/>
            <a:r>
              <a:rPr lang="es-ES" dirty="0" smtClean="0"/>
              <a:t>La reflexión es el cambio en la dirección de propagación de un rayo o de una onda, en nuestro caso la luz, al chocar con una barrera (el espejo) de modo que está regresa al medio inicial. En este caso el ángulo de incidencia es igual al ángulo de reflexión.</a:t>
            </a:r>
          </a:p>
          <a:p>
            <a:pPr algn="just"/>
            <a:r>
              <a:rPr lang="es-ES" dirty="0" smtClean="0"/>
              <a:t>Además los rayos, incidente y reflejado están junto con la normal a la superficie reflectora(en el punto de incidencia) en un mismo plano.</a:t>
            </a:r>
            <a:endParaRPr lang="es-ES" dirty="0"/>
          </a:p>
          <a:p>
            <a:endParaRPr lang="es-ES" dirty="0" smtClean="0"/>
          </a:p>
          <a:p>
            <a:endParaRPr lang="es-ES" dirty="0"/>
          </a:p>
        </p:txBody>
      </p:sp>
      <p:pic>
        <p:nvPicPr>
          <p:cNvPr id="4" name="Imagen 3"/>
          <p:cNvPicPr>
            <a:picLocks noChangeAspect="1"/>
          </p:cNvPicPr>
          <p:nvPr/>
        </p:nvPicPr>
        <p:blipFill>
          <a:blip r:embed="rId2"/>
          <a:stretch>
            <a:fillRect/>
          </a:stretch>
        </p:blipFill>
        <p:spPr>
          <a:xfrm>
            <a:off x="4073236" y="3387436"/>
            <a:ext cx="5631871" cy="2523786"/>
          </a:xfrm>
          <a:prstGeom prst="rect">
            <a:avLst/>
          </a:prstGeom>
        </p:spPr>
      </p:pic>
    </p:spTree>
    <p:extLst>
      <p:ext uri="{BB962C8B-B14F-4D97-AF65-F5344CB8AC3E}">
        <p14:creationId xmlns:p14="http://schemas.microsoft.com/office/powerpoint/2010/main" val="22550133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r>
              <a:rPr lang="es-ES" dirty="0"/>
              <a:t>Í</a:t>
            </a:r>
            <a:r>
              <a:rPr lang="es-ES" dirty="0" smtClean="0"/>
              <a:t>ndice de refracción: cociente entre la velocidad de la luz en el vacío (c) y la velocidad de la luz en el medio estudiado (v).</a:t>
            </a:r>
          </a:p>
          <a:p>
            <a:pPr marL="0" indent="0">
              <a:buNone/>
            </a:pPr>
            <a:endParaRPr lang="es-ES" dirty="0" smtClean="0"/>
          </a:p>
          <a:p>
            <a:pPr marL="0" indent="0">
              <a:buNone/>
            </a:pPr>
            <a:endParaRPr lang="es-ES" dirty="0"/>
          </a:p>
          <a:p>
            <a:pPr marL="0" indent="0" algn="just">
              <a:buNone/>
            </a:pPr>
            <a:r>
              <a:rPr lang="es-ES" dirty="0"/>
              <a:t>La </a:t>
            </a:r>
            <a:r>
              <a:rPr lang="es-ES" b="1" dirty="0"/>
              <a:t>refracción</a:t>
            </a:r>
            <a:r>
              <a:rPr lang="es-ES" dirty="0"/>
              <a:t> es el cambio de dirección y velocidad que experimenta una </a:t>
            </a:r>
            <a:r>
              <a:rPr lang="es-ES" dirty="0" smtClean="0"/>
              <a:t>onda</a:t>
            </a:r>
            <a:r>
              <a:rPr lang="es-ES" dirty="0"/>
              <a:t> al pasar de un medio a otro con distinto índice refractivo. Solo se produce si la onda incide oblicuamente sobre la superficie de separación de los dos medios y si estos tienen </a:t>
            </a:r>
            <a:r>
              <a:rPr lang="es-ES" dirty="0" smtClean="0"/>
              <a:t>índice de refracción</a:t>
            </a:r>
            <a:r>
              <a:rPr lang="es-ES" dirty="0"/>
              <a:t> distintos. La refracción se origina en el cambio de </a:t>
            </a:r>
            <a:r>
              <a:rPr lang="es-ES" dirty="0" smtClean="0"/>
              <a:t>velocidad de </a:t>
            </a:r>
            <a:r>
              <a:rPr lang="es-ES" dirty="0"/>
              <a:t>propagación de la onda señalada</a:t>
            </a:r>
            <a:r>
              <a:rPr lang="es-ES" dirty="0" smtClean="0"/>
              <a:t>.</a:t>
            </a:r>
          </a:p>
          <a:p>
            <a:pPr marL="0" indent="0" algn="just">
              <a:buNone/>
            </a:pPr>
            <a:endParaRPr lang="es-ES" dirty="0"/>
          </a:p>
        </p:txBody>
      </p:sp>
      <p:sp>
        <p:nvSpPr>
          <p:cNvPr id="4" name="Título 1"/>
          <p:cNvSpPr>
            <a:spLocks noGrp="1"/>
          </p:cNvSpPr>
          <p:nvPr>
            <p:ph type="title"/>
          </p:nvPr>
        </p:nvSpPr>
        <p:spPr>
          <a:xfrm>
            <a:off x="2663824" y="624110"/>
            <a:ext cx="8911687" cy="1280890"/>
          </a:xfrm>
        </p:spPr>
        <p:txBody>
          <a:bodyPr>
            <a:normAutofit/>
          </a:bodyPr>
          <a:lstStyle/>
          <a:p>
            <a:pPr algn="ctr"/>
            <a:r>
              <a:rPr lang="es-ES" sz="5400" b="1" dirty="0" smtClean="0"/>
              <a:t>La refracción</a:t>
            </a:r>
            <a:endParaRPr lang="es-ES" sz="5400" b="1" dirty="0"/>
          </a:p>
        </p:txBody>
      </p:sp>
      <p:pic>
        <p:nvPicPr>
          <p:cNvPr id="5" name="Imagen 4"/>
          <p:cNvPicPr>
            <a:picLocks noChangeAspect="1"/>
          </p:cNvPicPr>
          <p:nvPr/>
        </p:nvPicPr>
        <p:blipFill>
          <a:blip r:embed="rId2"/>
          <a:stretch>
            <a:fillRect/>
          </a:stretch>
        </p:blipFill>
        <p:spPr>
          <a:xfrm>
            <a:off x="5444836" y="2852303"/>
            <a:ext cx="1558637" cy="888423"/>
          </a:xfrm>
          <a:prstGeom prst="rect">
            <a:avLst/>
          </a:prstGeom>
        </p:spPr>
      </p:pic>
    </p:spTree>
    <p:extLst>
      <p:ext uri="{BB962C8B-B14F-4D97-AF65-F5344CB8AC3E}">
        <p14:creationId xmlns:p14="http://schemas.microsoft.com/office/powerpoint/2010/main" val="39460475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a:bodyPr>
          <a:lstStyle/>
          <a:p>
            <a:pPr marL="0" indent="0" algn="just">
              <a:buNone/>
            </a:pPr>
            <a:r>
              <a:rPr lang="es-ES" dirty="0"/>
              <a:t>En la refracción se cumplen las leyes deducidas por Huygens que rigen todo el movimiento ondulatorio:</a:t>
            </a:r>
          </a:p>
          <a:p>
            <a:pPr algn="just"/>
            <a:r>
              <a:rPr lang="es-ES" dirty="0"/>
              <a:t>El rayo incidente, el reflejado y el refractado se encuentran en el mismo plano.</a:t>
            </a:r>
          </a:p>
          <a:p>
            <a:pPr algn="just"/>
            <a:r>
              <a:rPr lang="es-ES" dirty="0"/>
              <a:t>Los ángulos de incidencia y reflexión son iguales, entendiendo por tales los que forman respectivamente el rayo incidente y el reflejado con la perpendicular (llamada Normal) a la superficie de separación trazada en el punto de incidencia</a:t>
            </a:r>
            <a:r>
              <a:rPr lang="es-ES" dirty="0" smtClean="0"/>
              <a:t>.</a:t>
            </a:r>
          </a:p>
          <a:p>
            <a:pPr algn="just"/>
            <a:r>
              <a:rPr lang="es-ES" dirty="0"/>
              <a:t>La </a:t>
            </a:r>
            <a:r>
              <a:rPr lang="es-ES" dirty="0" smtClean="0"/>
              <a:t>velocidad de la luz depende del medio</a:t>
            </a:r>
            <a:r>
              <a:rPr lang="es-ES" dirty="0"/>
              <a:t> por el que viaje, por lo que es más lenta cuanto más denso sea el material y viceversa. </a:t>
            </a:r>
            <a:r>
              <a:rPr lang="es-ES" dirty="0" smtClean="0"/>
              <a:t>Cuando la </a:t>
            </a:r>
            <a:r>
              <a:rPr lang="es-ES" dirty="0"/>
              <a:t>luz pasa de un medio menos denso (aire) a otro más denso </a:t>
            </a:r>
            <a:r>
              <a:rPr lang="es-ES" dirty="0" smtClean="0"/>
              <a:t>(agua), </a:t>
            </a:r>
            <a:r>
              <a:rPr lang="es-ES" dirty="0"/>
              <a:t>el ángulo de refracción será más pequeño que el ángulo de incidencia.</a:t>
            </a:r>
          </a:p>
          <a:p>
            <a:endParaRPr lang="es-ES" dirty="0"/>
          </a:p>
        </p:txBody>
      </p:sp>
      <p:sp>
        <p:nvSpPr>
          <p:cNvPr id="4" name="Título 1"/>
          <p:cNvSpPr>
            <a:spLocks noGrp="1"/>
          </p:cNvSpPr>
          <p:nvPr>
            <p:ph type="title"/>
          </p:nvPr>
        </p:nvSpPr>
        <p:spPr/>
        <p:txBody>
          <a:bodyPr>
            <a:normAutofit/>
          </a:bodyPr>
          <a:lstStyle/>
          <a:p>
            <a:pPr algn="ctr"/>
            <a:r>
              <a:rPr lang="es-ES" sz="5400" b="1" dirty="0" smtClean="0"/>
              <a:t>La refracción</a:t>
            </a:r>
            <a:endParaRPr lang="es-ES" sz="5400" b="1" dirty="0"/>
          </a:p>
        </p:txBody>
      </p:sp>
    </p:spTree>
    <p:extLst>
      <p:ext uri="{BB962C8B-B14F-4D97-AF65-F5344CB8AC3E}">
        <p14:creationId xmlns:p14="http://schemas.microsoft.com/office/powerpoint/2010/main" val="12448301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2380508" y="542793"/>
            <a:ext cx="8911687" cy="1280890"/>
          </a:xfrm>
        </p:spPr>
        <p:txBody>
          <a:bodyPr>
            <a:normAutofit/>
          </a:bodyPr>
          <a:lstStyle/>
          <a:p>
            <a:pPr algn="ctr"/>
            <a:r>
              <a:rPr lang="es-ES" sz="5400" b="1" dirty="0" smtClean="0"/>
              <a:t>Ley de Snell</a:t>
            </a:r>
            <a:endParaRPr lang="es-ES" sz="5400" b="1" dirty="0"/>
          </a:p>
        </p:txBody>
      </p:sp>
      <p:pic>
        <p:nvPicPr>
          <p:cNvPr id="8" name="Marcador de contenido 7"/>
          <p:cNvPicPr>
            <a:picLocks noGrp="1" noChangeAspect="1"/>
          </p:cNvPicPr>
          <p:nvPr>
            <p:ph idx="1"/>
          </p:nvPr>
        </p:nvPicPr>
        <p:blipFill>
          <a:blip r:embed="rId2"/>
          <a:stretch>
            <a:fillRect/>
          </a:stretch>
        </p:blipFill>
        <p:spPr>
          <a:xfrm>
            <a:off x="5112327" y="2123786"/>
            <a:ext cx="2957657" cy="827231"/>
          </a:xfrm>
          <a:prstGeom prst="rect">
            <a:avLst/>
          </a:prstGeom>
        </p:spPr>
      </p:pic>
      <p:pic>
        <p:nvPicPr>
          <p:cNvPr id="9" name="Imagen 8"/>
          <p:cNvPicPr>
            <a:picLocks noChangeAspect="1"/>
          </p:cNvPicPr>
          <p:nvPr/>
        </p:nvPicPr>
        <p:blipFill>
          <a:blip r:embed="rId3"/>
          <a:stretch>
            <a:fillRect/>
          </a:stretch>
        </p:blipFill>
        <p:spPr>
          <a:xfrm>
            <a:off x="5112327" y="2802945"/>
            <a:ext cx="3448050" cy="3486150"/>
          </a:xfrm>
          <a:prstGeom prst="rect">
            <a:avLst/>
          </a:prstGeom>
        </p:spPr>
      </p:pic>
      <p:sp>
        <p:nvSpPr>
          <p:cNvPr id="10" name="Rectángulo 9"/>
          <p:cNvSpPr/>
          <p:nvPr/>
        </p:nvSpPr>
        <p:spPr>
          <a:xfrm>
            <a:off x="938646" y="1823683"/>
            <a:ext cx="5652509" cy="369332"/>
          </a:xfrm>
          <a:prstGeom prst="rect">
            <a:avLst/>
          </a:prstGeom>
        </p:spPr>
        <p:txBody>
          <a:bodyPr wrap="none">
            <a:spAutoFit/>
          </a:bodyPr>
          <a:lstStyle/>
          <a:p>
            <a:r>
              <a:rPr lang="es-ES" dirty="0">
                <a:hlinkClick r:id="rId4"/>
              </a:rPr>
              <a:t>https://www.youtube.com/watch?v=Pl_4P4JSr8g</a:t>
            </a:r>
            <a:endParaRPr lang="es-ES" dirty="0"/>
          </a:p>
        </p:txBody>
      </p:sp>
    </p:spTree>
    <p:extLst>
      <p:ext uri="{BB962C8B-B14F-4D97-AF65-F5344CB8AC3E}">
        <p14:creationId xmlns:p14="http://schemas.microsoft.com/office/powerpoint/2010/main" val="38027802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r>
              <a:rPr lang="es-ES" dirty="0"/>
              <a:t>Una capa de aceite (n=1.45) flota sobre el agua (n=1.33).Un rayo de luz penetra dentro del aceite con una ángulo incidente de 40°.Encuéntrese el ángulo que el rayo hace en el agua. </a:t>
            </a:r>
          </a:p>
        </p:txBody>
      </p:sp>
      <p:sp>
        <p:nvSpPr>
          <p:cNvPr id="4" name="Título 1"/>
          <p:cNvSpPr>
            <a:spLocks noGrp="1"/>
          </p:cNvSpPr>
          <p:nvPr>
            <p:ph type="title"/>
          </p:nvPr>
        </p:nvSpPr>
        <p:spPr/>
        <p:txBody>
          <a:bodyPr>
            <a:normAutofit/>
          </a:bodyPr>
          <a:lstStyle/>
          <a:p>
            <a:pPr algn="ctr"/>
            <a:r>
              <a:rPr lang="es-ES" sz="5400" b="1" dirty="0" smtClean="0"/>
              <a:t>problema</a:t>
            </a:r>
            <a:endParaRPr lang="es-ES" sz="5400" b="1" dirty="0"/>
          </a:p>
        </p:txBody>
      </p:sp>
    </p:spTree>
    <p:extLst>
      <p:ext uri="{BB962C8B-B14F-4D97-AF65-F5344CB8AC3E}">
        <p14:creationId xmlns:p14="http://schemas.microsoft.com/office/powerpoint/2010/main" val="30565804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589212" y="1454727"/>
            <a:ext cx="8915400" cy="4456495"/>
          </a:xfrm>
        </p:spPr>
        <p:txBody>
          <a:bodyPr/>
          <a:lstStyle/>
          <a:p>
            <a:pPr algn="just"/>
            <a:r>
              <a:rPr lang="es-ES" dirty="0"/>
              <a:t>E</a:t>
            </a:r>
            <a:r>
              <a:rPr lang="es-ES" dirty="0" smtClean="0"/>
              <a:t>l </a:t>
            </a:r>
            <a:r>
              <a:rPr lang="es-ES" dirty="0"/>
              <a:t>índice de refracción de un medio material toma valores distintos para cada longitud de onda</a:t>
            </a:r>
            <a:r>
              <a:rPr lang="es-ES" dirty="0" smtClean="0"/>
              <a:t>.</a:t>
            </a:r>
          </a:p>
          <a:p>
            <a:pPr algn="just"/>
            <a:r>
              <a:rPr lang="es-ES" dirty="0"/>
              <a:t>La ley de la refracción indica que si las luces que inciden sobre una superficie tienen distintas longitudes de onda, se refractan con ángulos diferentes. La luz blanca es una mezcla de todas las ondas electromagnéticas del espectro </a:t>
            </a:r>
            <a:r>
              <a:rPr lang="es-ES" dirty="0" smtClean="0"/>
              <a:t>visible, por </a:t>
            </a:r>
            <a:r>
              <a:rPr lang="es-ES" dirty="0"/>
              <a:t>lo tanto, cada color se refractará con un ángulo distinto. Este fenómeno, que recibe el nombre de </a:t>
            </a:r>
            <a:r>
              <a:rPr lang="es-ES" b="1" dirty="0" smtClean="0"/>
              <a:t>dispersión.</a:t>
            </a:r>
            <a:endParaRPr lang="es-ES" dirty="0"/>
          </a:p>
        </p:txBody>
      </p:sp>
      <p:sp>
        <p:nvSpPr>
          <p:cNvPr id="4" name="Título 1"/>
          <p:cNvSpPr>
            <a:spLocks noGrp="1"/>
          </p:cNvSpPr>
          <p:nvPr>
            <p:ph type="title"/>
          </p:nvPr>
        </p:nvSpPr>
        <p:spPr>
          <a:xfrm>
            <a:off x="2592925" y="624110"/>
            <a:ext cx="8911687" cy="830617"/>
          </a:xfrm>
        </p:spPr>
        <p:txBody>
          <a:bodyPr>
            <a:normAutofit fontScale="90000"/>
          </a:bodyPr>
          <a:lstStyle/>
          <a:p>
            <a:pPr algn="ctr"/>
            <a:r>
              <a:rPr lang="es-ES" sz="5400" b="1" dirty="0" smtClean="0"/>
              <a:t>La dispersión</a:t>
            </a:r>
            <a:endParaRPr lang="es-ES" sz="5400" b="1" dirty="0"/>
          </a:p>
        </p:txBody>
      </p:sp>
      <p:pic>
        <p:nvPicPr>
          <p:cNvPr id="5" name="Imagen 4"/>
          <p:cNvPicPr>
            <a:picLocks noChangeAspect="1"/>
          </p:cNvPicPr>
          <p:nvPr/>
        </p:nvPicPr>
        <p:blipFill>
          <a:blip r:embed="rId2"/>
          <a:stretch>
            <a:fillRect/>
          </a:stretch>
        </p:blipFill>
        <p:spPr>
          <a:xfrm>
            <a:off x="5408468" y="3682974"/>
            <a:ext cx="2247900" cy="2762250"/>
          </a:xfrm>
          <a:prstGeom prst="rect">
            <a:avLst/>
          </a:prstGeom>
        </p:spPr>
      </p:pic>
    </p:spTree>
    <p:extLst>
      <p:ext uri="{BB962C8B-B14F-4D97-AF65-F5344CB8AC3E}">
        <p14:creationId xmlns:p14="http://schemas.microsoft.com/office/powerpoint/2010/main" val="552283442"/>
      </p:ext>
    </p:extLst>
  </p:cSld>
  <p:clrMapOvr>
    <a:masterClrMapping/>
  </p:clrMapOvr>
  <p:timing>
    <p:tnLst>
      <p:par>
        <p:cTn id="1" dur="indefinite" restart="never" nodeType="tmRoot"/>
      </p:par>
    </p:tnLst>
  </p:timing>
</p:sld>
</file>

<file path=ppt/theme/theme1.xml><?xml version="1.0" encoding="utf-8"?>
<a:theme xmlns:a="http://schemas.openxmlformats.org/drawingml/2006/main" name="Espiral">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82</TotalTime>
  <Words>477</Words>
  <Application>Microsoft Office PowerPoint</Application>
  <PresentationFormat>Panorámica</PresentationFormat>
  <Paragraphs>42</Paragraphs>
  <Slides>13</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13</vt:i4>
      </vt:variant>
    </vt:vector>
  </HeadingPairs>
  <TitlesOfParts>
    <vt:vector size="17" baseType="lpstr">
      <vt:lpstr>Arial</vt:lpstr>
      <vt:lpstr>Century Gothic</vt:lpstr>
      <vt:lpstr>Wingdings 3</vt:lpstr>
      <vt:lpstr>Espiral</vt:lpstr>
      <vt:lpstr>Visualizando la óptica</vt:lpstr>
      <vt:lpstr>Presentación de PowerPoint</vt:lpstr>
      <vt:lpstr>Presentación de PowerPoint</vt:lpstr>
      <vt:lpstr>La reflexión</vt:lpstr>
      <vt:lpstr>La refracción</vt:lpstr>
      <vt:lpstr>La refracción</vt:lpstr>
      <vt:lpstr>Ley de Snell</vt:lpstr>
      <vt:lpstr>problema</vt:lpstr>
      <vt:lpstr>La dispersión</vt:lpstr>
      <vt:lpstr>La difracción</vt:lpstr>
      <vt:lpstr>Difracción producida por un pelo</vt:lpstr>
      <vt:lpstr>Difracción producida por un pelo</vt:lpstr>
      <vt:lpstr>Problema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Visualizando la óptica</dc:title>
  <dc:creator>usuario</dc:creator>
  <cp:lastModifiedBy>usuario</cp:lastModifiedBy>
  <cp:revision>12</cp:revision>
  <dcterms:created xsi:type="dcterms:W3CDTF">2019-12-15T19:12:16Z</dcterms:created>
  <dcterms:modified xsi:type="dcterms:W3CDTF">2019-12-15T20:34:37Z</dcterms:modified>
</cp:coreProperties>
</file>